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7"/>
  </p:notesMasterIdLst>
  <p:sldIdLst>
    <p:sldId id="256" r:id="rId2"/>
    <p:sldId id="257" r:id="rId3"/>
    <p:sldId id="262" r:id="rId4"/>
    <p:sldId id="258" r:id="rId5"/>
    <p:sldId id="259" r:id="rId6"/>
    <p:sldId id="263" r:id="rId7"/>
    <p:sldId id="268" r:id="rId8"/>
    <p:sldId id="269" r:id="rId9"/>
    <p:sldId id="270" r:id="rId10"/>
    <p:sldId id="260" r:id="rId11"/>
    <p:sldId id="265" r:id="rId12"/>
    <p:sldId id="271" r:id="rId13"/>
    <p:sldId id="261" r:id="rId14"/>
    <p:sldId id="267" r:id="rId15"/>
    <p:sldId id="26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4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lang="ru-RU"/>
            </a:pPr>
            <a:r>
              <a:rPr lang="ru-RU"/>
              <a:t>Продажи в мире</a:t>
            </a:r>
          </a:p>
          <a:p>
            <a:pPr>
              <a:defRPr lang="ru-RU"/>
            </a:pPr>
            <a:endParaRPr lang="ru-RU"/>
          </a:p>
        </c:rich>
      </c:tx>
      <c:layout/>
    </c:title>
    <c:plotArea>
      <c:layout>
        <c:manualLayout>
          <c:layoutTarget val="inner"/>
          <c:xMode val="edge"/>
          <c:yMode val="edge"/>
          <c:x val="8.5090834233956067E-2"/>
          <c:y val="0.12061614173228365"/>
          <c:w val="0.5143895064587517"/>
          <c:h val="0.874462160979877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txPr>
              <a:bodyPr/>
              <a:lstStyle/>
              <a:p>
                <a:pPr>
                  <a:defRPr lang="ru-RU"/>
                </a:pPr>
                <a:endParaRPr lang="ru-RU"/>
              </a:p>
            </c:txPr>
            <c:showPercent val="1"/>
          </c:dLbls>
          <c:cat>
            <c:strRef>
              <c:f>Лист1!$A$2:$A$7</c:f>
              <c:strCache>
                <c:ptCount val="6"/>
                <c:pt idx="0">
                  <c:v>Центральная европа</c:v>
                </c:pt>
                <c:pt idx="1">
                  <c:v>Азия, Тихий океан</c:v>
                </c:pt>
                <c:pt idx="2">
                  <c:v>Африка</c:v>
                </c:pt>
                <c:pt idx="3">
                  <c:v>Латинская Америка</c:v>
                </c:pt>
                <c:pt idx="4">
                  <c:v>Западная Европа</c:v>
                </c:pt>
                <c:pt idx="5">
                  <c:v>Северная Америка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24.2</c:v>
                </c:pt>
                <c:pt idx="1">
                  <c:v>15.6</c:v>
                </c:pt>
                <c:pt idx="2">
                  <c:v>20.100000000000001</c:v>
                </c:pt>
                <c:pt idx="3">
                  <c:v>19.7</c:v>
                </c:pt>
                <c:pt idx="4">
                  <c:v>11.5</c:v>
                </c:pt>
                <c:pt idx="5">
                  <c:v>8.9</c:v>
                </c:pt>
              </c:numCache>
            </c:numRef>
          </c:val>
        </c:ser>
        <c:dLbls>
          <c:showPercent val="1"/>
        </c:dLbls>
        <c:firstSliceAng val="0"/>
        <c:holeSize val="50"/>
      </c:doughnutChart>
    </c:plotArea>
    <c:legend>
      <c:legendPos val="r"/>
      <c:layout/>
      <c:txPr>
        <a:bodyPr/>
        <a:lstStyle/>
        <a:p>
          <a:pPr>
            <a:defRPr lang="ru-RU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4"/>
  <c:chart>
    <c:title>
      <c:layout/>
      <c:txPr>
        <a:bodyPr/>
        <a:lstStyle/>
        <a:p>
          <a:pPr>
            <a:defRPr lang="ru-RU"/>
          </a:pPr>
          <a:endParaRPr lang="ru-RU"/>
        </a:p>
      </c:txPr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Ученики</c:v>
                </c:pt>
              </c:strCache>
            </c:strRef>
          </c:tx>
          <c:spPr>
            <a:ln w="47625">
              <a:noFill/>
            </a:ln>
          </c:spPr>
          <c:dPt>
            <c:idx val="0"/>
            <c:bubble3D val="1"/>
            <c:spPr>
              <a:solidFill>
                <a:srgbClr val="FFFF00"/>
              </a:solidFill>
              <a:ln w="47625">
                <a:noFill/>
              </a:ln>
            </c:spPr>
          </c:dPt>
          <c:dPt>
            <c:idx val="1"/>
            <c:bubble3D val="1"/>
            <c:spPr>
              <a:solidFill>
                <a:srgbClr val="00B050"/>
              </a:solidFill>
              <a:ln w="47625">
                <a:noFill/>
              </a:ln>
            </c:spPr>
          </c:dPt>
          <c:dLbls>
            <c:txPr>
              <a:bodyPr/>
              <a:lstStyle/>
              <a:p>
                <a:pPr>
                  <a:defRPr lang="ru-RU"/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Используют пиратское ПО</c:v>
                </c:pt>
                <c:pt idx="1">
                  <c:v>Не используют пиратское ПО</c:v>
                </c:pt>
                <c:pt idx="2">
                  <c:v>Не слышали о пиратском ПО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0.76000000000000056</c:v>
                </c:pt>
                <c:pt idx="1">
                  <c:v>4.0000000000000022E-2</c:v>
                </c:pt>
                <c:pt idx="2">
                  <c:v>0.2</c:v>
                </c:pt>
              </c:numCache>
            </c:numRef>
          </c:val>
          <c:bubble3D val="1"/>
        </c:ser>
        <c:dLbls>
          <c:showVal val="1"/>
        </c:dLbls>
        <c:shape val="cylinder"/>
        <c:axId val="93194880"/>
        <c:axId val="92889472"/>
        <c:axId val="0"/>
      </c:bar3DChart>
      <c:catAx>
        <c:axId val="93194880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lang="ru-RU"/>
            </a:pPr>
            <a:endParaRPr lang="ru-RU"/>
          </a:p>
        </c:txPr>
        <c:crossAx val="92889472"/>
        <c:crosses val="autoZero"/>
        <c:auto val="1"/>
        <c:lblAlgn val="ctr"/>
        <c:lblOffset val="100"/>
      </c:catAx>
      <c:valAx>
        <c:axId val="92889472"/>
        <c:scaling>
          <c:orientation val="minMax"/>
        </c:scaling>
        <c:delete val="1"/>
        <c:axPos val="l"/>
        <c:numFmt formatCode="0%" sourceLinked="1"/>
        <c:majorTickMark val="none"/>
        <c:tickLblPos val="nextTo"/>
        <c:crossAx val="93194880"/>
        <c:crosses val="autoZero"/>
        <c:crossBetween val="between"/>
      </c:valAx>
    </c:plotArea>
    <c:legend>
      <c:legendPos val="t"/>
      <c:layout/>
      <c:txPr>
        <a:bodyPr/>
        <a:lstStyle/>
        <a:p>
          <a:pPr>
            <a:defRPr lang="ru-RU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dirty="0"/>
              <a:t>Копирование и </a:t>
            </a:r>
            <a:r>
              <a:rPr lang="ru-RU" dirty="0" smtClean="0"/>
              <a:t>распространение информации</a:t>
            </a:r>
            <a:endParaRPr lang="ru-RU" dirty="0"/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Копирование и распространение</c:v>
                </c:pt>
              </c:strCache>
            </c:strRef>
          </c:tx>
          <c:explosion val="25"/>
          <c:dLbls>
            <c:showCatName val="1"/>
            <c:showPercent val="1"/>
          </c:dLbls>
          <c:cat>
            <c:strRef>
              <c:f>Лист1!$A$2:$A$5</c:f>
              <c:strCache>
                <c:ptCount val="4"/>
                <c:pt idx="0">
                  <c:v>фильмы</c:v>
                </c:pt>
                <c:pt idx="1">
                  <c:v>музыка</c:v>
                </c:pt>
                <c:pt idx="2">
                  <c:v>картинки</c:v>
                </c:pt>
                <c:pt idx="3">
                  <c:v>документы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30</c:v>
                </c:pt>
                <c:pt idx="1">
                  <c:v>50</c:v>
                </c:pt>
                <c:pt idx="2">
                  <c:v>5</c:v>
                </c:pt>
                <c:pt idx="3">
                  <c:v>15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E2DA17-01A3-46BA-9C80-B9E3316EA6CC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18AC56-81EE-44B2-92D2-2A78CB46CF3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18AC56-81EE-44B2-92D2-2A78CB46CF32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00562" y="3357562"/>
            <a:ext cx="4357718" cy="2671770"/>
          </a:xfrm>
        </p:spPr>
        <p:txBody>
          <a:bodyPr>
            <a:normAutofit fontScale="70000" lnSpcReduction="20000"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Работу выполнил: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Широков Александр Олегович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Учащийся 9-Б класса</a:t>
            </a:r>
          </a:p>
          <a:p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Старокрымского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УВК №3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Научный руководитель:</a:t>
            </a:r>
          </a:p>
          <a:p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Кальченко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Константин Викторович,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Учитель информатики, </a:t>
            </a:r>
          </a:p>
          <a:p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Старокрымского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УВК №3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785926"/>
            <a:ext cx="7772400" cy="1000132"/>
          </a:xfrm>
        </p:spPr>
        <p:txBody>
          <a:bodyPr>
            <a:noAutofit/>
          </a:bodyPr>
          <a:lstStyle/>
          <a:p>
            <a:pPr algn="ctr"/>
            <a:r>
              <a:rPr lang="ru-RU" sz="3900" dirty="0" smtClean="0"/>
              <a:t>Проблема защиты интеллектуальной собственности в сети Интернет</a:t>
            </a:r>
            <a:endParaRPr lang="ru-RU" sz="3900" dirty="0"/>
          </a:p>
        </p:txBody>
      </p:sp>
      <p:pic>
        <p:nvPicPr>
          <p:cNvPr id="4" name="Рисунок 3" descr="4ba95ada4e447eebd70a226f34f0f76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3643314"/>
            <a:ext cx="2286000" cy="178595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 prst="riblet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Пиратское программное обеспечение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914400" y="1643050"/>
          <a:ext cx="7772400" cy="43767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Результаты анкетирования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914400" y="1447800"/>
          <a:ext cx="77724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914400" y="642918"/>
          <a:ext cx="7772400" cy="57864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357166"/>
            <a:ext cx="7772400" cy="2071678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ru-RU" sz="2800" dirty="0" smtClean="0"/>
              <a:t>Анализ защиты открытой информации от ненадлежащего ее использования:</a:t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28662" y="1785926"/>
            <a:ext cx="7772400" cy="4572000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7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Подтверждение авторских (исключительных) прав 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контент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сайта - регистрация текстов, графики, фото, видео, аудио.</a:t>
            </a:r>
          </a:p>
          <a:p>
            <a:pPr>
              <a:lnSpc>
                <a:spcPct val="17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Регистрация программ ЭВМ и баз данных.</a:t>
            </a:r>
          </a:p>
          <a:p>
            <a:pPr>
              <a:lnSpc>
                <a:spcPct val="17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Право авторства (неимущественное право) на идею - творческий вклад авторов, доминанта оригинальности,  формулы идеи и творческого замысла.</a:t>
            </a:r>
          </a:p>
          <a:p>
            <a:pPr>
              <a:lnSpc>
                <a:spcPct val="17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Патентование структуры.</a:t>
            </a:r>
          </a:p>
          <a:p>
            <a:pPr>
              <a:lnSpc>
                <a:spcPct val="17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Патентование способов обработки данных.</a:t>
            </a:r>
          </a:p>
          <a:p>
            <a:pPr>
              <a:lnSpc>
                <a:spcPct val="17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Защита приложений.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4ba95ada4e447eebd70a226f34f0f76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57950" y="4572008"/>
            <a:ext cx="2025644" cy="151923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 prst="riblet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Анализ результатов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marL="0" algn="just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« Сеть сейчас - это десятки и сотни миллионов  пользователей.  Это  очень сильное и большое  государство.  Но  государство  анархическое,  которое  не имеет территории и не имеет четких  прав  и  обязанностей.  Интернет  -  это уникальная социальная среда.  Вогнать Интернет в рамки  законов  крайне  сложно.  Эта  сеть  привыкла развиваться самостоятельно, регулируя основные вопросы собственными  силами, потому что с самого начала никто не думал о том, что деятельность и жизнь  в Сети надо будет регулировать на уровне законодательных органов. </a:t>
            </a:r>
          </a:p>
          <a:p>
            <a:pPr marL="0" algn="just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    На мой  взгляд, особого законодательного регулирования требует сфера защиты авторских и иных смежных прав от незаконного распространения и копирования произведений в Интернете. </a:t>
            </a:r>
            <a:endParaRPr lang="uk-UA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4ba95ada4e447eebd70a226f34f0f76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57818" y="5429264"/>
            <a:ext cx="1571636" cy="117872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 prst="riblet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4ba95ada4e447eebd70a226f34f0f76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868" y="4643446"/>
            <a:ext cx="2025644" cy="151923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 prst="riblet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00042"/>
            <a:ext cx="7986714" cy="385764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"...Умом, прежде всего, движет желание неограниченной свободы, а это чувство неизменно сопровождается другим - паническим страхом перед последствиями такой свободы"</a:t>
            </a:r>
            <a:endParaRPr lang="ru-RU" dirty="0"/>
          </a:p>
        </p:txBody>
      </p:sp>
      <p:pic>
        <p:nvPicPr>
          <p:cNvPr id="4" name="Содержимое 3" descr="4ba95ada4e447eebd70a226f34f0f767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500430" y="4643446"/>
            <a:ext cx="2025644" cy="151923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 prst="riblet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1447800"/>
            <a:ext cx="8572560" cy="4572000"/>
          </a:xfrm>
        </p:spPr>
        <p:txBody>
          <a:bodyPr>
            <a:normAutofit fontScale="77500" lnSpcReduction="20000"/>
          </a:bodyPr>
          <a:lstStyle/>
          <a:p>
            <a:pPr algn="just">
              <a:lnSpc>
                <a:spcPct val="15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Развитие информационных технологий предоставляет возможность представить любую информацию, будь то книги, музыка, аудиовизуальные произведения, графические изображения, в виде двоичного кода, последовательности нолей и единиц и ровно в такой же форме распространить эти произведения в интернете, упрощая тем самым возможность незаконного копирования объектов, находящихся под защитой авторского права. </a:t>
            </a:r>
          </a:p>
          <a:p>
            <a:pPr algn="just">
              <a:lnSpc>
                <a:spcPct val="15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Стремительное развитие сети Интернет становится причиной появления пробелов в законодательстве, а так же создает серьезные проблемы его применения для защиты гражданами своих прав и охраняемых законом интересов.</a:t>
            </a:r>
          </a:p>
          <a:p>
            <a:endParaRPr lang="ru-RU" dirty="0"/>
          </a:p>
        </p:txBody>
      </p:sp>
      <p:pic>
        <p:nvPicPr>
          <p:cNvPr id="4" name="Содержимое 3" descr="4ba95ada4e447eebd70a226f34f0f76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8662" y="428604"/>
            <a:ext cx="1214446" cy="91083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 prst="riblet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Цели: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выявить проблемы, связанные с защитой авторских и иных смежных прав в сети интернет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исследовать пиратское распространение информации в интернете</a:t>
            </a:r>
          </a:p>
          <a:p>
            <a:pPr>
              <a:lnSpc>
                <a:spcPct val="150000"/>
              </a:lnSpc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понятия:</a:t>
            </a:r>
          </a:p>
          <a:p>
            <a:pPr>
              <a:lnSpc>
                <a:spcPct val="150000"/>
              </a:lnSpc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Internet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Интеллектуальная собственность, Нарушение авторского права</a:t>
            </a:r>
          </a:p>
          <a:p>
            <a:endParaRPr lang="ru-RU" dirty="0"/>
          </a:p>
        </p:txBody>
      </p:sp>
      <p:pic>
        <p:nvPicPr>
          <p:cNvPr id="4" name="Содержимое 3" descr="4ba95ada4e447eebd70a226f34f0f76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43306" y="5000636"/>
            <a:ext cx="1785950" cy="133946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 prst="riblet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Дать общее определение термину интернет</a:t>
            </a:r>
          </a:p>
          <a:p>
            <a:pPr lvl="0"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Выявить основные общественные отношения, складывающиеся между людьми внутри сети Интернет.</a:t>
            </a: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Проанализировать как можно защитить открытую информацию от ненадлежащего ее использования.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4ba95ada4e447eebd70a226f34f0f76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28992" y="5000636"/>
            <a:ext cx="2025644" cy="151923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 prst="riblet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Методы решения поставленных задач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Для решения поставленных задач использовались следующие методы: теоретико-методологический анализ научной литературы по исследуемой проблеме,  анкетирование, анализ результатов.</a:t>
            </a:r>
          </a:p>
          <a:p>
            <a:pPr algn="just">
              <a:lnSpc>
                <a:spcPct val="150000"/>
              </a:lnSpc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       Научно-исследовательская работа состоит из введения, основной части, заключения, списка использованной литературы и приложения.</a:t>
            </a:r>
          </a:p>
          <a:p>
            <a:pPr>
              <a:lnSpc>
                <a:spcPct val="150000"/>
              </a:lnSpc>
            </a:pPr>
            <a:endParaRPr lang="ru-RU" sz="2000" dirty="0"/>
          </a:p>
        </p:txBody>
      </p:sp>
      <p:pic>
        <p:nvPicPr>
          <p:cNvPr id="4" name="Содержимое 3" descr="4ba95ada4e447eebd70a226f34f0f76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868" y="4786322"/>
            <a:ext cx="2025644" cy="151923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 prst="riblet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Internet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это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71472" y="1500174"/>
            <a:ext cx="7943880" cy="4572000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«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Internet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– это объединение компьютерных сетей», т.е. нескольких компьютеров, объединенных между собой при помощи оптико-волоконного кабеля, для обмена информацией. Притом любых сетей, от локальных, связывающих несколько компьютеров дома или на работе, до глобальных, при помощи которых поддерживается связь между целыми городами и даже административно-территориальными субъектами.  </a:t>
            </a: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endParaRPr lang="uk-UA" sz="2400" dirty="0"/>
          </a:p>
        </p:txBody>
      </p:sp>
      <p:pic>
        <p:nvPicPr>
          <p:cNvPr id="4" name="Содержимое 3" descr="4ba95ada4e447eebd70a226f34f0f76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28992" y="5000636"/>
            <a:ext cx="2025644" cy="151923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 prst="riblet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Интеллектуальная собственность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71472" y="1500174"/>
            <a:ext cx="7786710" cy="4572000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Интеллектуальная собственность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— в широком понимании термин означает закреплённое законом временное исключительное право, а также личные неимущественные права авторов на результат интеллектуальной деятельности или средства индивидуализации</a:t>
            </a:r>
            <a:r>
              <a:rPr lang="ru-RU" sz="2000" dirty="0" smtClean="0"/>
              <a:t>. </a:t>
            </a:r>
            <a:endParaRPr lang="uk-UA" sz="2000" dirty="0"/>
          </a:p>
        </p:txBody>
      </p:sp>
      <p:pic>
        <p:nvPicPr>
          <p:cNvPr id="4" name="Содержимое 3" descr="4ba95ada4e447eebd70a226f34f0f76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14678" y="4929198"/>
            <a:ext cx="2025644" cy="151923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 prst="riblet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Нарушение авторского права 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1447800"/>
            <a:ext cx="8929750" cy="4481530"/>
          </a:xfrm>
        </p:spPr>
        <p:txBody>
          <a:bodyPr>
            <a:normAutofit fontScale="77500" lnSpcReduction="20000"/>
          </a:bodyPr>
          <a:lstStyle/>
          <a:p>
            <a:pPr marL="36000" indent="0">
              <a:lnSpc>
                <a:spcPct val="160000"/>
              </a:lnSpc>
              <a:spcBef>
                <a:spcPts val="0"/>
              </a:spcBef>
              <a:buNone/>
            </a:pPr>
            <a:r>
              <a:rPr lang="ru-RU" b="1" dirty="0" smtClean="0"/>
              <a:t>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Нарушение авторского права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36000" indent="0">
              <a:lnSpc>
                <a:spcPct val="16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(также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контрафакция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от лат. 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contrafactio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— подделка; или — в случае имущественных АП —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«пиратство»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 — это правонарушение, суть которого составляет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использование произведений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науки, литературы и искусства, охраняемых авторским правом, без разрешения авторов или правообладателей или с нарушением условий договора о использовании таких произведений. К числу основных способов нарушения авторских прав относится незаконное копирование и распространение произведения, а также плагиат.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4ba95ada4e447eebd70a226f34f0f76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43636" y="5072074"/>
            <a:ext cx="2025644" cy="151923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 prst="riblet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364</TotalTime>
  <Words>456</Words>
  <PresentationFormat>Экран (4:3)</PresentationFormat>
  <Paragraphs>50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Справедливость</vt:lpstr>
      <vt:lpstr>Проблема защиты интеллектуальной собственности в сети Интернет</vt:lpstr>
      <vt:lpstr>"...Умом, прежде всего, движет желание неограниченной свободы, а это чувство неизменно сопровождается другим - паническим страхом перед последствиями такой свободы"</vt:lpstr>
      <vt:lpstr>Актуальность</vt:lpstr>
      <vt:lpstr>Цели:</vt:lpstr>
      <vt:lpstr>Задачи:</vt:lpstr>
      <vt:lpstr>Методы решения поставленных задач</vt:lpstr>
      <vt:lpstr>Internet – это</vt:lpstr>
      <vt:lpstr>Интеллектуальная собственность</vt:lpstr>
      <vt:lpstr>Нарушение авторского права </vt:lpstr>
      <vt:lpstr>Пиратское программное обеспечение</vt:lpstr>
      <vt:lpstr>Результаты анкетирования</vt:lpstr>
      <vt:lpstr>Слайд 12</vt:lpstr>
      <vt:lpstr>Анализ защиты открытой информации от ненадлежащего ее использования: </vt:lpstr>
      <vt:lpstr>Анализ результатов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Проблема защиты интеллектуальной собственности в сети Интернет</dc:title>
  <dc:creator>Кальченко</dc:creator>
  <cp:lastModifiedBy>Учитель</cp:lastModifiedBy>
  <cp:revision>40</cp:revision>
  <dcterms:created xsi:type="dcterms:W3CDTF">2013-10-27T20:13:52Z</dcterms:created>
  <dcterms:modified xsi:type="dcterms:W3CDTF">2013-11-21T12:19:43Z</dcterms:modified>
</cp:coreProperties>
</file>