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4" r:id="rId15"/>
    <p:sldId id="270" r:id="rId16"/>
    <p:sldId id="271" r:id="rId17"/>
    <p:sldId id="272" r:id="rId18"/>
    <p:sldId id="275" r:id="rId19"/>
    <p:sldId id="257" r:id="rId20"/>
    <p:sldId id="279" r:id="rId21"/>
    <p:sldId id="281" r:id="rId22"/>
    <p:sldId id="282" r:id="rId23"/>
    <p:sldId id="280" r:id="rId24"/>
    <p:sldId id="273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D475A-0772-4CDF-BA21-BDEC549CC2C7}" type="datetimeFigureOut">
              <a:rPr lang="ru-RU" smtClean="0"/>
              <a:t>21.03.2011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77062-C95B-4FC2-B53B-E7D3FB1F97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D475A-0772-4CDF-BA21-BDEC549CC2C7}" type="datetimeFigureOut">
              <a:rPr lang="ru-RU" smtClean="0"/>
              <a:t>21.03.2011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77062-C95B-4FC2-B53B-E7D3FB1F97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D475A-0772-4CDF-BA21-BDEC549CC2C7}" type="datetimeFigureOut">
              <a:rPr lang="ru-RU" smtClean="0"/>
              <a:t>21.03.2011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77062-C95B-4FC2-B53B-E7D3FB1F97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D475A-0772-4CDF-BA21-BDEC549CC2C7}" type="datetimeFigureOut">
              <a:rPr lang="ru-RU" smtClean="0"/>
              <a:t>21.03.2011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77062-C95B-4FC2-B53B-E7D3FB1F97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D475A-0772-4CDF-BA21-BDEC549CC2C7}" type="datetimeFigureOut">
              <a:rPr lang="ru-RU" smtClean="0"/>
              <a:t>21.03.2011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77062-C95B-4FC2-B53B-E7D3FB1F97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D475A-0772-4CDF-BA21-BDEC549CC2C7}" type="datetimeFigureOut">
              <a:rPr lang="ru-RU" smtClean="0"/>
              <a:t>21.03.2011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77062-C95B-4FC2-B53B-E7D3FB1F97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D475A-0772-4CDF-BA21-BDEC549CC2C7}" type="datetimeFigureOut">
              <a:rPr lang="ru-RU" smtClean="0"/>
              <a:t>21.03.2011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77062-C95B-4FC2-B53B-E7D3FB1F97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D475A-0772-4CDF-BA21-BDEC549CC2C7}" type="datetimeFigureOut">
              <a:rPr lang="ru-RU" smtClean="0"/>
              <a:t>21.03.2011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77062-C95B-4FC2-B53B-E7D3FB1F97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D475A-0772-4CDF-BA21-BDEC549CC2C7}" type="datetimeFigureOut">
              <a:rPr lang="ru-RU" smtClean="0"/>
              <a:t>21.03.2011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77062-C95B-4FC2-B53B-E7D3FB1F97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D475A-0772-4CDF-BA21-BDEC549CC2C7}" type="datetimeFigureOut">
              <a:rPr lang="ru-RU" smtClean="0"/>
              <a:t>21.03.2011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77062-C95B-4FC2-B53B-E7D3FB1F97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D475A-0772-4CDF-BA21-BDEC549CC2C7}" type="datetimeFigureOut">
              <a:rPr lang="ru-RU" smtClean="0"/>
              <a:t>21.03.2011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77062-C95B-4FC2-B53B-E7D3FB1F97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1D475A-0772-4CDF-BA21-BDEC549CC2C7}" type="datetimeFigureOut">
              <a:rPr lang="ru-RU" smtClean="0"/>
              <a:t>21.03.2011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F77062-C95B-4FC2-B53B-E7D3FB1F976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://ru.wikipedia.org/wiki/%D0%A4%D0%B0%D0%B9%D0%BB:1000_Rtishev.jp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Ртищев\ртищев.jpg"/>
          <p:cNvPicPr>
            <a:picLocks noChangeAspect="1" noChangeArrowheads="1"/>
          </p:cNvPicPr>
          <p:nvPr/>
        </p:nvPicPr>
        <p:blipFill>
          <a:blip r:embed="rId2">
            <a:lum bright="-10000"/>
          </a:blip>
          <a:srcRect/>
          <a:stretch>
            <a:fillRect/>
          </a:stretch>
        </p:blipFill>
        <p:spPr bwMode="auto">
          <a:xfrm>
            <a:off x="4714876" y="428604"/>
            <a:ext cx="4019555" cy="5212681"/>
          </a:xfrm>
          <a:prstGeom prst="ellipse">
            <a:avLst/>
          </a:prstGeom>
          <a:ln w="63500" cap="rnd">
            <a:solidFill>
              <a:srgbClr val="00B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642910" y="1357298"/>
            <a:ext cx="4000529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4800" b="1" cap="none" spc="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ea typeface="DejaVu Sans" pitchFamily="34" charset="0"/>
                <a:cs typeface="Arial" pitchFamily="34" charset="0"/>
              </a:rPr>
              <a:t>Ртищев</a:t>
            </a:r>
          </a:p>
          <a:p>
            <a:pPr algn="ctr">
              <a:lnSpc>
                <a:spcPct val="150000"/>
              </a:lnSpc>
            </a:pPr>
            <a:r>
              <a:rPr lang="ru-RU" sz="4800" b="1" cap="none" spc="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ea typeface="DejaVu Sans" pitchFamily="34" charset="0"/>
                <a:cs typeface="Arial" pitchFamily="34" charset="0"/>
              </a:rPr>
              <a:t>Фёдор </a:t>
            </a:r>
          </a:p>
          <a:p>
            <a:pPr algn="ctr">
              <a:lnSpc>
                <a:spcPct val="150000"/>
              </a:lnSpc>
            </a:pPr>
            <a:r>
              <a:rPr lang="ru-RU" sz="4800" b="1" cap="none" spc="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ea typeface="DejaVu Sans" pitchFamily="34" charset="0"/>
                <a:cs typeface="Arial" pitchFamily="34" charset="0"/>
              </a:rPr>
              <a:t>Михайлович</a:t>
            </a:r>
            <a:endParaRPr lang="ru-RU" sz="4800" b="1" cap="none" spc="0" dirty="0">
              <a:ln w="12700">
                <a:solidFill>
                  <a:schemeClr val="tx1"/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rial" pitchFamily="34" charset="0"/>
              <a:ea typeface="DejaVu Sans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5715016"/>
            <a:ext cx="7500990" cy="7386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>
                <a:solidFill>
                  <a:srgbClr val="C00000"/>
                </a:solidFill>
                <a:latin typeface="Arial" pitchFamily="34" charset="0"/>
                <a:ea typeface="DejaVu Sans" pitchFamily="34" charset="0"/>
                <a:cs typeface="Arial" pitchFamily="34" charset="0"/>
              </a:rPr>
              <a:t>(6 (16) апреля </a:t>
            </a: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ea typeface="DejaVu Sans" pitchFamily="34" charset="0"/>
                <a:cs typeface="Arial" pitchFamily="34" charset="0"/>
              </a:rPr>
              <a:t>1626</a:t>
            </a:r>
            <a:r>
              <a:rPr lang="ru-RU" sz="2400" b="1" dirty="0">
                <a:solidFill>
                  <a:srgbClr val="C00000"/>
                </a:solidFill>
                <a:latin typeface="Arial" pitchFamily="34" charset="0"/>
                <a:ea typeface="DejaVu Sans" pitchFamily="34" charset="0"/>
                <a:cs typeface="Arial" pitchFamily="34" charset="0"/>
              </a:rPr>
              <a:t> </a:t>
            </a: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ea typeface="DejaVu Sans" pitchFamily="34" charset="0"/>
                <a:cs typeface="Arial" pitchFamily="34" charset="0"/>
              </a:rPr>
              <a:t>— </a:t>
            </a:r>
            <a:r>
              <a:rPr lang="ru-RU" sz="2400" b="1" dirty="0">
                <a:solidFill>
                  <a:srgbClr val="C00000"/>
                </a:solidFill>
                <a:latin typeface="Arial" pitchFamily="34" charset="0"/>
                <a:ea typeface="DejaVu Sans" pitchFamily="34" charset="0"/>
                <a:cs typeface="Arial" pitchFamily="34" charset="0"/>
              </a:rPr>
              <a:t>21 июня (1 июля) 1673)</a:t>
            </a:r>
            <a:r>
              <a:rPr lang="ru-RU" sz="2800" b="1" dirty="0">
                <a:solidFill>
                  <a:srgbClr val="C00000"/>
                </a:solidFill>
                <a:latin typeface="DejaVu Sans" pitchFamily="34" charset="0"/>
                <a:ea typeface="DejaVu Sans" pitchFamily="34" charset="0"/>
                <a:cs typeface="DejaVu Sans" pitchFamily="34" charset="0"/>
              </a:rPr>
              <a:t> </a:t>
            </a:r>
            <a:endParaRPr lang="ru-RU" sz="2800" b="1" cap="none" spc="0" dirty="0">
              <a:ln w="19050">
                <a:solidFill>
                  <a:schemeClr val="tx1"/>
                </a:solidFill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DejaVu Sans" pitchFamily="34" charset="0"/>
              <a:ea typeface="DejaVu Sans" pitchFamily="34" charset="0"/>
              <a:cs typeface="DejaVu San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214290"/>
            <a:ext cx="7500990" cy="9646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2400"/>
              </a:spcAft>
            </a:pPr>
            <a:r>
              <a:rPr lang="ru-RU" sz="2000" dirty="0">
                <a:solidFill>
                  <a:srgbClr val="006600"/>
                </a:solidFill>
                <a:latin typeface="Comic Sans MS" pitchFamily="66" charset="0"/>
              </a:rPr>
              <a:t>12 января 1656 года</a:t>
            </a:r>
            <a:r>
              <a:rPr lang="ru-RU" sz="2000" dirty="0">
                <a:latin typeface="Comic Sans MS" pitchFamily="66" charset="0"/>
              </a:rPr>
              <a:t> Фёдор Ртищев был пожалован в </a:t>
            </a:r>
            <a:r>
              <a:rPr lang="ru-RU" sz="2000" dirty="0">
                <a:solidFill>
                  <a:srgbClr val="006600"/>
                </a:solidFill>
                <a:latin typeface="Comic Sans MS" pitchFamily="66" charset="0"/>
              </a:rPr>
              <a:t>окольничие</a:t>
            </a:r>
            <a:r>
              <a:rPr lang="ru-RU" sz="2000" dirty="0">
                <a:latin typeface="Comic Sans MS" pitchFamily="66" charset="0"/>
              </a:rPr>
              <a:t>. </a:t>
            </a:r>
          </a:p>
        </p:txBody>
      </p:sp>
      <p:pic>
        <p:nvPicPr>
          <p:cNvPr id="22530" name="Picture 2" descr="H:\Ртищев\post2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1714488"/>
            <a:ext cx="2914651" cy="4079826"/>
          </a:xfrm>
          <a:prstGeom prst="rect">
            <a:avLst/>
          </a:prstGeom>
          <a:ln>
            <a:solidFill>
              <a:srgbClr val="0066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857224" y="1857364"/>
            <a:ext cx="442915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2400"/>
              </a:spcAft>
            </a:pPr>
            <a:r>
              <a:rPr lang="ru-RU" sz="2000" dirty="0" smtClean="0">
                <a:latin typeface="Comic Sans MS" pitchFamily="66" charset="0"/>
              </a:rPr>
              <a:t>Одновременно с пожалованием в окольничие царь указал Ртищеву «сидеть во дворце», то есть назначил дворецким, а эту должность занимали обыкновенно только бояре.</a:t>
            </a:r>
            <a:endParaRPr lang="ru-RU" sz="20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3857620" y="571480"/>
            <a:ext cx="4714908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В </a:t>
            </a: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1657—1664 </a:t>
            </a:r>
            <a:r>
              <a:rPr kumimoji="0" lang="ru-RU" sz="2400" b="0" i="0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годах </a:t>
            </a: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Ртищев управлял также </a:t>
            </a:r>
            <a:r>
              <a:rPr kumimoji="0" lang="ru-RU" sz="2400" i="0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Дворцовым судным приказом</a:t>
            </a:r>
            <a:r>
              <a:rPr kumimoji="0" lang="ru-RU" sz="2400" i="0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, затем </a:t>
            </a:r>
            <a:r>
              <a:rPr kumimoji="0" lang="ru-RU" sz="2400" i="0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Приказом Большого Дворца </a:t>
            </a: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и </a:t>
            </a:r>
            <a:r>
              <a:rPr kumimoji="0" lang="ru-RU" sz="2400" i="0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Приказом тайных дел</a:t>
            </a:r>
            <a:r>
              <a:rPr kumimoji="0" lang="ru-RU" sz="2400" i="0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3600" i="0" strike="noStrike" cap="none" normalizeH="0" baseline="0" dirty="0" smtClean="0">
              <a:ln>
                <a:noFill/>
              </a:ln>
              <a:effectLst/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23556" name="Picture 4" descr="H:\Ртищев\приказ тайных дел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428604"/>
            <a:ext cx="3357586" cy="5500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142852"/>
            <a:ext cx="7786742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2400"/>
              </a:spcAft>
            </a:pPr>
            <a:r>
              <a:rPr lang="ru-RU" dirty="0">
                <a:latin typeface="Comic Sans MS" pitchFamily="66" charset="0"/>
              </a:rPr>
              <a:t>На лето 1663 года были назначены выборы гетмана Левобережной Украины. </a:t>
            </a:r>
            <a:r>
              <a:rPr lang="ru-RU" dirty="0" smtClean="0">
                <a:latin typeface="Comic Sans MS" pitchFamily="66" charset="0"/>
              </a:rPr>
              <a:t>Однако многие </a:t>
            </a:r>
            <a:r>
              <a:rPr lang="ru-RU" dirty="0">
                <a:latin typeface="Comic Sans MS" pitchFamily="66" charset="0"/>
              </a:rPr>
              <a:t>полковники и старшие казаки заявляли, что самым подходящим правителем Малороссии был бы Ртищев, поскольку он «</a:t>
            </a:r>
            <a:r>
              <a:rPr lang="ru-RU" i="1" dirty="0">
                <a:solidFill>
                  <a:srgbClr val="006600"/>
                </a:solidFill>
                <a:latin typeface="Comic Sans MS" pitchFamily="66" charset="0"/>
              </a:rPr>
              <a:t>ласков с малороссиянами, доводит до сведения царя их прошения, внимательно относится к их посланцам</a:t>
            </a:r>
            <a:r>
              <a:rPr lang="ru-RU" dirty="0">
                <a:latin typeface="Comic Sans MS" pitchFamily="66" charset="0"/>
              </a:rPr>
              <a:t>». </a:t>
            </a:r>
            <a:endParaRPr lang="ru-RU" dirty="0" smtClean="0">
              <a:latin typeface="Comic Sans MS" pitchFamily="66" charset="0"/>
            </a:endParaRPr>
          </a:p>
        </p:txBody>
      </p:sp>
      <p:pic>
        <p:nvPicPr>
          <p:cNvPr id="25602" name="Picture 2" descr="H:\Ртищев\wтула 17в5.jpg"/>
          <p:cNvPicPr>
            <a:picLocks noChangeAspect="1" noChangeArrowheads="1"/>
          </p:cNvPicPr>
          <p:nvPr/>
        </p:nvPicPr>
        <p:blipFill>
          <a:blip r:embed="rId2"/>
          <a:srcRect l="5085" t="24486"/>
          <a:stretch>
            <a:fillRect/>
          </a:stretch>
        </p:blipFill>
        <p:spPr bwMode="auto">
          <a:xfrm>
            <a:off x="4000496" y="4429132"/>
            <a:ext cx="4357718" cy="191982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14348" y="2428868"/>
            <a:ext cx="7500990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2400"/>
              </a:spcAft>
            </a:pPr>
            <a:r>
              <a:rPr lang="ru-RU" dirty="0" smtClean="0">
                <a:latin typeface="Comic Sans MS" pitchFamily="66" charset="0"/>
              </a:rPr>
              <a:t>Иван </a:t>
            </a:r>
            <a:r>
              <a:rPr lang="ru-RU" dirty="0" err="1" smtClean="0">
                <a:latin typeface="Comic Sans MS" pitchFamily="66" charset="0"/>
              </a:rPr>
              <a:t>Брюховецкий</a:t>
            </a:r>
            <a:r>
              <a:rPr lang="ru-RU" dirty="0" smtClean="0">
                <a:latin typeface="Comic Sans MS" pitchFamily="66" charset="0"/>
              </a:rPr>
              <a:t> писал епископу </a:t>
            </a:r>
            <a:r>
              <a:rPr lang="ru-RU" dirty="0" err="1" smtClean="0">
                <a:latin typeface="Comic Sans MS" pitchFamily="66" charset="0"/>
              </a:rPr>
              <a:t>Мефодию</a:t>
            </a:r>
            <a:r>
              <a:rPr lang="ru-RU" dirty="0" smtClean="0">
                <a:latin typeface="Comic Sans MS" pitchFamily="66" charset="0"/>
              </a:rPr>
              <a:t>: </a:t>
            </a:r>
            <a:r>
              <a:rPr lang="ru-RU" i="1" dirty="0" smtClean="0">
                <a:latin typeface="Comic Sans MS" pitchFamily="66" charset="0"/>
              </a:rPr>
              <a:t>«</a:t>
            </a:r>
            <a:r>
              <a:rPr lang="ru-RU" i="1" dirty="0" smtClean="0">
                <a:solidFill>
                  <a:srgbClr val="006600"/>
                </a:solidFill>
                <a:latin typeface="Comic Sans MS" pitchFamily="66" charset="0"/>
              </a:rPr>
              <a:t>нам не о гетманстве надо заботиться, а о князе Малороссийском от Его Царского Величества, на это княжение желаю Фёдора Михайловича</a:t>
            </a:r>
            <a:r>
              <a:rPr lang="ru-RU" i="1" dirty="0" smtClean="0">
                <a:latin typeface="Comic Sans MS" pitchFamily="66" charset="0"/>
              </a:rPr>
              <a:t>»</a:t>
            </a:r>
            <a:r>
              <a:rPr lang="ru-RU" dirty="0" smtClean="0">
                <a:latin typeface="Comic Sans MS" pitchFamily="66" charset="0"/>
              </a:rPr>
              <a:t>. Но назначение Ф. М. Ртищева правителем Малороссии не состоялось.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142852"/>
            <a:ext cx="7429552" cy="1139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dirty="0">
                <a:latin typeface="Comic Sans MS" pitchFamily="66" charset="0"/>
              </a:rPr>
              <a:t>Фёдор Михайлович Ртищев считается </a:t>
            </a:r>
            <a:endParaRPr lang="ru-RU" sz="2400" dirty="0" smtClean="0">
              <a:latin typeface="Comic Sans MS" pitchFamily="66" charset="0"/>
            </a:endParaRPr>
          </a:p>
          <a:p>
            <a:pPr algn="ctr">
              <a:lnSpc>
                <a:spcPct val="150000"/>
              </a:lnSpc>
            </a:pPr>
            <a:r>
              <a:rPr lang="ru-RU" sz="2400" dirty="0" smtClean="0">
                <a:solidFill>
                  <a:srgbClr val="006600"/>
                </a:solidFill>
                <a:latin typeface="Comic Sans MS" pitchFamily="66" charset="0"/>
              </a:rPr>
              <a:t>автором </a:t>
            </a:r>
            <a:r>
              <a:rPr lang="ru-RU" sz="2400" dirty="0">
                <a:solidFill>
                  <a:srgbClr val="006600"/>
                </a:solidFill>
                <a:latin typeface="Comic Sans MS" pitchFamily="66" charset="0"/>
              </a:rPr>
              <a:t>денежной реформы 1656 года. </a:t>
            </a: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857224" y="1428736"/>
            <a:ext cx="7429552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 тот момент в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Русском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государстве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имели хождение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золотые и серебряные монеты, червонцы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которые чеканились в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Германии и Голландии (ефимки). </a:t>
            </a:r>
          </a:p>
        </p:txBody>
      </p:sp>
      <p:pic>
        <p:nvPicPr>
          <p:cNvPr id="26627" name="Picture 3" descr="H:\Ртищев\220px-Efimok_s_priznakom_1655_001sdgd копи.png"/>
          <p:cNvPicPr>
            <a:picLocks noChangeAspect="1" noChangeArrowheads="1"/>
          </p:cNvPicPr>
          <p:nvPr/>
        </p:nvPicPr>
        <p:blipFill>
          <a:blip r:embed="rId2">
            <a:lum contrast="30000"/>
          </a:blip>
          <a:srcRect/>
          <a:stretch>
            <a:fillRect/>
          </a:stretch>
        </p:blipFill>
        <p:spPr bwMode="auto">
          <a:xfrm>
            <a:off x="3428992" y="2302204"/>
            <a:ext cx="4357718" cy="45557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6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66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857224" y="142852"/>
            <a:ext cx="7500990" cy="964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По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замыслу Ртищева начали чеканить медные деньги, стоимость которых приравняли к серебряным.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27650" name="Picture 2" descr="H:\Ртищев\медные деньги 1656 копи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1357298"/>
            <a:ext cx="5096764" cy="4929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214290"/>
            <a:ext cx="7500990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80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Однако медные деньги стали понижаться в цене, а продукты питания и предметы первой необходимости дорожать. </a:t>
            </a:r>
          </a:p>
          <a:p>
            <a:pPr algn="just">
              <a:spcAft>
                <a:spcPts val="180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К лету </a:t>
            </a:r>
            <a:r>
              <a:rPr kumimoji="0" lang="ru-RU" sz="2000" b="0" i="0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1662 </a:t>
            </a:r>
            <a:r>
              <a:rPr kumimoji="0" lang="ru-RU" sz="2000" b="0" i="0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года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падение цены медного рубля дошло до того, что он стоил в 12—13 раз дешевле серебряного и в конце концов дошёл до одной двадцатой изначального.</a:t>
            </a:r>
          </a:p>
        </p:txBody>
      </p:sp>
      <p:pic>
        <p:nvPicPr>
          <p:cNvPr id="27651" name="Picture 3" descr="H:\Ртищев\печатный двор 17векMos12.21.jpg"/>
          <p:cNvPicPr>
            <a:picLocks noChangeAspect="1" noChangeArrowheads="1"/>
          </p:cNvPicPr>
          <p:nvPr/>
        </p:nvPicPr>
        <p:blipFill>
          <a:blip r:embed="rId2">
            <a:lum contrast="30000"/>
          </a:blip>
          <a:srcRect/>
          <a:stretch>
            <a:fillRect/>
          </a:stretch>
        </p:blipFill>
        <p:spPr bwMode="auto">
          <a:xfrm>
            <a:off x="2143108" y="2500306"/>
            <a:ext cx="4857784" cy="3945263"/>
          </a:xfrm>
          <a:prstGeom prst="rect">
            <a:avLst/>
          </a:prstGeom>
          <a:ln>
            <a:solidFill>
              <a:srgbClr val="0066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785786" y="214290"/>
            <a:ext cx="7715272" cy="142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25 мая 1662 года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в Москве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вспыхнул мятеж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., поводом к которому послужили подмётные листы</a:t>
            </a:r>
            <a:r>
              <a:rPr lang="ru-RU" sz="2000" dirty="0" smtClean="0"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Мятеж был подавлен. </a:t>
            </a:r>
          </a:p>
        </p:txBody>
      </p:sp>
      <p:pic>
        <p:nvPicPr>
          <p:cNvPr id="28674" name="Picture 2" descr="H:\Ртищев\300px-Wjatscheslaw_Grigorjewitsch_Schwarz_0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785926"/>
            <a:ext cx="7292629" cy="3500462"/>
          </a:xfrm>
          <a:prstGeom prst="rect">
            <a:avLst/>
          </a:prstGeom>
          <a:ln>
            <a:solidFill>
              <a:srgbClr val="0066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928662" y="5643578"/>
            <a:ext cx="757242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ts val="120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А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в 1663 году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медные деньги были изъяты из обращения.</a:t>
            </a:r>
            <a:endParaRPr kumimoji="0" lang="ru-RU" sz="3200" b="0" i="0" u="none" strike="noStrike" cap="none" normalizeH="0" baseline="0" dirty="0" smtClean="0">
              <a:ln>
                <a:noFill/>
              </a:ln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3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785786" y="285728"/>
            <a:ext cx="471490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В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1664 году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царь Алексей Михайлович и царица Марья Ильинична выбрали Фёдора Михайловича Ртищева вторым «дядькой» (воспитателем) своему сыну, наследнику престола десятилетнему царевичу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Алексею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Алексеевичу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. 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5572132" y="214290"/>
            <a:ext cx="2714644" cy="3236735"/>
            <a:chOff x="4071934" y="1785926"/>
            <a:chExt cx="2714644" cy="3236735"/>
          </a:xfrm>
        </p:grpSpPr>
        <p:pic>
          <p:nvPicPr>
            <p:cNvPr id="29698" name="Picture 2" descr="H:\Ртищев\200px-Romanov_Aleksey_Alekseyevich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143372" y="1785926"/>
              <a:ext cx="2500330" cy="2933700"/>
            </a:xfrm>
            <a:prstGeom prst="rect">
              <a:avLst/>
            </a:prstGeom>
            <a:noFill/>
          </p:spPr>
        </p:pic>
        <p:sp>
          <p:nvSpPr>
            <p:cNvPr id="4" name="TextBox 3"/>
            <p:cNvSpPr txBox="1"/>
            <p:nvPr/>
          </p:nvSpPr>
          <p:spPr>
            <a:xfrm>
              <a:off x="4071934" y="4714884"/>
              <a:ext cx="27146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400" i="1" dirty="0" smtClean="0">
                  <a:latin typeface="Arial" pitchFamily="34" charset="0"/>
                  <a:cs typeface="Arial" pitchFamily="34" charset="0"/>
                </a:rPr>
                <a:t>Романов Алексей Алексеевич</a:t>
              </a:r>
              <a:endParaRPr lang="ru-RU" sz="1400" i="1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785786" y="3500438"/>
            <a:ext cx="771530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Ртищева хотели возвести в бояре, однако он отказался от этой чести.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000" dirty="0">
              <a:latin typeface="Comic Sans MS" pitchFamily="66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17 января 1670 года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царевич Алексей совершено неожиданно скончался. Ртищев тяжело переживал эту потерю, он удалился от двора и от государственно деятельности.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9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7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142976" y="285728"/>
            <a:ext cx="711605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Умер Фёдор Михайлович Ртищев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21 июня 1673 года.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32770" name="Picture 2" descr="H:\Ртищев\IMG_82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1214422"/>
            <a:ext cx="3048021" cy="4572032"/>
          </a:xfrm>
          <a:prstGeom prst="rect">
            <a:avLst/>
          </a:prstGeom>
          <a:ln>
            <a:solidFill>
              <a:srgbClr val="0066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714348" y="1214422"/>
            <a:ext cx="4357718" cy="4662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Вскоре после смерти </a:t>
            </a: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Фёдора Михайловича Ртищева было составлено </a:t>
            </a: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Житие милостивого мужа Фёдора, званием Ртищева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». </a:t>
            </a:r>
          </a:p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Это явление чрезвычайно редкое для мирянина Московской Руси, поскольку в те времена составлялись, главным образом, жизнеописания святых и духовных лиц.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277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857224" y="1500174"/>
            <a:ext cx="742955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В молодости он жил отшельником под Москвой, щедро жертвуя свое имущество бедным.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Во время Русско-польской войны Фёдор Михайлович подбирал больных и раненых и довозил их до места стоянки, причём нередко уступал тяжёлым больным место в своей повозке, а сам садился верхом на коня.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Помощь во время войны Ртищев оказывал не только русским, но и пленным. На выкуп русских пленных из Крыма и Турции Ф. М. Ртищев пожертвовал 1000 рублей серебром.</a:t>
            </a:r>
            <a:endParaRPr kumimoji="0" lang="ru-RU" sz="2800" b="0" i="1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8728" y="142852"/>
            <a:ext cx="635798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normalizeH="0" baseline="0" dirty="0" smtClean="0">
                <a:ln w="63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Благотворительность Ртищева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normalizeH="0" baseline="0" dirty="0" smtClean="0">
                <a:ln w="6350">
                  <a:solidFill>
                    <a:schemeClr val="tx1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была весьма разнообразной. </a:t>
            </a:r>
            <a:endParaRPr kumimoji="0" lang="ru-RU" sz="3200" b="1" i="0" u="none" strike="noStrike" normalizeH="0" baseline="0" dirty="0" smtClean="0">
              <a:ln w="6350">
                <a:solidFill>
                  <a:schemeClr val="tx1"/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Comic Sans MS" pitchFamily="66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H:\Ртищев\cossaks-cav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4500570"/>
            <a:ext cx="3440551" cy="22145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450"/>
                            </p:stCondLst>
                            <p:childTnLst>
                              <p:par>
                                <p:cTn id="1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500"/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tx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tx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500"/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500"/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450"/>
                            </p:stCondLst>
                            <p:childTnLst>
                              <p:par>
                                <p:cTn id="1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500"/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tx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tx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500"/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500"/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6450"/>
                            </p:stCondLst>
                            <p:childTnLst>
                              <p:par>
                                <p:cTn id="2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500"/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tx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tx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500"/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500"/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build="p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42976" y="214290"/>
            <a:ext cx="707236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2700">
                  <a:solidFill>
                    <a:schemeClr val="tx1"/>
                  </a:solidFill>
                  <a:prstDash val="solid"/>
                </a:ln>
                <a:gradFill flip="none" rotWithShape="1">
                  <a:gsLst>
                    <a:gs pos="0">
                      <a:schemeClr val="accent3">
                        <a:shade val="30000"/>
                        <a:satMod val="115000"/>
                      </a:schemeClr>
                    </a:gs>
                    <a:gs pos="50000">
                      <a:schemeClr val="accent3">
                        <a:shade val="67500"/>
                        <a:satMod val="115000"/>
                      </a:schemeClr>
                    </a:gs>
                    <a:gs pos="100000">
                      <a:schemeClr val="accent3">
                        <a:shade val="100000"/>
                        <a:satMod val="11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Детские </a:t>
            </a:r>
            <a:endParaRPr lang="ru-RU" sz="5400" b="1" cap="none" spc="0" dirty="0" smtClean="0">
              <a:ln w="12700">
                <a:solidFill>
                  <a:schemeClr val="tx1"/>
                </a:solidFill>
                <a:prstDash val="solid"/>
              </a:ln>
              <a:gradFill flip="none" rotWithShape="1">
                <a:gsLst>
                  <a:gs pos="0">
                    <a:schemeClr val="accent3">
                      <a:shade val="30000"/>
                      <a:satMod val="115000"/>
                    </a:schemeClr>
                  </a:gs>
                  <a:gs pos="50000">
                    <a:schemeClr val="accent3">
                      <a:shade val="67500"/>
                      <a:satMod val="115000"/>
                    </a:schemeClr>
                  </a:gs>
                  <a:gs pos="100000">
                    <a:schemeClr val="accent3"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/>
            <a:r>
              <a:rPr lang="ru-RU" sz="5400" b="1" cap="none" spc="0" dirty="0" smtClean="0">
                <a:ln w="12700">
                  <a:solidFill>
                    <a:schemeClr val="tx1"/>
                  </a:solidFill>
                  <a:prstDash val="solid"/>
                </a:ln>
                <a:gradFill flip="none" rotWithShape="1">
                  <a:gsLst>
                    <a:gs pos="0">
                      <a:schemeClr val="accent3">
                        <a:shade val="30000"/>
                        <a:satMod val="115000"/>
                      </a:schemeClr>
                    </a:gs>
                    <a:gs pos="50000">
                      <a:schemeClr val="accent3">
                        <a:shade val="67500"/>
                        <a:satMod val="115000"/>
                      </a:schemeClr>
                    </a:gs>
                    <a:gs pos="100000">
                      <a:schemeClr val="accent3">
                        <a:shade val="100000"/>
                        <a:satMod val="11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 </a:t>
            </a:r>
            <a:r>
              <a:rPr lang="ru-RU" sz="5400" b="1" cap="none" spc="0" dirty="0">
                <a:ln w="12700">
                  <a:solidFill>
                    <a:schemeClr val="tx1"/>
                  </a:solidFill>
                  <a:prstDash val="solid"/>
                </a:ln>
                <a:gradFill flip="none" rotWithShape="1">
                  <a:gsLst>
                    <a:gs pos="0">
                      <a:schemeClr val="accent3">
                        <a:shade val="30000"/>
                        <a:satMod val="115000"/>
                      </a:schemeClr>
                    </a:gs>
                    <a:gs pos="50000">
                      <a:schemeClr val="accent3">
                        <a:shade val="67500"/>
                        <a:satMod val="115000"/>
                      </a:schemeClr>
                    </a:gs>
                    <a:gs pos="100000">
                      <a:schemeClr val="accent3">
                        <a:shade val="100000"/>
                        <a:satMod val="11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юношеские годы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14678" y="2928934"/>
            <a:ext cx="5214974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2400"/>
              </a:spcAft>
            </a:pPr>
            <a:r>
              <a:rPr lang="ru-RU" sz="2000" b="1" dirty="0">
                <a:solidFill>
                  <a:srgbClr val="006600"/>
                </a:solidFill>
                <a:latin typeface="Comic Sans MS" pitchFamily="66" charset="0"/>
              </a:rPr>
              <a:t>Фёдор Ртищев </a:t>
            </a:r>
            <a:r>
              <a:rPr lang="ru-RU" sz="2000" b="1" dirty="0">
                <a:latin typeface="Comic Sans MS" pitchFamily="66" charset="0"/>
              </a:rPr>
              <a:t>родился </a:t>
            </a:r>
            <a:r>
              <a:rPr lang="ru-RU" sz="2000" b="1" dirty="0" smtClean="0">
                <a:latin typeface="Comic Sans MS" pitchFamily="66" charset="0"/>
              </a:rPr>
              <a:t>семье </a:t>
            </a:r>
            <a:r>
              <a:rPr lang="ru-RU" sz="2000" b="1" dirty="0" err="1">
                <a:latin typeface="Comic Sans MS" pitchFamily="66" charset="0"/>
              </a:rPr>
              <a:t>лихвинского</a:t>
            </a:r>
            <a:r>
              <a:rPr lang="ru-RU" sz="2000" b="1" dirty="0">
                <a:latin typeface="Comic Sans MS" pitchFamily="66" charset="0"/>
              </a:rPr>
              <a:t> </a:t>
            </a:r>
            <a:r>
              <a:rPr lang="ru-RU" sz="2000" b="1" dirty="0">
                <a:solidFill>
                  <a:srgbClr val="006600"/>
                </a:solidFill>
                <a:latin typeface="Comic Sans MS" pitchFamily="66" charset="0"/>
              </a:rPr>
              <a:t>городового дворянина Михаила Алексеевича Ртищева</a:t>
            </a:r>
            <a:r>
              <a:rPr lang="ru-RU" sz="2000" b="1" dirty="0">
                <a:latin typeface="Comic Sans MS" pitchFamily="66" charset="0"/>
              </a:rPr>
              <a:t> и его жены </a:t>
            </a:r>
            <a:r>
              <a:rPr lang="ru-RU" sz="2000" b="1" dirty="0" err="1">
                <a:solidFill>
                  <a:srgbClr val="006600"/>
                </a:solidFill>
                <a:latin typeface="Comic Sans MS" pitchFamily="66" charset="0"/>
              </a:rPr>
              <a:t>Иулиании</a:t>
            </a:r>
            <a:r>
              <a:rPr lang="ru-RU" sz="2000" b="1" dirty="0">
                <a:solidFill>
                  <a:srgbClr val="006600"/>
                </a:solidFill>
                <a:latin typeface="Comic Sans MS" pitchFamily="66" charset="0"/>
              </a:rPr>
              <a:t> (</a:t>
            </a:r>
            <a:r>
              <a:rPr lang="ru-RU" sz="2000" b="1" dirty="0" err="1">
                <a:solidFill>
                  <a:srgbClr val="006600"/>
                </a:solidFill>
                <a:latin typeface="Comic Sans MS" pitchFamily="66" charset="0"/>
              </a:rPr>
              <a:t>Ульяны</a:t>
            </a:r>
            <a:r>
              <a:rPr lang="ru-RU" sz="2000" b="1" dirty="0">
                <a:solidFill>
                  <a:srgbClr val="006600"/>
                </a:solidFill>
                <a:latin typeface="Comic Sans MS" pitchFamily="66" charset="0"/>
              </a:rPr>
              <a:t>) Фёдоровны </a:t>
            </a:r>
            <a:r>
              <a:rPr lang="ru-RU" sz="2000" b="1" dirty="0">
                <a:latin typeface="Comic Sans MS" pitchFamily="66" charset="0"/>
              </a:rPr>
              <a:t>(урождённой Потёмкиной). </a:t>
            </a:r>
            <a:endParaRPr lang="ru-RU" sz="2000" b="1" dirty="0" smtClean="0">
              <a:latin typeface="Comic Sans MS" pitchFamily="66" charset="0"/>
            </a:endParaRPr>
          </a:p>
        </p:txBody>
      </p:sp>
      <p:pic>
        <p:nvPicPr>
          <p:cNvPr id="17410" name="Picture 2" descr="H:\Ртищев\темнико00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786058"/>
            <a:ext cx="2373170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285728"/>
            <a:ext cx="75009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мя Ртищева было записано в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синодиках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многих монастырей и церквей, в благодарность за его денежные вклады.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36866" name="Picture 2" descr="H:\Ртищев\250px-Synodikon_ipatiev_monaster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928802"/>
            <a:ext cx="5821391" cy="40749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857224" y="214290"/>
            <a:ext cx="7429552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Фёдор Михайлович Ртищев сыграл заметную роль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в истории русского просвещения.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Недалеко от Москвы, почти у самых Воробьёвых гор с  разрешения царя и благословения патриарха Иосифа, Фёдор Ртищев выстроил там церковь во имя Преображения Господня и в 1648 году на свои средства учредил училищный монастырь. 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2500306"/>
            <a:ext cx="735811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ts val="120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Вскоре при монастыре составилось учёное братство (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так называемое 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Ртищевское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братство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), которое занималось переводом книг, а с конца ноября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1652 года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, когда открылось училище, обучением желающих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грамматике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славянскому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латинскому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и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греческому языкам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риторике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и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философии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cs typeface="Arial" pitchFamily="34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5" name="Picture 3" descr="H:\Ртищев\Андрея Стратилата.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4071942"/>
            <a:ext cx="3857652" cy="24361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142852"/>
            <a:ext cx="74295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Comic Sans MS" pitchFamily="66" charset="0"/>
              </a:rPr>
              <a:t>В </a:t>
            </a:r>
            <a:r>
              <a:rPr lang="ru-RU" sz="2000" dirty="0">
                <a:solidFill>
                  <a:srgbClr val="006600"/>
                </a:solidFill>
                <a:latin typeface="Comic Sans MS" pitchFamily="66" charset="0"/>
              </a:rPr>
              <a:t>1685</a:t>
            </a:r>
            <a:r>
              <a:rPr lang="ru-RU" sz="2000" dirty="0">
                <a:latin typeface="Comic Sans MS" pitchFamily="66" charset="0"/>
              </a:rPr>
              <a:t> году училище, основанное Фёдором Ртищевым, было переведено в </a:t>
            </a:r>
            <a:r>
              <a:rPr lang="ru-RU" sz="2000" dirty="0" err="1">
                <a:solidFill>
                  <a:srgbClr val="006600"/>
                </a:solidFill>
                <a:latin typeface="Comic Sans MS" pitchFamily="66" charset="0"/>
              </a:rPr>
              <a:t>Заиконоспасский</a:t>
            </a:r>
            <a:r>
              <a:rPr lang="ru-RU" sz="2000" dirty="0">
                <a:solidFill>
                  <a:srgbClr val="006600"/>
                </a:solidFill>
                <a:latin typeface="Comic Sans MS" pitchFamily="66" charset="0"/>
              </a:rPr>
              <a:t> монастырь </a:t>
            </a:r>
            <a:r>
              <a:rPr lang="ru-RU" sz="2000" dirty="0">
                <a:latin typeface="Comic Sans MS" pitchFamily="66" charset="0"/>
              </a:rPr>
              <a:t>и послужило основой </a:t>
            </a:r>
            <a:r>
              <a:rPr lang="ru-RU" sz="2000" dirty="0">
                <a:solidFill>
                  <a:srgbClr val="006600"/>
                </a:solidFill>
                <a:latin typeface="Comic Sans MS" pitchFamily="66" charset="0"/>
              </a:rPr>
              <a:t>Славяно-греко-латинской </a:t>
            </a:r>
            <a:r>
              <a:rPr lang="ru-RU" sz="2000" dirty="0" smtClean="0">
                <a:solidFill>
                  <a:srgbClr val="006600"/>
                </a:solidFill>
                <a:latin typeface="Comic Sans MS" pitchFamily="66" charset="0"/>
              </a:rPr>
              <a:t>академии.</a:t>
            </a:r>
            <a:endParaRPr lang="ru-RU" sz="2000" dirty="0">
              <a:solidFill>
                <a:srgbClr val="006600"/>
              </a:solidFill>
              <a:latin typeface="Comic Sans MS" pitchFamily="66" charset="0"/>
            </a:endParaRPr>
          </a:p>
        </p:txBody>
      </p:sp>
      <p:pic>
        <p:nvPicPr>
          <p:cNvPr id="39938" name="Picture 2" descr="H:\Ртищев\260px-Zaikonospassky_monastery_in_Kitai-gorod,_Mosco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285860"/>
            <a:ext cx="4357718" cy="5363345"/>
          </a:xfrm>
          <a:prstGeom prst="rect">
            <a:avLst/>
          </a:prstGeom>
          <a:ln>
            <a:solidFill>
              <a:srgbClr val="0066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428604"/>
            <a:ext cx="3214710" cy="55812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dirty="0">
                <a:latin typeface="Comic Sans MS" pitchFamily="66" charset="0"/>
              </a:rPr>
              <a:t>Изображение Фёдора Михайловича помещено на горельефе памятника «Тысячелетие России», в отделе «Просветителей». </a:t>
            </a:r>
            <a:endParaRPr lang="ru-RU" sz="2000" dirty="0" smtClean="0">
              <a:latin typeface="Comic Sans MS" pitchFamily="66" charset="0"/>
            </a:endParaRPr>
          </a:p>
          <a:p>
            <a:pPr algn="ctr">
              <a:lnSpc>
                <a:spcPct val="150000"/>
              </a:lnSpc>
            </a:pPr>
            <a:endParaRPr lang="ru-RU" sz="2000" dirty="0">
              <a:latin typeface="Comic Sans MS" pitchFamily="66" charset="0"/>
            </a:endParaRPr>
          </a:p>
          <a:p>
            <a:pPr algn="ctr">
              <a:lnSpc>
                <a:spcPct val="150000"/>
              </a:lnSpc>
            </a:pPr>
            <a:r>
              <a:rPr lang="ru-RU" sz="2000" dirty="0" smtClean="0">
                <a:latin typeface="Comic Sans MS" pitchFamily="66" charset="0"/>
              </a:rPr>
              <a:t>Его </a:t>
            </a:r>
            <a:r>
              <a:rPr lang="ru-RU" sz="2000" dirty="0">
                <a:latin typeface="Comic Sans MS" pitchFamily="66" charset="0"/>
              </a:rPr>
              <a:t>фигура находится в углублении, между патриархом Никоном и Дмитрием Ростовским</a:t>
            </a:r>
          </a:p>
        </p:txBody>
      </p:sp>
      <p:pic>
        <p:nvPicPr>
          <p:cNvPr id="37890" name="Picture 2" descr="H:\Ртищев\250px-Памятник_Тысячелетию_России.jpg"/>
          <p:cNvPicPr>
            <a:picLocks noChangeAspect="1" noChangeArrowheads="1"/>
          </p:cNvPicPr>
          <p:nvPr/>
        </p:nvPicPr>
        <p:blipFill>
          <a:blip r:embed="rId2"/>
          <a:srcRect b="16483"/>
          <a:stretch>
            <a:fillRect/>
          </a:stretch>
        </p:blipFill>
        <p:spPr bwMode="auto">
          <a:xfrm>
            <a:off x="4071934" y="285728"/>
            <a:ext cx="4286280" cy="6143668"/>
          </a:xfrm>
          <a:prstGeom prst="rect">
            <a:avLst/>
          </a:prstGeom>
          <a:ln>
            <a:solidFill>
              <a:srgbClr val="0066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57224" y="357166"/>
            <a:ext cx="3929090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1200"/>
              </a:spcAft>
            </a:pPr>
            <a:r>
              <a:rPr lang="ru-RU" sz="2000" b="1" dirty="0" smtClean="0">
                <a:latin typeface="Comic Sans MS" pitchFamily="66" charset="0"/>
              </a:rPr>
              <a:t>Фёдор Михайлович Ртищев </a:t>
            </a:r>
            <a:r>
              <a:rPr lang="ru-RU" sz="2000" dirty="0" smtClean="0">
                <a:latin typeface="Comic Sans MS" pitchFamily="66" charset="0"/>
              </a:rPr>
              <a:t>— русский государственный деятель, окольничий, глава разных приказов, просветитель, меценат, основавший ряд больниц, школ и богаделен. </a:t>
            </a:r>
          </a:p>
          <a:p>
            <a:pPr algn="ctr">
              <a:lnSpc>
                <a:spcPct val="150000"/>
              </a:lnSpc>
              <a:spcAft>
                <a:spcPts val="1200"/>
              </a:spcAft>
            </a:pPr>
            <a:r>
              <a:rPr lang="ru-RU" sz="2000" dirty="0" smtClean="0">
                <a:latin typeface="Comic Sans MS" pitchFamily="66" charset="0"/>
              </a:rPr>
              <a:t>За нравственные качества и благотворительную деятельность получил от современников прозвище «милостивого мужа».</a:t>
            </a:r>
            <a:r>
              <a:rPr lang="ru-RU" sz="2000" b="1" dirty="0" smtClean="0">
                <a:latin typeface="Comic Sans MS" pitchFamily="66" charset="0"/>
              </a:rPr>
              <a:t> </a:t>
            </a:r>
            <a:endParaRPr lang="ru-RU" sz="2000" dirty="0">
              <a:latin typeface="Comic Sans MS" pitchFamily="66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5072066" y="285728"/>
            <a:ext cx="3214710" cy="6176705"/>
            <a:chOff x="5072066" y="285728"/>
            <a:chExt cx="3214710" cy="6176705"/>
          </a:xfrm>
        </p:grpSpPr>
        <p:pic>
          <p:nvPicPr>
            <p:cNvPr id="4" name="Рисунок 3" descr="Фёдор Михайлович Ртищев">
              <a:hlinkClick r:id="rId2" tooltip="&quot;Фёдор Михайлович Ртищев&quot;"/>
            </p:cNvPr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072066" y="285728"/>
              <a:ext cx="3214710" cy="5643602"/>
            </a:xfrm>
            <a:prstGeom prst="rect">
              <a:avLst/>
            </a:prstGeom>
            <a:ln>
              <a:solidFill>
                <a:srgbClr val="006600"/>
              </a:solidFill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5" name="Прямоугольник 4"/>
            <p:cNvSpPr/>
            <p:nvPr/>
          </p:nvSpPr>
          <p:spPr>
            <a:xfrm>
              <a:off x="5143504" y="6000768"/>
              <a:ext cx="314327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1200" i="1" dirty="0">
                  <a:latin typeface="Arial" pitchFamily="34" charset="0"/>
                  <a:cs typeface="Arial" pitchFamily="34" charset="0"/>
                </a:rPr>
                <a:t>Ф. М. Ртищев на Памятнике «1000-летие России» в Великом Новгороде</a:t>
              </a:r>
            </a:p>
          </p:txBody>
        </p:sp>
      </p:grpSp>
      <p:sp>
        <p:nvSpPr>
          <p:cNvPr id="7" name="Овал 6"/>
          <p:cNvSpPr/>
          <p:nvPr/>
        </p:nvSpPr>
        <p:spPr>
          <a:xfrm>
            <a:off x="6000760" y="571480"/>
            <a:ext cx="857256" cy="1285884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Ртищев\темников 19ве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214422"/>
            <a:ext cx="6858048" cy="4214842"/>
          </a:xfrm>
          <a:prstGeom prst="rect">
            <a:avLst/>
          </a:prstGeom>
          <a:ln>
            <a:solidFill>
              <a:srgbClr val="00B05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857224" y="285728"/>
            <a:ext cx="77153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2400"/>
              </a:spcAft>
            </a:pPr>
            <a:r>
              <a:rPr lang="ru-RU" sz="2000" b="1" dirty="0" smtClean="0">
                <a:latin typeface="Comic Sans MS" pitchFamily="66" charset="0"/>
              </a:rPr>
              <a:t>С 1635 по 1636 год Ртищевы жили в городе </a:t>
            </a:r>
            <a:r>
              <a:rPr lang="ru-RU" sz="2000" b="1" dirty="0" err="1" smtClean="0">
                <a:latin typeface="Comic Sans MS" pitchFamily="66" charset="0"/>
              </a:rPr>
              <a:t>Темникове</a:t>
            </a:r>
            <a:r>
              <a:rPr lang="ru-RU" sz="2000" b="1" dirty="0" smtClean="0">
                <a:latin typeface="Comic Sans MS" pitchFamily="66" charset="0"/>
              </a:rPr>
              <a:t>, куда Михаил Алексеевич был назначен воеводой.</a:t>
            </a:r>
            <a:endParaRPr lang="ru-RU" sz="2000" b="1" dirty="0">
              <a:latin typeface="Comic Sans MS" pitchFamily="66" charset="0"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6000760" y="3000372"/>
            <a:ext cx="2286016" cy="3584042"/>
            <a:chOff x="6000760" y="3000372"/>
            <a:chExt cx="2286016" cy="3584042"/>
          </a:xfrm>
        </p:grpSpPr>
        <p:pic>
          <p:nvPicPr>
            <p:cNvPr id="6" name="Picture 2" descr="H:\Ртищев\Московский_воевода_XVII_века.jpg"/>
            <p:cNvPicPr>
              <a:picLocks noChangeAspect="1" noChangeArrowheads="1"/>
            </p:cNvPicPr>
            <p:nvPr/>
          </p:nvPicPr>
          <p:blipFill>
            <a:blip r:embed="rId3"/>
            <a:srcRect l="7867" t="7500" r="8216" b="8124"/>
            <a:stretch>
              <a:fillRect/>
            </a:stretch>
          </p:blipFill>
          <p:spPr bwMode="auto">
            <a:xfrm>
              <a:off x="6000760" y="3000372"/>
              <a:ext cx="2286016" cy="3214710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6000760" y="6215082"/>
              <a:ext cx="22860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i="1" dirty="0" smtClean="0"/>
                <a:t>воевода</a:t>
              </a:r>
              <a:endParaRPr lang="ru-RU" i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H:\Ртищев\250px-Yakov_Cherkasskiy.jpg"/>
          <p:cNvPicPr>
            <a:picLocks noChangeAspect="1" noChangeArrowheads="1"/>
          </p:cNvPicPr>
          <p:nvPr/>
        </p:nvPicPr>
        <p:blipFill>
          <a:blip r:embed="rId2">
            <a:lum bright="-30000" contrast="40000"/>
          </a:blip>
          <a:srcRect t="70131"/>
          <a:stretch>
            <a:fillRect/>
          </a:stretch>
        </p:blipFill>
        <p:spPr bwMode="auto">
          <a:xfrm>
            <a:off x="4572000" y="4929198"/>
            <a:ext cx="3786214" cy="1764667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785786" y="142852"/>
            <a:ext cx="742955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240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По достижении 15-летнего возраста, Ф. Ртищев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зачислен на военную службу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с одновременным назначением земельного и денежного жалованья.</a:t>
            </a:r>
          </a:p>
        </p:txBody>
      </p:sp>
      <p:pic>
        <p:nvPicPr>
          <p:cNvPr id="3075" name="Picture 3" descr="H:\Ртищев\250px-Yakov_Cherkasskiy.jpg"/>
          <p:cNvPicPr>
            <a:picLocks noChangeAspect="1" noChangeArrowheads="1"/>
          </p:cNvPicPr>
          <p:nvPr/>
        </p:nvPicPr>
        <p:blipFill>
          <a:blip r:embed="rId2"/>
          <a:srcRect l="7547" r="5660" b="27450"/>
          <a:stretch>
            <a:fillRect/>
          </a:stretch>
        </p:blipFill>
        <p:spPr bwMode="auto">
          <a:xfrm>
            <a:off x="1142976" y="1571612"/>
            <a:ext cx="3714776" cy="4845360"/>
          </a:xfrm>
          <a:prstGeom prst="ellipse">
            <a:avLst/>
          </a:prstGeom>
          <a:ln w="63500" cap="rnd">
            <a:solidFill>
              <a:srgbClr val="00B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714348" y="142852"/>
            <a:ext cx="75724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ts val="240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В 1645 году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он в течение четырёх месяцев вместе с отцом и братом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находился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в Туле,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в полку князя Якова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66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Куденетовича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Черкасского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, отправленного туда для защиты русской границы от набегов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крымцев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и ногайцев.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1" dur="5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" grpId="0"/>
      <p:bldP spid="3073" grpId="1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357166"/>
            <a:ext cx="7358114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1"/>
                  </a:solidFill>
                  <a:prstDash val="solid"/>
                </a:ln>
                <a:gradFill flip="none" rotWithShape="1">
                  <a:gsLst>
                    <a:gs pos="0">
                      <a:schemeClr val="accent3">
                        <a:shade val="30000"/>
                        <a:satMod val="115000"/>
                      </a:schemeClr>
                    </a:gs>
                    <a:gs pos="50000">
                      <a:schemeClr val="accent3">
                        <a:shade val="67500"/>
                        <a:satMod val="115000"/>
                      </a:schemeClr>
                    </a:gs>
                    <a:gs pos="100000">
                      <a:schemeClr val="accent3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Придворная </a:t>
            </a:r>
          </a:p>
          <a:p>
            <a:pPr algn="ctr"/>
            <a:r>
              <a:rPr lang="ru-RU" sz="5400" b="1" dirty="0" smtClean="0">
                <a:ln w="12700">
                  <a:solidFill>
                    <a:schemeClr val="tx1"/>
                  </a:solidFill>
                  <a:prstDash val="solid"/>
                </a:ln>
                <a:gradFill flip="none" rotWithShape="1">
                  <a:gsLst>
                    <a:gs pos="0">
                      <a:schemeClr val="accent3">
                        <a:shade val="30000"/>
                        <a:satMod val="115000"/>
                      </a:schemeClr>
                    </a:gs>
                    <a:gs pos="50000">
                      <a:schemeClr val="accent3">
                        <a:shade val="67500"/>
                        <a:satMod val="115000"/>
                      </a:schemeClr>
                    </a:gs>
                    <a:gs pos="100000">
                      <a:schemeClr val="accent3"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 государственная деятельность</a:t>
            </a:r>
            <a:endParaRPr lang="ru-RU" sz="5400" b="1" dirty="0">
              <a:ln w="12700">
                <a:solidFill>
                  <a:schemeClr val="tx1"/>
                </a:solidFill>
                <a:prstDash val="solid"/>
              </a:ln>
              <a:gradFill flip="none" rotWithShape="1">
                <a:gsLst>
                  <a:gs pos="0">
                    <a:schemeClr val="accent3">
                      <a:shade val="30000"/>
                      <a:satMod val="115000"/>
                    </a:schemeClr>
                  </a:gs>
                  <a:gs pos="50000">
                    <a:schemeClr val="accent3">
                      <a:shade val="67500"/>
                      <a:satMod val="115000"/>
                    </a:schemeClr>
                  </a:gs>
                  <a:gs pos="100000">
                    <a:schemeClr val="accent3"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5" name="Picture 4" descr="H:\Ртищев\56635-grand0duke0pozharsky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3000372"/>
            <a:ext cx="3071834" cy="3544424"/>
          </a:xfrm>
          <a:prstGeom prst="rect">
            <a:avLst/>
          </a:prstGeom>
          <a:ln>
            <a:solidFill>
              <a:srgbClr val="00B05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214290"/>
            <a:ext cx="74295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dirty="0">
                <a:latin typeface="Comic Sans MS" pitchFamily="66" charset="0"/>
              </a:rPr>
              <a:t>В </a:t>
            </a:r>
            <a:r>
              <a:rPr lang="ru-RU" sz="2400" dirty="0" smtClean="0">
                <a:latin typeface="Comic Sans MS" pitchFamily="66" charset="0"/>
              </a:rPr>
              <a:t> </a:t>
            </a:r>
            <a:r>
              <a:rPr lang="ru-RU" sz="2400" dirty="0" smtClean="0">
                <a:solidFill>
                  <a:srgbClr val="006600"/>
                </a:solidFill>
                <a:latin typeface="Comic Sans MS" pitchFamily="66" charset="0"/>
              </a:rPr>
              <a:t>1645 </a:t>
            </a:r>
            <a:r>
              <a:rPr lang="ru-RU" sz="2400" dirty="0">
                <a:latin typeface="Comic Sans MS" pitchFamily="66" charset="0"/>
              </a:rPr>
              <a:t>году, </a:t>
            </a:r>
            <a:r>
              <a:rPr lang="ru-RU" sz="2400" dirty="0" smtClean="0">
                <a:latin typeface="Comic Sans MS" pitchFamily="66" charset="0"/>
              </a:rPr>
              <a:t>Ртищевы </a:t>
            </a:r>
            <a:r>
              <a:rPr lang="ru-RU" sz="2400" dirty="0">
                <a:latin typeface="Comic Sans MS" pitchFamily="66" charset="0"/>
              </a:rPr>
              <a:t>были вызваны из Тулы в Москву царём Алексеем Михайловичем.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1928802"/>
            <a:ext cx="4286280" cy="33550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dirty="0">
                <a:solidFill>
                  <a:srgbClr val="006600"/>
                </a:solidFill>
                <a:latin typeface="Comic Sans MS" pitchFamily="66" charset="0"/>
              </a:rPr>
              <a:t>11 августа 1650 года </a:t>
            </a:r>
            <a:r>
              <a:rPr lang="ru-RU" sz="2400" dirty="0">
                <a:latin typeface="Comic Sans MS" pitchFamily="66" charset="0"/>
              </a:rPr>
              <a:t>Ф. М. Ртищев был возведён в сан </a:t>
            </a:r>
            <a:r>
              <a:rPr lang="ru-RU" sz="2400" dirty="0">
                <a:solidFill>
                  <a:srgbClr val="006600"/>
                </a:solidFill>
                <a:latin typeface="Comic Sans MS" pitchFamily="66" charset="0"/>
              </a:rPr>
              <a:t>постельничего</a:t>
            </a:r>
            <a:r>
              <a:rPr lang="ru-RU" sz="2400" dirty="0">
                <a:latin typeface="Comic Sans MS" pitchFamily="66" charset="0"/>
              </a:rPr>
              <a:t>, став одним из приближённых людей царя Алексея Михайловича</a:t>
            </a:r>
          </a:p>
        </p:txBody>
      </p:sp>
      <p:grpSp>
        <p:nvGrpSpPr>
          <p:cNvPr id="6" name="Группа 5"/>
          <p:cNvGrpSpPr/>
          <p:nvPr/>
        </p:nvGrpSpPr>
        <p:grpSpPr>
          <a:xfrm>
            <a:off x="5214942" y="1500174"/>
            <a:ext cx="3143272" cy="5012802"/>
            <a:chOff x="5072066" y="1500174"/>
            <a:chExt cx="3143272" cy="5012802"/>
          </a:xfrm>
        </p:grpSpPr>
        <p:pic>
          <p:nvPicPr>
            <p:cNvPr id="18434" name="Picture 2" descr="H:\Ртищев\280px-Alexis_I_of_Russia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072066" y="1500174"/>
              <a:ext cx="3133787" cy="4500594"/>
            </a:xfrm>
            <a:prstGeom prst="rect">
              <a:avLst/>
            </a:prstGeom>
            <a:ln>
              <a:solidFill>
                <a:srgbClr val="00B050"/>
              </a:solidFill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5" name="TextBox 4"/>
            <p:cNvSpPr txBox="1"/>
            <p:nvPr/>
          </p:nvSpPr>
          <p:spPr>
            <a:xfrm>
              <a:off x="5072066" y="6143644"/>
              <a:ext cx="31432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i="1" dirty="0" smtClean="0"/>
                <a:t>      царь Алексей Михайлович</a:t>
              </a:r>
              <a:endParaRPr lang="ru-RU" i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142852"/>
            <a:ext cx="7643866" cy="1139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b="1" dirty="0">
                <a:latin typeface="Comic Sans MS" pitchFamily="66" charset="0"/>
              </a:rPr>
              <a:t>В </a:t>
            </a:r>
            <a:r>
              <a:rPr lang="ru-RU" sz="2400" b="1" dirty="0">
                <a:solidFill>
                  <a:srgbClr val="006600"/>
                </a:solidFill>
                <a:latin typeface="Comic Sans MS" pitchFamily="66" charset="0"/>
              </a:rPr>
              <a:t>1654—1655</a:t>
            </a:r>
            <a:r>
              <a:rPr lang="ru-RU" sz="2400" b="1" dirty="0">
                <a:latin typeface="Comic Sans MS" pitchFamily="66" charset="0"/>
              </a:rPr>
              <a:t> годах Фёдор Ртищев сопровождал царя в походах против Речи </a:t>
            </a:r>
            <a:r>
              <a:rPr lang="ru-RU" sz="2400" b="1" dirty="0" err="1">
                <a:latin typeface="Comic Sans MS" pitchFamily="66" charset="0"/>
              </a:rPr>
              <a:t>Посполитой</a:t>
            </a:r>
            <a:r>
              <a:rPr lang="ru-RU" sz="2400" b="1" dirty="0">
                <a:latin typeface="Comic Sans MS" pitchFamily="66" charset="0"/>
              </a:rPr>
              <a:t>. </a:t>
            </a:r>
          </a:p>
        </p:txBody>
      </p:sp>
      <p:pic>
        <p:nvPicPr>
          <p:cNvPr id="19459" name="Picture 3" descr="H:\Ртищев\0_1fbf8_df23476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571612"/>
            <a:ext cx="6341583" cy="4684736"/>
          </a:xfrm>
          <a:prstGeom prst="rect">
            <a:avLst/>
          </a:prstGeom>
          <a:ln>
            <a:solidFill>
              <a:srgbClr val="00B05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142852"/>
            <a:ext cx="75724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b="1" dirty="0">
                <a:latin typeface="Comic Sans MS" pitchFamily="66" charset="0"/>
              </a:rPr>
              <a:t>В </a:t>
            </a:r>
            <a:r>
              <a:rPr lang="ru-RU" sz="2000" b="1" dirty="0">
                <a:solidFill>
                  <a:srgbClr val="006600"/>
                </a:solidFill>
                <a:latin typeface="Comic Sans MS" pitchFamily="66" charset="0"/>
              </a:rPr>
              <a:t>сентябре 1655 года </a:t>
            </a:r>
            <a:r>
              <a:rPr lang="ru-RU" sz="2000" b="1" dirty="0">
                <a:latin typeface="Comic Sans MS" pitchFamily="66" charset="0"/>
              </a:rPr>
              <a:t>он, в качестве доверенного лица, был </a:t>
            </a:r>
            <a:r>
              <a:rPr lang="ru-RU" sz="2000" b="1" dirty="0">
                <a:solidFill>
                  <a:srgbClr val="006600"/>
                </a:solidFill>
                <a:latin typeface="Comic Sans MS" pitchFamily="66" charset="0"/>
              </a:rPr>
              <a:t>направлен к польскому гетману литовскому </a:t>
            </a:r>
            <a:r>
              <a:rPr lang="ru-RU" sz="2000" b="1" dirty="0" err="1">
                <a:solidFill>
                  <a:srgbClr val="006600"/>
                </a:solidFill>
                <a:latin typeface="Comic Sans MS" pitchFamily="66" charset="0"/>
              </a:rPr>
              <a:t>Винценту</a:t>
            </a:r>
            <a:r>
              <a:rPr lang="ru-RU" sz="2000" b="1" dirty="0">
                <a:solidFill>
                  <a:srgbClr val="006600"/>
                </a:solidFill>
                <a:latin typeface="Comic Sans MS" pitchFamily="66" charset="0"/>
              </a:rPr>
              <a:t> </a:t>
            </a:r>
            <a:r>
              <a:rPr lang="ru-RU" sz="2000" b="1" dirty="0" err="1">
                <a:solidFill>
                  <a:srgbClr val="006600"/>
                </a:solidFill>
                <a:latin typeface="Comic Sans MS" pitchFamily="66" charset="0"/>
              </a:rPr>
              <a:t>Гонсевскому</a:t>
            </a:r>
            <a:r>
              <a:rPr lang="ru-RU" sz="2000" b="1" dirty="0">
                <a:latin typeface="Comic Sans MS" pitchFamily="66" charset="0"/>
              </a:rPr>
              <a:t> с извещением о согласии на ведение мирных переговоров и статейным списком, </a:t>
            </a:r>
            <a:r>
              <a:rPr lang="ru-RU" sz="2000" b="1" dirty="0" smtClean="0">
                <a:latin typeface="Comic Sans MS" pitchFamily="66" charset="0"/>
              </a:rPr>
              <a:t>в</a:t>
            </a:r>
            <a:endParaRPr lang="ru-RU" sz="2000" b="1" dirty="0"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2000240"/>
            <a:ext cx="442915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2400"/>
              </a:spcAft>
            </a:pPr>
            <a:r>
              <a:rPr lang="ru-RU" sz="2000" b="1" dirty="0" smtClean="0">
                <a:latin typeface="Comic Sans MS" pitchFamily="66" charset="0"/>
              </a:rPr>
              <a:t>котором шла речь о земельных уступках, денежном вознаграждении со стороны Литвы и о выборе места съезда послов. </a:t>
            </a:r>
          </a:p>
          <a:p>
            <a:pPr algn="just">
              <a:lnSpc>
                <a:spcPct val="150000"/>
              </a:lnSpc>
              <a:spcAft>
                <a:spcPts val="2400"/>
              </a:spcAft>
            </a:pPr>
            <a:r>
              <a:rPr lang="ru-RU" sz="2000" b="1" dirty="0" smtClean="0">
                <a:latin typeface="Comic Sans MS" pitchFamily="66" charset="0"/>
              </a:rPr>
              <a:t>Но </a:t>
            </a:r>
            <a:r>
              <a:rPr lang="ru-RU" sz="2000" b="1" dirty="0">
                <a:latin typeface="Comic Sans MS" pitchFamily="66" charset="0"/>
              </a:rPr>
              <a:t>вскоре был </a:t>
            </a:r>
            <a:r>
              <a:rPr lang="ru-RU" sz="2000" b="1" dirty="0" smtClean="0">
                <a:latin typeface="Comic Sans MS" pitchFamily="66" charset="0"/>
              </a:rPr>
              <a:t>арестован и спасла его только  царская грамота.</a:t>
            </a:r>
            <a:endParaRPr lang="ru-RU" sz="2000" b="1" dirty="0">
              <a:latin typeface="Comic Sans MS" pitchFamily="66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5357818" y="2071678"/>
            <a:ext cx="2957528" cy="4718297"/>
            <a:chOff x="5286380" y="2071678"/>
            <a:chExt cx="2957528" cy="4718297"/>
          </a:xfrm>
        </p:grpSpPr>
        <p:pic>
          <p:nvPicPr>
            <p:cNvPr id="20482" name="Picture 2" descr="H:\Ртищев\250px-Wincenty_Korwin_Gosiewski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286380" y="2071678"/>
              <a:ext cx="2957528" cy="4165185"/>
            </a:xfrm>
            <a:prstGeom prst="rect">
              <a:avLst/>
            </a:prstGeom>
            <a:ln>
              <a:solidFill>
                <a:srgbClr val="00B050"/>
              </a:solidFill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5" name="TextBox 4"/>
            <p:cNvSpPr txBox="1"/>
            <p:nvPr/>
          </p:nvSpPr>
          <p:spPr>
            <a:xfrm>
              <a:off x="5357818" y="6143644"/>
              <a:ext cx="285752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ru-RU" sz="400" i="1" dirty="0" smtClean="0"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ru-RU" sz="1600" i="1" dirty="0" smtClean="0">
                  <a:latin typeface="Arial" pitchFamily="34" charset="0"/>
                  <a:cs typeface="Arial" pitchFamily="34" charset="0"/>
                </a:rPr>
                <a:t>гетман литовской </a:t>
              </a:r>
              <a:r>
                <a:rPr lang="ru-RU" sz="1600" i="1" dirty="0" err="1" smtClean="0">
                  <a:latin typeface="Arial" pitchFamily="34" charset="0"/>
                  <a:cs typeface="Arial" pitchFamily="34" charset="0"/>
                </a:rPr>
                <a:t>Винцент</a:t>
              </a:r>
              <a:r>
                <a:rPr lang="ru-RU" sz="1600" i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ru-RU" sz="1600" i="1" dirty="0" err="1" smtClean="0">
                  <a:latin typeface="Arial" pitchFamily="34" charset="0"/>
                  <a:cs typeface="Arial" pitchFamily="34" charset="0"/>
                </a:rPr>
                <a:t>Гонсевский</a:t>
              </a:r>
              <a:endParaRPr lang="ru-RU" sz="1600" i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214290"/>
            <a:ext cx="4500594" cy="9646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>
                <a:latin typeface="Comic Sans MS" pitchFamily="66" charset="0"/>
              </a:rPr>
              <a:t>Переговоры Ртищеву пришлось вести с </a:t>
            </a:r>
            <a:r>
              <a:rPr lang="ru-RU" sz="2000" dirty="0" smtClean="0">
                <a:latin typeface="Comic Sans MS" pitchFamily="66" charset="0"/>
              </a:rPr>
              <a:t>Павлом </a:t>
            </a:r>
            <a:r>
              <a:rPr lang="ru-RU" sz="2000" dirty="0" err="1" smtClean="0">
                <a:latin typeface="Comic Sans MS" pitchFamily="66" charset="0"/>
              </a:rPr>
              <a:t>Сапегой</a:t>
            </a:r>
            <a:r>
              <a:rPr lang="ru-RU" sz="2000" dirty="0" smtClean="0">
                <a:latin typeface="Comic Sans MS" pitchFamily="66" charset="0"/>
              </a:rPr>
              <a:t>.</a:t>
            </a:r>
            <a:endParaRPr lang="ru-RU" sz="2000" dirty="0">
              <a:latin typeface="Comic Sans MS" pitchFamily="66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5357818" y="285728"/>
            <a:ext cx="3028961" cy="4655612"/>
            <a:chOff x="4786314" y="1000108"/>
            <a:chExt cx="3457589" cy="4869926"/>
          </a:xfrm>
        </p:grpSpPr>
        <p:sp>
          <p:nvSpPr>
            <p:cNvPr id="5" name="TextBox 4"/>
            <p:cNvSpPr txBox="1"/>
            <p:nvPr/>
          </p:nvSpPr>
          <p:spPr>
            <a:xfrm>
              <a:off x="4786314" y="5500702"/>
              <a:ext cx="3429024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i="1" dirty="0" smtClean="0"/>
                <a:t>Павел </a:t>
              </a:r>
              <a:r>
                <a:rPr lang="ru-RU" i="1" dirty="0" err="1" smtClean="0"/>
                <a:t>Сапега</a:t>
              </a:r>
              <a:endParaRPr lang="ru-RU" i="1" dirty="0"/>
            </a:p>
          </p:txBody>
        </p:sp>
        <p:pic>
          <p:nvPicPr>
            <p:cNvPr id="21507" name="Picture 3" descr="H:\Ртищев\200px-Jan_Pawel_Sapieha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786314" y="1000108"/>
              <a:ext cx="3457589" cy="453208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7" name="Прямоугольник 6"/>
          <p:cNvSpPr/>
          <p:nvPr/>
        </p:nvSpPr>
        <p:spPr>
          <a:xfrm>
            <a:off x="714348" y="1357298"/>
            <a:ext cx="4572000" cy="49657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2400"/>
              </a:spcAft>
            </a:pPr>
            <a:r>
              <a:rPr lang="ru-RU" sz="2000" dirty="0">
                <a:solidFill>
                  <a:srgbClr val="006600"/>
                </a:solidFill>
                <a:latin typeface="Comic Sans MS" pitchFamily="66" charset="0"/>
              </a:rPr>
              <a:t>Главной заслугой Ртищева </a:t>
            </a:r>
            <a:r>
              <a:rPr lang="ru-RU" sz="2000" dirty="0">
                <a:latin typeface="Comic Sans MS" pitchFamily="66" charset="0"/>
              </a:rPr>
              <a:t>на этих переговорах </a:t>
            </a:r>
            <a:r>
              <a:rPr lang="ru-RU" sz="2000" dirty="0">
                <a:solidFill>
                  <a:srgbClr val="006600"/>
                </a:solidFill>
                <a:latin typeface="Comic Sans MS" pitchFamily="66" charset="0"/>
              </a:rPr>
              <a:t>было удачное выполнение тайного наказа об увеличении титула московского царя. </a:t>
            </a:r>
            <a:endParaRPr lang="ru-RU" sz="2000" dirty="0" smtClean="0">
              <a:solidFill>
                <a:srgbClr val="006600"/>
              </a:solidFill>
              <a:latin typeface="Comic Sans MS" pitchFamily="66" charset="0"/>
            </a:endParaRPr>
          </a:p>
          <a:p>
            <a:pPr algn="just">
              <a:lnSpc>
                <a:spcPct val="150000"/>
              </a:lnSpc>
              <a:spcAft>
                <a:spcPts val="2400"/>
              </a:spcAft>
            </a:pPr>
            <a:r>
              <a:rPr lang="ru-RU" sz="2000" dirty="0" smtClean="0">
                <a:latin typeface="Comic Sans MS" pitchFamily="66" charset="0"/>
              </a:rPr>
              <a:t>По </a:t>
            </a:r>
            <a:r>
              <a:rPr lang="ru-RU" sz="2000" dirty="0">
                <a:latin typeface="Comic Sans MS" pitchFamily="66" charset="0"/>
              </a:rPr>
              <a:t>настоянию Ф. М. Ртищева, </a:t>
            </a:r>
            <a:r>
              <a:rPr lang="ru-RU" sz="2000" dirty="0" err="1" smtClean="0">
                <a:latin typeface="Comic Sans MS" pitchFamily="66" charset="0"/>
              </a:rPr>
              <a:t>П.Сапега</a:t>
            </a:r>
            <a:r>
              <a:rPr lang="ru-RU" sz="2000" dirty="0" smtClean="0">
                <a:latin typeface="Comic Sans MS" pitchFamily="66" charset="0"/>
              </a:rPr>
              <a:t> </a:t>
            </a:r>
            <a:r>
              <a:rPr lang="ru-RU" sz="2000" dirty="0">
                <a:latin typeface="Comic Sans MS" pitchFamily="66" charset="0"/>
              </a:rPr>
              <a:t>в своих статейных списках написал титул Алексея Михайловича с прибавлением слов </a:t>
            </a:r>
            <a:r>
              <a:rPr lang="ru-RU" sz="2000" i="1" dirty="0">
                <a:latin typeface="Comic Sans MS" pitchFamily="66" charset="0"/>
              </a:rPr>
              <a:t>«</a:t>
            </a:r>
            <a:r>
              <a:rPr lang="ru-RU" sz="2000" i="1" dirty="0">
                <a:solidFill>
                  <a:srgbClr val="006600"/>
                </a:solidFill>
                <a:latin typeface="Comic Sans MS" pitchFamily="66" charset="0"/>
              </a:rPr>
              <a:t>и </a:t>
            </a:r>
            <a:r>
              <a:rPr lang="ru-RU" sz="2000" i="1" dirty="0" err="1">
                <a:solidFill>
                  <a:srgbClr val="006600"/>
                </a:solidFill>
                <a:latin typeface="Comic Sans MS" pitchFamily="66" charset="0"/>
              </a:rPr>
              <a:t>Малыя</a:t>
            </a:r>
            <a:r>
              <a:rPr lang="ru-RU" sz="2000" i="1" dirty="0">
                <a:solidFill>
                  <a:srgbClr val="006600"/>
                </a:solidFill>
                <a:latin typeface="Comic Sans MS" pitchFamily="66" charset="0"/>
              </a:rPr>
              <a:t> </a:t>
            </a:r>
            <a:r>
              <a:rPr lang="ru-RU" sz="2000" i="1" dirty="0" err="1">
                <a:solidFill>
                  <a:srgbClr val="006600"/>
                </a:solidFill>
                <a:latin typeface="Comic Sans MS" pitchFamily="66" charset="0"/>
              </a:rPr>
              <a:t>и</a:t>
            </a:r>
            <a:r>
              <a:rPr lang="ru-RU" sz="2000" i="1" dirty="0">
                <a:solidFill>
                  <a:srgbClr val="006600"/>
                </a:solidFill>
                <a:latin typeface="Comic Sans MS" pitchFamily="66" charset="0"/>
              </a:rPr>
              <a:t> </a:t>
            </a:r>
            <a:r>
              <a:rPr lang="ru-RU" sz="2000" i="1" dirty="0" err="1">
                <a:solidFill>
                  <a:srgbClr val="006600"/>
                </a:solidFill>
                <a:latin typeface="Comic Sans MS" pitchFamily="66" charset="0"/>
              </a:rPr>
              <a:t>Белыя</a:t>
            </a:r>
            <a:r>
              <a:rPr lang="ru-RU" sz="2000" i="1" dirty="0">
                <a:solidFill>
                  <a:srgbClr val="006600"/>
                </a:solidFill>
                <a:latin typeface="Comic Sans MS" pitchFamily="66" charset="0"/>
              </a:rPr>
              <a:t> России</a:t>
            </a:r>
            <a:r>
              <a:rPr lang="ru-RU" sz="2000" i="1" dirty="0">
                <a:latin typeface="Comic Sans MS" pitchFamily="66" charset="0"/>
              </a:rPr>
              <a:t>»</a:t>
            </a:r>
            <a:r>
              <a:rPr lang="ru-RU" sz="2000" dirty="0">
                <a:latin typeface="Comic Sans MS" pitchFamily="66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p" advAuto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923</Words>
  <Application>Microsoft Office PowerPoint</Application>
  <PresentationFormat>Экран (4:3)</PresentationFormat>
  <Paragraphs>68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Тулынина Татьяна</dc:creator>
  <cp:lastModifiedBy>Тулынина Татьяна</cp:lastModifiedBy>
  <cp:revision>16</cp:revision>
  <dcterms:created xsi:type="dcterms:W3CDTF">2011-03-20T22:35:38Z</dcterms:created>
  <dcterms:modified xsi:type="dcterms:W3CDTF">2011-03-21T01:10:36Z</dcterms:modified>
</cp:coreProperties>
</file>