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006600"/>
    <a:srgbClr val="CC0000"/>
    <a:srgbClr val="FFCCCC"/>
    <a:srgbClr val="CCFFFF"/>
    <a:srgbClr val="66FFFF"/>
    <a:srgbClr val="FF660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7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B3ED95-6DB3-4474-80BE-40E5DFCF41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DF5404-2C7F-490C-9B51-0E063525CD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D56AB3-880B-4EE8-BF50-F3DE324E48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90040D-AA30-4882-8A1F-53E36065FA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CDCEFF1-F7EF-4EFB-B29E-740E30629A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A52BF18-1933-4D91-90A7-BB10786C6A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2CCB9AC-6F98-4B1B-AFCF-24FC8B6746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D3506D-E08F-49B7-8398-41E4EC0824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B0C92A-4E03-4775-A3B6-9B9305C929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A3D0E9E-2504-46A0-8D55-5481CDCF52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B867FCA-2F97-4CA2-A1FA-F87D9ABBEC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3121B323-0259-459E-AFE4-B944285BB9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slide" Target="slide16.xml"/><Relationship Id="rId18" Type="http://schemas.openxmlformats.org/officeDocument/2006/relationships/slide" Target="slide11.xml"/><Relationship Id="rId26" Type="http://schemas.openxmlformats.org/officeDocument/2006/relationships/slide" Target="slide3.xml"/><Relationship Id="rId3" Type="http://schemas.openxmlformats.org/officeDocument/2006/relationships/slide" Target="slide26.xml"/><Relationship Id="rId21" Type="http://schemas.openxmlformats.org/officeDocument/2006/relationships/slide" Target="slide8.xml"/><Relationship Id="rId7" Type="http://schemas.openxmlformats.org/officeDocument/2006/relationships/slide" Target="slide22.xml"/><Relationship Id="rId12" Type="http://schemas.openxmlformats.org/officeDocument/2006/relationships/slide" Target="slide17.xml"/><Relationship Id="rId17" Type="http://schemas.openxmlformats.org/officeDocument/2006/relationships/slide" Target="slide12.xml"/><Relationship Id="rId25" Type="http://schemas.openxmlformats.org/officeDocument/2006/relationships/slide" Target="slide4.xml"/><Relationship Id="rId2" Type="http://schemas.openxmlformats.org/officeDocument/2006/relationships/slide" Target="slide27.xml"/><Relationship Id="rId16" Type="http://schemas.openxmlformats.org/officeDocument/2006/relationships/slide" Target="slide13.xml"/><Relationship Id="rId20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3.xml"/><Relationship Id="rId11" Type="http://schemas.openxmlformats.org/officeDocument/2006/relationships/slide" Target="slide18.xml"/><Relationship Id="rId24" Type="http://schemas.openxmlformats.org/officeDocument/2006/relationships/slide" Target="slide5.xml"/><Relationship Id="rId5" Type="http://schemas.openxmlformats.org/officeDocument/2006/relationships/slide" Target="slide24.xml"/><Relationship Id="rId15" Type="http://schemas.openxmlformats.org/officeDocument/2006/relationships/slide" Target="slide14.xml"/><Relationship Id="rId23" Type="http://schemas.openxmlformats.org/officeDocument/2006/relationships/slide" Target="slide6.xml"/><Relationship Id="rId10" Type="http://schemas.openxmlformats.org/officeDocument/2006/relationships/slide" Target="slide19.xml"/><Relationship Id="rId19" Type="http://schemas.openxmlformats.org/officeDocument/2006/relationships/slide" Target="slide10.xml"/><Relationship Id="rId4" Type="http://schemas.openxmlformats.org/officeDocument/2006/relationships/slide" Target="slide25.xml"/><Relationship Id="rId9" Type="http://schemas.openxmlformats.org/officeDocument/2006/relationships/slide" Target="slide20.xml"/><Relationship Id="rId14" Type="http://schemas.openxmlformats.org/officeDocument/2006/relationships/slide" Target="slide15.xml"/><Relationship Id="rId22" Type="http://schemas.openxmlformats.org/officeDocument/2006/relationships/slide" Target="slide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>
            <a:off x="2411413" y="1989138"/>
            <a:ext cx="5113337" cy="20193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СВОЯ ИГРА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331913" y="4581525"/>
            <a:ext cx="6911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</a:rPr>
              <a:t>ИНТЕЛЛЕКТУАЛЬНО-РАЗВЛЕКАТЕЛЬНАЯ ВИКТОРИНА ДЛЯ УЧАЩИХСЯ НАЧАЛЬНОЙ ШКОЛЫ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395288" y="5734050"/>
            <a:ext cx="520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600" b="1">
                <a:solidFill>
                  <a:srgbClr val="FF9900"/>
                </a:solidFill>
              </a:rPr>
              <a:t>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  <p:bldP spid="10246" grpId="0"/>
      <p:bldP spid="1024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539750" y="549275"/>
            <a:ext cx="3311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</a:rPr>
              <a:t>Назови автора</a:t>
            </a:r>
            <a:endParaRPr lang="ru-RU" sz="2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95288" y="1773238"/>
            <a:ext cx="41767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CC00FF"/>
                </a:solidFill>
                <a:latin typeface="Verdana" pitchFamily="34" charset="0"/>
              </a:rPr>
              <a:t>У лукоморья дуб зеленый</a:t>
            </a:r>
            <a:endParaRPr lang="ru-RU" sz="2400" b="1" dirty="0">
              <a:solidFill>
                <a:srgbClr val="CC00FF"/>
              </a:solidFill>
              <a:latin typeface="Verdana" pitchFamily="34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468313" y="5445125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accent2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4643438" y="5373688"/>
            <a:ext cx="25928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0000"/>
                </a:solidFill>
                <a:latin typeface="Tahoma" charset="0"/>
              </a:rPr>
              <a:t>А.С. Пушкин</a:t>
            </a:r>
            <a:endParaRPr lang="ru-RU" sz="2400" b="1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11270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194" name="Picture 2" descr="https://im3-tub-ru.yandex.net/i?id=732d01259d4b0dbf5fe78650b3bca882&amp;n=33&amp;h=225&amp;w=3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154" y="1916832"/>
            <a:ext cx="30194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3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9"/>
                  </p:tgtEl>
                </p:cond>
              </p:nextCondLst>
            </p:seq>
          </p:childTnLst>
        </p:cTn>
      </p:par>
    </p:tnLst>
    <p:bldLst>
      <p:bldP spid="13318" grpId="0"/>
      <p:bldP spid="13319" grpId="0"/>
      <p:bldP spid="133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539750" y="549275"/>
            <a:ext cx="3311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</a:rPr>
              <a:t>Назови автора</a:t>
            </a:r>
            <a:endParaRPr lang="ru-RU" sz="2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95288" y="1773238"/>
            <a:ext cx="41767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CC00FF"/>
                </a:solidFill>
                <a:latin typeface="Verdana" pitchFamily="34" charset="0"/>
              </a:rPr>
              <a:t>Лебедь, рак и щука</a:t>
            </a:r>
            <a:endParaRPr lang="ru-RU" sz="2400" b="1" dirty="0">
              <a:solidFill>
                <a:srgbClr val="CC00FF"/>
              </a:solidFill>
              <a:latin typeface="Verdana" pitchFamily="34" charset="0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468313" y="5445125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accent2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643438" y="5373688"/>
            <a:ext cx="24488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0000"/>
                </a:solidFill>
                <a:latin typeface="Tahoma" charset="0"/>
              </a:rPr>
              <a:t>И.А. Крылов</a:t>
            </a:r>
            <a:endParaRPr lang="ru-RU" sz="2400" b="1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12294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4346" name="Picture 10" descr="Лыж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86625" y="0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mansmusic.ru/uploads/thumbs/6/9/6/6963b59aa365261d84fe233ec576284e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4" t="23469" r="21019" b="32481"/>
          <a:stretch/>
        </p:blipFill>
        <p:spPr bwMode="auto">
          <a:xfrm>
            <a:off x="4499992" y="2225640"/>
            <a:ext cx="2998884" cy="1756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43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3"/>
                  </p:tgtEl>
                </p:cond>
              </p:nextCondLst>
            </p:seq>
          </p:childTnLst>
        </p:cTn>
      </p:par>
    </p:tnLst>
    <p:bldLst>
      <p:bldP spid="14341" grpId="0"/>
      <p:bldP spid="14342" grpId="0"/>
      <p:bldP spid="143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539750" y="549275"/>
            <a:ext cx="3311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</a:rPr>
              <a:t>Назови автора</a:t>
            </a:r>
            <a:endParaRPr lang="ru-RU" sz="2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95288" y="1773238"/>
            <a:ext cx="41767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CC00FF"/>
                </a:solidFill>
                <a:latin typeface="Verdana" pitchFamily="34" charset="0"/>
              </a:rPr>
              <a:t>Вот север , тучи нагоняя…</a:t>
            </a:r>
            <a:endParaRPr lang="ru-RU" sz="2400" b="1" dirty="0">
              <a:solidFill>
                <a:srgbClr val="CC00FF"/>
              </a:solidFill>
              <a:latin typeface="Verdana" pitchFamily="34" charset="0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68313" y="5445125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accent2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132138" y="5373688"/>
            <a:ext cx="3455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err="1" smtClean="0">
                <a:solidFill>
                  <a:srgbClr val="FF0000"/>
                </a:solidFill>
                <a:latin typeface="Tahoma" charset="0"/>
              </a:rPr>
              <a:t>А.С.Пушкин</a:t>
            </a:r>
            <a:endParaRPr lang="ru-RU" sz="2400" b="1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13318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218" name="Picture 2" descr="https://ds02.infourok.ru/uploads/ex/102e/00083a05-57a21a25/640/img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3" t="6254" r="50241" b="3589"/>
          <a:stretch/>
        </p:blipFill>
        <p:spPr bwMode="auto">
          <a:xfrm>
            <a:off x="4626779" y="553504"/>
            <a:ext cx="2744849" cy="412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6"/>
                  </p:tgtEl>
                </p:cond>
              </p:nextCondLst>
            </p:seq>
          </p:childTnLst>
        </p:cTn>
      </p:par>
    </p:tnLst>
    <p:bldLst>
      <p:bldP spid="15365" grpId="0"/>
      <p:bldP spid="15366" grpId="0"/>
      <p:bldP spid="1536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539750" y="549275"/>
            <a:ext cx="3311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Monotype Corsiva" pitchFamily="66" charset="0"/>
              </a:rPr>
              <a:t>Продолжи пословицы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95288" y="1773238"/>
            <a:ext cx="4176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6600"/>
                </a:solidFill>
                <a:latin typeface="Verdana" pitchFamily="34" charset="0"/>
              </a:rPr>
              <a:t>Один за всех</a:t>
            </a:r>
            <a:endParaRPr lang="ru-RU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468313" y="5445125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FF0000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3069663" y="5362254"/>
            <a:ext cx="3455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CC0000"/>
                </a:solidFill>
                <a:latin typeface="Tahoma" charset="0"/>
              </a:rPr>
              <a:t>И все за одного</a:t>
            </a:r>
            <a:endParaRPr lang="ru-RU" sz="2400" b="1" dirty="0">
              <a:solidFill>
                <a:srgbClr val="CC0000"/>
              </a:solidFill>
              <a:latin typeface="Tahoma" charset="0"/>
            </a:endParaRPr>
          </a:p>
        </p:txBody>
      </p:sp>
      <p:sp>
        <p:nvSpPr>
          <p:cNvPr id="14342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3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0"/>
                  </p:tgtEl>
                </p:cond>
              </p:nextCondLst>
            </p:seq>
          </p:childTnLst>
        </p:cTn>
      </p:par>
    </p:tnLst>
    <p:bldLst>
      <p:bldP spid="16389" grpId="0"/>
      <p:bldP spid="16390" grpId="0"/>
      <p:bldP spid="1639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539750" y="549275"/>
            <a:ext cx="3311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Monotype Corsiva" pitchFamily="66" charset="0"/>
              </a:rPr>
              <a:t>Продолжи пословицы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95288" y="1773238"/>
            <a:ext cx="41767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6600"/>
                </a:solidFill>
                <a:latin typeface="Verdana" pitchFamily="34" charset="0"/>
              </a:rPr>
              <a:t>Друзья познаются  </a:t>
            </a:r>
            <a:endParaRPr lang="ru-RU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468313" y="5445125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FF0000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3132138" y="5373688"/>
            <a:ext cx="3455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CC0000"/>
                </a:solidFill>
                <a:latin typeface="Tahoma" charset="0"/>
              </a:rPr>
              <a:t>в беде</a:t>
            </a:r>
            <a:endParaRPr lang="ru-RU" sz="2400" b="1" dirty="0">
              <a:solidFill>
                <a:srgbClr val="CC0000"/>
              </a:solidFill>
              <a:latin typeface="Tahoma" charset="0"/>
            </a:endParaRPr>
          </a:p>
        </p:txBody>
      </p:sp>
      <p:sp>
        <p:nvSpPr>
          <p:cNvPr id="15366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4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4"/>
                  </p:tgtEl>
                </p:cond>
              </p:nextCondLst>
            </p:seq>
          </p:childTnLst>
        </p:cTn>
      </p:par>
    </p:tnLst>
    <p:bldLst>
      <p:bldP spid="17413" grpId="0"/>
      <p:bldP spid="17414" grpId="0"/>
      <p:bldP spid="174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5"/>
          <p:cNvSpPr txBox="1">
            <a:spLocks noChangeArrowheads="1"/>
          </p:cNvSpPr>
          <p:nvPr/>
        </p:nvSpPr>
        <p:spPr bwMode="auto">
          <a:xfrm>
            <a:off x="539750" y="549275"/>
            <a:ext cx="3311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Monotype Corsiva" pitchFamily="66" charset="0"/>
              </a:rPr>
              <a:t>Продолжи пословицы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95288" y="1773238"/>
            <a:ext cx="4176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6600"/>
                </a:solidFill>
                <a:latin typeface="Verdana" pitchFamily="34" charset="0"/>
              </a:rPr>
              <a:t>Грамоте учиться</a:t>
            </a:r>
            <a:endParaRPr lang="ru-RU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468313" y="5445125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FF0000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132138" y="5373688"/>
            <a:ext cx="3455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CC0000"/>
                </a:solidFill>
                <a:latin typeface="Tahoma" charset="0"/>
              </a:rPr>
              <a:t>Всегда пригодится</a:t>
            </a:r>
            <a:endParaRPr lang="ru-RU" sz="2400" b="1" dirty="0">
              <a:solidFill>
                <a:srgbClr val="CC0000"/>
              </a:solidFill>
              <a:latin typeface="Tahoma" charset="0"/>
            </a:endParaRPr>
          </a:p>
        </p:txBody>
      </p:sp>
      <p:sp>
        <p:nvSpPr>
          <p:cNvPr id="16390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4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9"/>
                  </p:tgtEl>
                </p:cond>
              </p:nextCondLst>
            </p:seq>
          </p:childTnLst>
        </p:cTn>
      </p:par>
    </p:tnLst>
    <p:bldLst>
      <p:bldP spid="18438" grpId="0"/>
      <p:bldP spid="18439" grpId="0"/>
      <p:bldP spid="184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539750" y="549275"/>
            <a:ext cx="3311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Monotype Corsiva" pitchFamily="66" charset="0"/>
              </a:rPr>
              <a:t>Продолжи пословицы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95288" y="1773238"/>
            <a:ext cx="475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6600"/>
                </a:solidFill>
                <a:latin typeface="Verdana" pitchFamily="34" charset="0"/>
              </a:rPr>
              <a:t>Добра желаешь</a:t>
            </a:r>
            <a:endParaRPr lang="ru-RU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468313" y="5445125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FF0000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132138" y="5373688"/>
            <a:ext cx="3455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CC0000"/>
                </a:solidFill>
                <a:latin typeface="Tahoma" charset="0"/>
              </a:rPr>
              <a:t>Добро и делай</a:t>
            </a:r>
            <a:endParaRPr lang="ru-RU" sz="2400" b="1" dirty="0">
              <a:solidFill>
                <a:srgbClr val="CC0000"/>
              </a:solidFill>
              <a:latin typeface="Tahoma" charset="0"/>
            </a:endParaRPr>
          </a:p>
        </p:txBody>
      </p:sp>
      <p:sp>
        <p:nvSpPr>
          <p:cNvPr id="17414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9466" name="Picture 10" descr="Одежк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0512" y="1095766"/>
            <a:ext cx="197802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94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2"/>
                  </p:tgtEl>
                </p:cond>
              </p:nextCondLst>
            </p:seq>
          </p:childTnLst>
        </p:cTn>
      </p:par>
    </p:tnLst>
    <p:bldLst>
      <p:bldP spid="19461" grpId="0"/>
      <p:bldP spid="19462" grpId="0"/>
      <p:bldP spid="1946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539750" y="549275"/>
            <a:ext cx="3311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Monotype Corsiva" pitchFamily="66" charset="0"/>
              </a:rPr>
              <a:t>Продолжи пословицы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95288" y="1773238"/>
            <a:ext cx="47529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6600"/>
                </a:solidFill>
                <a:latin typeface="Verdana" pitchFamily="34" charset="0"/>
              </a:rPr>
              <a:t>Пилу точат, чтобы стала острее, человека учат,…</a:t>
            </a:r>
            <a:endParaRPr lang="ru-RU" sz="2400" b="1" dirty="0">
              <a:solidFill>
                <a:srgbClr val="FF6600"/>
              </a:solidFill>
              <a:latin typeface="Verdana" pitchFamily="34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468313" y="5445125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FF0000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3132138" y="5373688"/>
            <a:ext cx="3455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CC0000"/>
                </a:solidFill>
                <a:latin typeface="Tahoma" charset="0"/>
              </a:rPr>
              <a:t>чтобы стал умнее</a:t>
            </a:r>
            <a:endParaRPr lang="ru-RU" sz="2400" b="1" dirty="0">
              <a:solidFill>
                <a:srgbClr val="CC0000"/>
              </a:solidFill>
              <a:latin typeface="Tahoma" charset="0"/>
            </a:endParaRPr>
          </a:p>
        </p:txBody>
      </p:sp>
      <p:sp>
        <p:nvSpPr>
          <p:cNvPr id="18438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4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6"/>
                  </p:tgtEl>
                </p:cond>
              </p:nextCondLst>
            </p:seq>
          </p:childTnLst>
        </p:cTn>
      </p:par>
    </p:tnLst>
    <p:bldLst>
      <p:bldP spid="20485" grpId="0"/>
      <p:bldP spid="20486" grpId="0"/>
      <p:bldP spid="2048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6"/>
          <p:cNvSpPr txBox="1">
            <a:spLocks noChangeArrowheads="1"/>
          </p:cNvSpPr>
          <p:nvPr/>
        </p:nvSpPr>
        <p:spPr bwMode="auto">
          <a:xfrm>
            <a:off x="539750" y="549275"/>
            <a:ext cx="3311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АНАГРАММЫ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graphicFrame>
        <p:nvGraphicFramePr>
          <p:cNvPr id="2154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022238"/>
              </p:ext>
            </p:extLst>
          </p:nvPr>
        </p:nvGraphicFramePr>
        <p:xfrm>
          <a:off x="250825" y="1341438"/>
          <a:ext cx="4632325" cy="879475"/>
        </p:xfrm>
        <a:graphic>
          <a:graphicData uri="http://schemas.openxmlformats.org/drawingml/2006/table">
            <a:tbl>
              <a:tblPr/>
              <a:tblGrid>
                <a:gridCol w="927100"/>
                <a:gridCol w="925513"/>
                <a:gridCol w="927100"/>
                <a:gridCol w="925512"/>
                <a:gridCol w="927100"/>
              </a:tblGrid>
              <a:tr h="879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р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б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ы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47" name="Text Box 43"/>
          <p:cNvSpPr txBox="1">
            <a:spLocks noChangeArrowheads="1"/>
          </p:cNvSpPr>
          <p:nvPr/>
        </p:nvSpPr>
        <p:spPr bwMode="auto">
          <a:xfrm>
            <a:off x="468313" y="5445125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FF0000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21548" name="Text Box 44"/>
          <p:cNvSpPr txBox="1">
            <a:spLocks noChangeArrowheads="1"/>
          </p:cNvSpPr>
          <p:nvPr/>
        </p:nvSpPr>
        <p:spPr bwMode="auto">
          <a:xfrm>
            <a:off x="3132138" y="5373688"/>
            <a:ext cx="3455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CC0000"/>
                </a:solidFill>
                <a:latin typeface="Tahoma" charset="0"/>
              </a:rPr>
              <a:t>рыбак</a:t>
            </a:r>
            <a:endParaRPr lang="ru-RU" sz="2400" b="1" dirty="0">
              <a:solidFill>
                <a:srgbClr val="CC0000"/>
              </a:solidFill>
              <a:latin typeface="Tahoma" charset="0"/>
            </a:endParaRPr>
          </a:p>
        </p:txBody>
      </p:sp>
      <p:sp>
        <p:nvSpPr>
          <p:cNvPr id="19476" name="AutoShape 4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1550" name="Picture 46" descr="Человечек-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62875" y="0"/>
            <a:ext cx="1381125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8" name="Text Box 47"/>
          <p:cNvSpPr txBox="1">
            <a:spLocks noChangeArrowheads="1"/>
          </p:cNvSpPr>
          <p:nvPr/>
        </p:nvSpPr>
        <p:spPr bwMode="auto">
          <a:xfrm>
            <a:off x="5508625" y="1341438"/>
            <a:ext cx="10080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1552" name="Text Box 48"/>
          <p:cNvSpPr txBox="1">
            <a:spLocks noChangeArrowheads="1"/>
          </p:cNvSpPr>
          <p:nvPr/>
        </p:nvSpPr>
        <p:spPr bwMode="auto">
          <a:xfrm>
            <a:off x="2268538" y="1412875"/>
            <a:ext cx="647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а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1553" name="Text Box 49"/>
          <p:cNvSpPr txBox="1">
            <a:spLocks noChangeArrowheads="1"/>
          </p:cNvSpPr>
          <p:nvPr/>
        </p:nvSpPr>
        <p:spPr bwMode="auto">
          <a:xfrm>
            <a:off x="3122009" y="1412874"/>
            <a:ext cx="647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к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1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21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1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15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47"/>
                  </p:tgtEl>
                </p:cond>
              </p:nextCondLst>
            </p:seq>
          </p:childTnLst>
        </p:cTn>
      </p:par>
    </p:tnLst>
    <p:bldLst>
      <p:bldP spid="21547" grpId="0"/>
      <p:bldP spid="2154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539750" y="549275"/>
            <a:ext cx="3311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  <a:t>АНАГРАММЫ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graphicFrame>
        <p:nvGraphicFramePr>
          <p:cNvPr id="22533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406256"/>
              </p:ext>
            </p:extLst>
          </p:nvPr>
        </p:nvGraphicFramePr>
        <p:xfrm>
          <a:off x="250825" y="1341438"/>
          <a:ext cx="4632325" cy="879475"/>
        </p:xfrm>
        <a:graphic>
          <a:graphicData uri="http://schemas.openxmlformats.org/drawingml/2006/table">
            <a:tbl>
              <a:tblPr/>
              <a:tblGrid>
                <a:gridCol w="927100"/>
                <a:gridCol w="925513"/>
                <a:gridCol w="927100"/>
                <a:gridCol w="925512"/>
                <a:gridCol w="927100"/>
              </a:tblGrid>
              <a:tr h="879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О</a:t>
                      </a: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к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у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468313" y="5445125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FF0000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22549" name="Text Box 21"/>
          <p:cNvSpPr txBox="1">
            <a:spLocks noChangeArrowheads="1"/>
          </p:cNvSpPr>
          <p:nvPr/>
        </p:nvSpPr>
        <p:spPr bwMode="auto">
          <a:xfrm>
            <a:off x="3132138" y="5373688"/>
            <a:ext cx="3455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CC0000"/>
                </a:solidFill>
                <a:latin typeface="Tahoma" charset="0"/>
              </a:rPr>
              <a:t>откуп</a:t>
            </a:r>
            <a:endParaRPr lang="ru-RU" sz="2400" b="1" dirty="0">
              <a:solidFill>
                <a:srgbClr val="CC0000"/>
              </a:solidFill>
              <a:latin typeface="Tahoma" charset="0"/>
            </a:endParaRPr>
          </a:p>
        </p:txBody>
      </p:sp>
      <p:sp>
        <p:nvSpPr>
          <p:cNvPr id="20500" name="AutoShape 2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2551" name="Picture 23" descr="Человечек-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62875" y="0"/>
            <a:ext cx="1381125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52" name="Text Box 24"/>
          <p:cNvSpPr txBox="1">
            <a:spLocks noChangeArrowheads="1"/>
          </p:cNvSpPr>
          <p:nvPr/>
        </p:nvSpPr>
        <p:spPr bwMode="auto">
          <a:xfrm>
            <a:off x="2268538" y="1412875"/>
            <a:ext cx="647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т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2553" name="Text Box 25"/>
          <p:cNvSpPr txBox="1">
            <a:spLocks noChangeArrowheads="1"/>
          </p:cNvSpPr>
          <p:nvPr/>
        </p:nvSpPr>
        <p:spPr bwMode="auto">
          <a:xfrm>
            <a:off x="3203575" y="1412875"/>
            <a:ext cx="647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п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25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8"/>
                  </p:tgtEl>
                </p:cond>
              </p:nextCondLst>
            </p:seq>
          </p:childTnLst>
        </p:cTn>
      </p:par>
    </p:tnLst>
    <p:bldLst>
      <p:bldP spid="22548" grpId="0"/>
      <p:bldP spid="225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" name="Rectangle 40"/>
          <p:cNvSpPr>
            <a:spLocks noChangeArrowheads="1"/>
          </p:cNvSpPr>
          <p:nvPr/>
        </p:nvSpPr>
        <p:spPr bwMode="auto">
          <a:xfrm>
            <a:off x="7956550" y="4076700"/>
            <a:ext cx="792163" cy="677863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ru-RU" sz="2800" b="1">
                <a:hlinkClick r:id="rId2" action="ppaction://hlinksldjump"/>
              </a:rPr>
              <a:t>50</a:t>
            </a:r>
            <a:endParaRPr lang="ru-RU" sz="2800" b="1"/>
          </a:p>
        </p:txBody>
      </p:sp>
      <p:sp>
        <p:nvSpPr>
          <p:cNvPr id="2087" name="Rectangle 39"/>
          <p:cNvSpPr>
            <a:spLocks noChangeArrowheads="1"/>
          </p:cNvSpPr>
          <p:nvPr/>
        </p:nvSpPr>
        <p:spPr bwMode="auto">
          <a:xfrm>
            <a:off x="7019925" y="4076700"/>
            <a:ext cx="936625" cy="677863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>
                <a:hlinkClick r:id="rId3" action="ppaction://hlinksldjump"/>
              </a:rPr>
              <a:t>40</a:t>
            </a:r>
            <a:endParaRPr lang="ru-RU" sz="2800" b="1"/>
          </a:p>
        </p:txBody>
      </p:sp>
      <p:sp>
        <p:nvSpPr>
          <p:cNvPr id="2086" name="Rectangle 38"/>
          <p:cNvSpPr>
            <a:spLocks noChangeArrowheads="1"/>
          </p:cNvSpPr>
          <p:nvPr/>
        </p:nvSpPr>
        <p:spPr bwMode="auto">
          <a:xfrm>
            <a:off x="6084888" y="4076700"/>
            <a:ext cx="935037" cy="677863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>
                <a:hlinkClick r:id="rId4" action="ppaction://hlinksldjump"/>
              </a:rPr>
              <a:t>30</a:t>
            </a:r>
            <a:endParaRPr lang="ru-RU" sz="2800" b="1"/>
          </a:p>
        </p:txBody>
      </p:sp>
      <p:sp>
        <p:nvSpPr>
          <p:cNvPr id="2085" name="Rectangle 37"/>
          <p:cNvSpPr>
            <a:spLocks noChangeArrowheads="1"/>
          </p:cNvSpPr>
          <p:nvPr/>
        </p:nvSpPr>
        <p:spPr bwMode="auto">
          <a:xfrm>
            <a:off x="5072063" y="4071938"/>
            <a:ext cx="1008062" cy="677862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>
                <a:hlinkClick r:id="rId5" action="ppaction://hlinksldjump"/>
              </a:rPr>
              <a:t>20</a:t>
            </a:r>
            <a:endParaRPr lang="ru-RU" sz="2800" b="1"/>
          </a:p>
        </p:txBody>
      </p:sp>
      <p:sp>
        <p:nvSpPr>
          <p:cNvPr id="2084" name="Rectangle 36"/>
          <p:cNvSpPr>
            <a:spLocks noChangeArrowheads="1"/>
          </p:cNvSpPr>
          <p:nvPr/>
        </p:nvSpPr>
        <p:spPr bwMode="auto">
          <a:xfrm>
            <a:off x="4211638" y="4076700"/>
            <a:ext cx="865187" cy="677863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>
                <a:hlinkClick r:id="rId6" action="ppaction://hlinksldjump"/>
              </a:rPr>
              <a:t>10</a:t>
            </a:r>
            <a:endParaRPr lang="ru-RU" sz="2800" b="1"/>
          </a:p>
        </p:txBody>
      </p:sp>
      <p:sp>
        <p:nvSpPr>
          <p:cNvPr id="3079" name="Rectangle 35"/>
          <p:cNvSpPr>
            <a:spLocks noChangeArrowheads="1"/>
          </p:cNvSpPr>
          <p:nvPr/>
        </p:nvSpPr>
        <p:spPr bwMode="auto">
          <a:xfrm>
            <a:off x="611188" y="4076700"/>
            <a:ext cx="3600450" cy="677863"/>
          </a:xfrm>
          <a:prstGeom prst="rect">
            <a:avLst/>
          </a:prstGeom>
          <a:solidFill>
            <a:srgbClr val="FFFF99"/>
          </a:solidFill>
          <a:ln w="57150">
            <a:solidFill>
              <a:srgbClr val="FFCC99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 dirty="0">
                <a:solidFill>
                  <a:srgbClr val="CC00FF"/>
                </a:solidFill>
              </a:rPr>
              <a:t>Загадки</a:t>
            </a:r>
          </a:p>
        </p:txBody>
      </p:sp>
      <p:sp>
        <p:nvSpPr>
          <p:cNvPr id="2076" name="Rectangle 28"/>
          <p:cNvSpPr>
            <a:spLocks noChangeArrowheads="1"/>
          </p:cNvSpPr>
          <p:nvPr/>
        </p:nvSpPr>
        <p:spPr bwMode="auto">
          <a:xfrm>
            <a:off x="7956550" y="3429000"/>
            <a:ext cx="792163" cy="677863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ru-RU" sz="2800" b="1">
                <a:hlinkClick r:id="rId7" action="ppaction://hlinksldjump"/>
              </a:rPr>
              <a:t>50</a:t>
            </a:r>
            <a:endParaRPr lang="ru-RU" sz="2800" b="1"/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7019925" y="3429000"/>
            <a:ext cx="936625" cy="677863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>
                <a:hlinkClick r:id="rId8" action="ppaction://hlinksldjump"/>
              </a:rPr>
              <a:t>40</a:t>
            </a:r>
            <a:endParaRPr lang="ru-RU" sz="2800" b="1"/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6084888" y="3429000"/>
            <a:ext cx="935037" cy="677863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>
                <a:hlinkClick r:id="rId9" action="ppaction://hlinksldjump"/>
              </a:rPr>
              <a:t>30</a:t>
            </a:r>
            <a:endParaRPr lang="ru-RU" sz="2800" b="1"/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5076825" y="3429000"/>
            <a:ext cx="1008063" cy="677863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>
                <a:hlinkClick r:id="rId10" action="ppaction://hlinksldjump"/>
              </a:rPr>
              <a:t>20</a:t>
            </a:r>
            <a:endParaRPr lang="ru-RU" sz="2800" b="1"/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4211638" y="3429000"/>
            <a:ext cx="865187" cy="677863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>
                <a:hlinkClick r:id="rId11" action="ppaction://hlinksldjump"/>
              </a:rPr>
              <a:t>10</a:t>
            </a:r>
            <a:endParaRPr lang="ru-RU" sz="2800" b="1"/>
          </a:p>
        </p:txBody>
      </p:sp>
      <p:sp>
        <p:nvSpPr>
          <p:cNvPr id="3085" name="Rectangle 23"/>
          <p:cNvSpPr>
            <a:spLocks noChangeArrowheads="1"/>
          </p:cNvSpPr>
          <p:nvPr/>
        </p:nvSpPr>
        <p:spPr bwMode="auto">
          <a:xfrm>
            <a:off x="611188" y="3429000"/>
            <a:ext cx="3600450" cy="677863"/>
          </a:xfrm>
          <a:prstGeom prst="rect">
            <a:avLst/>
          </a:prstGeom>
          <a:solidFill>
            <a:srgbClr val="FFFF99"/>
          </a:solidFill>
          <a:ln w="57150">
            <a:solidFill>
              <a:srgbClr val="FFCC99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 i="1" dirty="0" smtClean="0">
                <a:solidFill>
                  <a:schemeClr val="accent5"/>
                </a:solidFill>
              </a:rPr>
              <a:t>АНАГРАММЫ</a:t>
            </a:r>
            <a:endParaRPr lang="ru-RU" sz="2800" b="1" i="1" dirty="0">
              <a:solidFill>
                <a:schemeClr val="accent5"/>
              </a:solidFill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7956550" y="2751138"/>
            <a:ext cx="792163" cy="677862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ru-RU" sz="2800" b="1">
                <a:hlinkClick r:id="rId12" action="ppaction://hlinksldjump"/>
              </a:rPr>
              <a:t>50</a:t>
            </a:r>
            <a:endParaRPr lang="ru-RU" sz="2800" b="1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7019925" y="2751138"/>
            <a:ext cx="936625" cy="677862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>
                <a:hlinkClick r:id="rId13" action="ppaction://hlinksldjump"/>
              </a:rPr>
              <a:t>40</a:t>
            </a:r>
            <a:endParaRPr lang="ru-RU" sz="2800" b="1"/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6084888" y="2751138"/>
            <a:ext cx="935037" cy="677862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>
                <a:hlinkClick r:id="rId14" action="ppaction://hlinksldjump"/>
              </a:rPr>
              <a:t>30</a:t>
            </a:r>
            <a:endParaRPr lang="ru-RU" sz="2800" b="1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5076825" y="2751138"/>
            <a:ext cx="1008063" cy="677862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>
                <a:hlinkClick r:id="rId15" action="ppaction://hlinksldjump"/>
              </a:rPr>
              <a:t>20</a:t>
            </a:r>
            <a:endParaRPr lang="ru-RU" sz="2800" b="1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4211638" y="2751138"/>
            <a:ext cx="865187" cy="677862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>
                <a:hlinkClick r:id="rId16" action="ppaction://hlinksldjump"/>
              </a:rPr>
              <a:t>10</a:t>
            </a:r>
            <a:endParaRPr lang="ru-RU" sz="2800" b="1"/>
          </a:p>
        </p:txBody>
      </p:sp>
      <p:sp>
        <p:nvSpPr>
          <p:cNvPr id="3091" name="Rectangle 17"/>
          <p:cNvSpPr>
            <a:spLocks noChangeArrowheads="1"/>
          </p:cNvSpPr>
          <p:nvPr/>
        </p:nvSpPr>
        <p:spPr bwMode="auto">
          <a:xfrm>
            <a:off x="611188" y="2751138"/>
            <a:ext cx="3600450" cy="677862"/>
          </a:xfrm>
          <a:prstGeom prst="rect">
            <a:avLst/>
          </a:prstGeom>
          <a:solidFill>
            <a:srgbClr val="FFFF99"/>
          </a:solidFill>
          <a:ln w="57150">
            <a:solidFill>
              <a:srgbClr val="FFCC99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 i="1" dirty="0">
                <a:solidFill>
                  <a:srgbClr val="006600"/>
                </a:solidFill>
              </a:rPr>
              <a:t>Пословица</a:t>
            </a: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7956550" y="2074863"/>
            <a:ext cx="792163" cy="676275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ru-RU" sz="2800" b="1">
                <a:hlinkClick r:id="rId17" action="ppaction://hlinksldjump"/>
              </a:rPr>
              <a:t>50</a:t>
            </a:r>
            <a:endParaRPr lang="ru-RU" sz="2800" b="1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7019925" y="2074863"/>
            <a:ext cx="936625" cy="676275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>
                <a:hlinkClick r:id="rId18" action="ppaction://hlinksldjump"/>
              </a:rPr>
              <a:t>40</a:t>
            </a:r>
            <a:endParaRPr lang="ru-RU" sz="2800" b="1"/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6084888" y="2074863"/>
            <a:ext cx="935037" cy="676275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>
                <a:hlinkClick r:id="rId19" action="ppaction://hlinksldjump"/>
              </a:rPr>
              <a:t>30</a:t>
            </a:r>
            <a:endParaRPr lang="ru-RU" sz="2800" b="1"/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5076825" y="2074863"/>
            <a:ext cx="1008063" cy="676275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>
                <a:hlinkClick r:id="rId20" action="ppaction://hlinksldjump"/>
              </a:rPr>
              <a:t>20</a:t>
            </a:r>
            <a:endParaRPr lang="ru-RU" sz="2800" b="1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211638" y="2074863"/>
            <a:ext cx="865187" cy="676275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>
                <a:hlinkClick r:id="rId21" action="ppaction://hlinksldjump"/>
              </a:rPr>
              <a:t>10</a:t>
            </a:r>
            <a:endParaRPr lang="ru-RU" sz="2800" b="1"/>
          </a:p>
        </p:txBody>
      </p:sp>
      <p:sp>
        <p:nvSpPr>
          <p:cNvPr id="3097" name="Rectangle 11"/>
          <p:cNvSpPr>
            <a:spLocks noChangeArrowheads="1"/>
          </p:cNvSpPr>
          <p:nvPr/>
        </p:nvSpPr>
        <p:spPr bwMode="auto">
          <a:xfrm>
            <a:off x="611188" y="2074863"/>
            <a:ext cx="3600450" cy="676275"/>
          </a:xfrm>
          <a:prstGeom prst="rect">
            <a:avLst/>
          </a:prstGeom>
          <a:solidFill>
            <a:srgbClr val="FFFF99"/>
          </a:solidFill>
          <a:ln w="57150">
            <a:solidFill>
              <a:srgbClr val="FFCC99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Назови автора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7956550" y="1397000"/>
            <a:ext cx="792163" cy="677863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</a:pPr>
            <a:r>
              <a:rPr lang="ru-RU" sz="2800" b="1">
                <a:hlinkClick r:id="rId22" action="ppaction://hlinksldjump"/>
              </a:rPr>
              <a:t>50</a:t>
            </a:r>
            <a:endParaRPr lang="ru-RU" sz="2800" b="1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7019925" y="1397000"/>
            <a:ext cx="936625" cy="677863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>
                <a:hlinkClick r:id="rId23" action="ppaction://hlinksldjump"/>
              </a:rPr>
              <a:t>40</a:t>
            </a:r>
            <a:endParaRPr lang="ru-RU" sz="2800" b="1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6084888" y="1397000"/>
            <a:ext cx="935037" cy="677863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 dirty="0">
                <a:hlinkClick r:id="rId24" action="ppaction://hlinksldjump"/>
              </a:rPr>
              <a:t>30</a:t>
            </a:r>
            <a:endParaRPr lang="ru-RU" sz="2800" b="1" dirty="0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5076825" y="1397000"/>
            <a:ext cx="1008063" cy="677863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>
                <a:hlinkClick r:id="rId25" action="ppaction://hlinksldjump"/>
              </a:rPr>
              <a:t>20</a:t>
            </a:r>
            <a:endParaRPr lang="ru-RU" sz="2800" b="1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211638" y="1397000"/>
            <a:ext cx="865187" cy="677863"/>
          </a:xfrm>
          <a:prstGeom prst="rect">
            <a:avLst/>
          </a:prstGeom>
          <a:solidFill>
            <a:srgbClr val="FFCC99">
              <a:alpha val="70195"/>
            </a:srgb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>
                <a:hlinkClick r:id="rId26" action="ppaction://hlinksldjump"/>
              </a:rPr>
              <a:t>10</a:t>
            </a:r>
            <a:endParaRPr lang="ru-RU" sz="2800" b="1"/>
          </a:p>
        </p:txBody>
      </p:sp>
      <p:sp>
        <p:nvSpPr>
          <p:cNvPr id="3103" name="Rectangle 5"/>
          <p:cNvSpPr>
            <a:spLocks noChangeArrowheads="1"/>
          </p:cNvSpPr>
          <p:nvPr/>
        </p:nvSpPr>
        <p:spPr bwMode="auto">
          <a:xfrm>
            <a:off x="585589" y="1452974"/>
            <a:ext cx="3600450" cy="677863"/>
          </a:xfrm>
          <a:prstGeom prst="rect">
            <a:avLst/>
          </a:prstGeom>
          <a:solidFill>
            <a:srgbClr val="FFFF99"/>
          </a:solidFill>
          <a:ln w="57150">
            <a:solidFill>
              <a:srgbClr val="FFCC99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0070C0"/>
                </a:solidFill>
              </a:rPr>
              <a:t>Доскажи словечко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104" name="Line 48"/>
          <p:cNvSpPr>
            <a:spLocks noChangeShapeType="1"/>
          </p:cNvSpPr>
          <p:nvPr/>
        </p:nvSpPr>
        <p:spPr bwMode="auto">
          <a:xfrm>
            <a:off x="611188" y="1397000"/>
            <a:ext cx="0" cy="3255963"/>
          </a:xfrm>
          <a:prstGeom prst="line">
            <a:avLst/>
          </a:prstGeom>
          <a:noFill/>
          <a:ln w="28575" cap="sq">
            <a:solidFill>
              <a:srgbClr val="FFCC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5" name="Text Box 73"/>
          <p:cNvSpPr txBox="1">
            <a:spLocks noChangeArrowheads="1"/>
          </p:cNvSpPr>
          <p:nvPr/>
        </p:nvSpPr>
        <p:spPr bwMode="auto">
          <a:xfrm>
            <a:off x="2627313" y="260350"/>
            <a:ext cx="3529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hlink"/>
                </a:solidFill>
              </a:rPr>
              <a:t>СВОЯ ИГРА</a:t>
            </a:r>
          </a:p>
        </p:txBody>
      </p:sp>
      <p:sp>
        <p:nvSpPr>
          <p:cNvPr id="3106" name="Text Box 74"/>
          <p:cNvSpPr txBox="1">
            <a:spLocks noChangeArrowheads="1"/>
          </p:cNvSpPr>
          <p:nvPr/>
        </p:nvSpPr>
        <p:spPr bwMode="auto">
          <a:xfrm>
            <a:off x="1979613" y="765175"/>
            <a:ext cx="5256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  <a:latin typeface="Tahoma" charset="0"/>
              </a:rPr>
              <a:t>КАТЕГОРИИ ВОПРОСОВ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0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0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4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0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0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0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9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0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8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0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7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0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0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2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0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3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10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5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2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6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0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20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8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0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20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7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2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" dur="10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6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20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2" dur="1000"/>
                                        <p:tgtEl>
                                          <p:spTgt spid="20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5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2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10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4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539750" y="549275"/>
            <a:ext cx="3311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  <a:t>АНАГРАММЫ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graphicFrame>
        <p:nvGraphicFramePr>
          <p:cNvPr id="23557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591054"/>
              </p:ext>
            </p:extLst>
          </p:nvPr>
        </p:nvGraphicFramePr>
        <p:xfrm>
          <a:off x="250825" y="1341438"/>
          <a:ext cx="4632325" cy="879475"/>
        </p:xfrm>
        <a:graphic>
          <a:graphicData uri="http://schemas.openxmlformats.org/drawingml/2006/table">
            <a:tbl>
              <a:tblPr/>
              <a:tblGrid>
                <a:gridCol w="927100"/>
                <a:gridCol w="925513"/>
                <a:gridCol w="927100"/>
                <a:gridCol w="925512"/>
                <a:gridCol w="927100"/>
              </a:tblGrid>
              <a:tr h="879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я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р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ж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468313" y="5445125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FF0000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3132138" y="5373688"/>
            <a:ext cx="3455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CC0000"/>
                </a:solidFill>
                <a:latin typeface="Tahoma" charset="0"/>
              </a:rPr>
              <a:t>пряжа</a:t>
            </a:r>
            <a:endParaRPr lang="ru-RU" sz="2400" b="1" dirty="0">
              <a:solidFill>
                <a:srgbClr val="CC0000"/>
              </a:solidFill>
              <a:latin typeface="Tahoma" charset="0"/>
            </a:endParaRPr>
          </a:p>
        </p:txBody>
      </p:sp>
      <p:sp>
        <p:nvSpPr>
          <p:cNvPr id="21524" name="AutoShape 2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3575" name="Picture 23" descr="Человечек-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62875" y="0"/>
            <a:ext cx="1381125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76" name="Text Box 24"/>
          <p:cNvSpPr txBox="1">
            <a:spLocks noChangeArrowheads="1"/>
          </p:cNvSpPr>
          <p:nvPr/>
        </p:nvSpPr>
        <p:spPr bwMode="auto">
          <a:xfrm>
            <a:off x="395288" y="1412875"/>
            <a:ext cx="647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п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3577" name="Text Box 25"/>
          <p:cNvSpPr txBox="1">
            <a:spLocks noChangeArrowheads="1"/>
          </p:cNvSpPr>
          <p:nvPr/>
        </p:nvSpPr>
        <p:spPr bwMode="auto">
          <a:xfrm>
            <a:off x="3203575" y="1412875"/>
            <a:ext cx="647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а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35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72"/>
                  </p:tgtEl>
                </p:cond>
              </p:nextCondLst>
            </p:seq>
          </p:childTnLst>
        </p:cTn>
      </p:par>
    </p:tnLst>
    <p:bldLst>
      <p:bldP spid="23572" grpId="0"/>
      <p:bldP spid="2357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539750" y="549275"/>
            <a:ext cx="3311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  <a:t>АНАГРАММЫ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468313" y="5445125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FF0000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3132138" y="5373688"/>
            <a:ext cx="3455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CC0000"/>
                </a:solidFill>
                <a:latin typeface="Tahoma" charset="0"/>
              </a:rPr>
              <a:t>лукоморье</a:t>
            </a:r>
            <a:endParaRPr lang="ru-RU" sz="2400" b="1" dirty="0">
              <a:solidFill>
                <a:srgbClr val="CC0000"/>
              </a:solidFill>
              <a:latin typeface="Tahoma" charset="0"/>
            </a:endParaRPr>
          </a:p>
        </p:txBody>
      </p:sp>
      <p:sp>
        <p:nvSpPr>
          <p:cNvPr id="22534" name="AutoShape 2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4599" name="Picture 23" descr="Человечек-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62875" y="0"/>
            <a:ext cx="1381125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679" name="Group 10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472918"/>
              </p:ext>
            </p:extLst>
          </p:nvPr>
        </p:nvGraphicFramePr>
        <p:xfrm>
          <a:off x="611188" y="1628775"/>
          <a:ext cx="6864350" cy="808038"/>
        </p:xfrm>
        <a:graphic>
          <a:graphicData uri="http://schemas.openxmlformats.org/drawingml/2006/table">
            <a:tbl>
              <a:tblPr/>
              <a:tblGrid>
                <a:gridCol w="763587"/>
                <a:gridCol w="762000"/>
                <a:gridCol w="762000"/>
                <a:gridCol w="763588"/>
                <a:gridCol w="762000"/>
                <a:gridCol w="763587"/>
                <a:gridCol w="762000"/>
                <a:gridCol w="762000"/>
                <a:gridCol w="763588"/>
              </a:tblGrid>
              <a:tr h="808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у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л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р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80" name="Text Box 104"/>
          <p:cNvSpPr txBox="1">
            <a:spLocks noChangeArrowheads="1"/>
          </p:cNvSpPr>
          <p:nvPr/>
        </p:nvSpPr>
        <p:spPr bwMode="auto">
          <a:xfrm>
            <a:off x="684213" y="1700213"/>
            <a:ext cx="647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к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4681" name="Text Box 105"/>
          <p:cNvSpPr txBox="1">
            <a:spLocks noChangeArrowheads="1"/>
          </p:cNvSpPr>
          <p:nvPr/>
        </p:nvSpPr>
        <p:spPr bwMode="auto">
          <a:xfrm>
            <a:off x="2916238" y="1700213"/>
            <a:ext cx="57564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М</a:t>
            </a:r>
          </a:p>
        </p:txBody>
      </p:sp>
      <p:sp>
        <p:nvSpPr>
          <p:cNvPr id="24682" name="Text Box 106"/>
          <p:cNvSpPr txBox="1">
            <a:spLocks noChangeArrowheads="1"/>
          </p:cNvSpPr>
          <p:nvPr/>
        </p:nvSpPr>
        <p:spPr bwMode="auto">
          <a:xfrm>
            <a:off x="3708400" y="1700213"/>
            <a:ext cx="6477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О</a:t>
            </a:r>
          </a:p>
        </p:txBody>
      </p:sp>
      <p:sp>
        <p:nvSpPr>
          <p:cNvPr id="24683" name="Text Box 107"/>
          <p:cNvSpPr txBox="1">
            <a:spLocks noChangeArrowheads="1"/>
          </p:cNvSpPr>
          <p:nvPr/>
        </p:nvSpPr>
        <p:spPr bwMode="auto">
          <a:xfrm>
            <a:off x="4500563" y="1700213"/>
            <a:ext cx="647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4684" name="Text Box 108"/>
          <p:cNvSpPr txBox="1">
            <a:spLocks noChangeArrowheads="1"/>
          </p:cNvSpPr>
          <p:nvPr/>
        </p:nvSpPr>
        <p:spPr bwMode="auto">
          <a:xfrm>
            <a:off x="6011863" y="1700213"/>
            <a:ext cx="647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е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4685" name="Text Box 109"/>
          <p:cNvSpPr txBox="1">
            <a:spLocks noChangeArrowheads="1"/>
          </p:cNvSpPr>
          <p:nvPr/>
        </p:nvSpPr>
        <p:spPr bwMode="auto">
          <a:xfrm>
            <a:off x="6773980" y="1680178"/>
            <a:ext cx="647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ь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5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96"/>
                  </p:tgtEl>
                </p:cond>
              </p:nextCondLst>
            </p:seq>
          </p:childTnLst>
        </p:cTn>
      </p:par>
    </p:tnLst>
    <p:bldLst>
      <p:bldP spid="24596" grpId="0"/>
      <p:bldP spid="2459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684213" y="404813"/>
            <a:ext cx="43195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68313" y="5445125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FF0000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3132138" y="5373688"/>
            <a:ext cx="3455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err="1" smtClean="0">
                <a:solidFill>
                  <a:srgbClr val="CC0000"/>
                </a:solidFill>
                <a:latin typeface="Tahoma" charset="0"/>
              </a:rPr>
              <a:t>Филипок</a:t>
            </a:r>
            <a:endParaRPr lang="ru-RU" sz="2400" b="1" dirty="0">
              <a:solidFill>
                <a:srgbClr val="CC0000"/>
              </a:solidFill>
              <a:latin typeface="Tahoma" charset="0"/>
            </a:endParaRPr>
          </a:p>
        </p:txBody>
      </p:sp>
      <p:sp>
        <p:nvSpPr>
          <p:cNvPr id="23558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5609" name="Picture 9" descr="Человечек-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62875" y="0"/>
            <a:ext cx="1381125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Text Box 32"/>
          <p:cNvSpPr txBox="1">
            <a:spLocks noChangeArrowheads="1"/>
          </p:cNvSpPr>
          <p:nvPr/>
        </p:nvSpPr>
        <p:spPr bwMode="auto">
          <a:xfrm>
            <a:off x="539750" y="549275"/>
            <a:ext cx="3311525" cy="155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Monotype Corsiva" pitchFamily="66" charset="0"/>
              </a:rPr>
              <a:t>АНАГРАММЫ</a:t>
            </a:r>
          </a:p>
          <a:p>
            <a:pPr algn="ctr">
              <a:spcBef>
                <a:spcPct val="20000"/>
              </a:spcBef>
            </a:pP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  <a:p>
            <a:pPr algn="ctr">
              <a:spcBef>
                <a:spcPct val="20000"/>
              </a:spcBef>
            </a:pPr>
            <a:endParaRPr lang="ru-RU" sz="2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25677" name="Group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915119"/>
              </p:ext>
            </p:extLst>
          </p:nvPr>
        </p:nvGraphicFramePr>
        <p:xfrm>
          <a:off x="611188" y="1628775"/>
          <a:ext cx="5334000" cy="736600"/>
        </p:xfrm>
        <a:graphic>
          <a:graphicData uri="http://schemas.openxmlformats.org/drawingml/2006/table">
            <a:tbl>
              <a:tblPr/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736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О</a:t>
                      </a: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</a:rPr>
                        <a:t>л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700" name="Text Box 100"/>
          <p:cNvSpPr txBox="1">
            <a:spLocks noChangeArrowheads="1"/>
          </p:cNvSpPr>
          <p:nvPr/>
        </p:nvSpPr>
        <p:spPr bwMode="auto">
          <a:xfrm>
            <a:off x="684213" y="1628775"/>
            <a:ext cx="647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п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5701" name="Text Box 101"/>
          <p:cNvSpPr txBox="1">
            <a:spLocks noChangeArrowheads="1"/>
          </p:cNvSpPr>
          <p:nvPr/>
        </p:nvSpPr>
        <p:spPr bwMode="auto">
          <a:xfrm>
            <a:off x="2916238" y="1700213"/>
            <a:ext cx="647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ф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5702" name="Text Box 102"/>
          <p:cNvSpPr txBox="1">
            <a:spLocks noChangeArrowheads="1"/>
          </p:cNvSpPr>
          <p:nvPr/>
        </p:nvSpPr>
        <p:spPr bwMode="auto">
          <a:xfrm>
            <a:off x="3708400" y="1628775"/>
            <a:ext cx="6477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и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5703" name="Text Box 103"/>
          <p:cNvSpPr txBox="1">
            <a:spLocks noChangeArrowheads="1"/>
          </p:cNvSpPr>
          <p:nvPr/>
        </p:nvSpPr>
        <p:spPr bwMode="auto">
          <a:xfrm>
            <a:off x="4500563" y="1700213"/>
            <a:ext cx="647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и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5704" name="Text Box 104"/>
          <p:cNvSpPr txBox="1">
            <a:spLocks noChangeArrowheads="1"/>
          </p:cNvSpPr>
          <p:nvPr/>
        </p:nvSpPr>
        <p:spPr bwMode="auto">
          <a:xfrm>
            <a:off x="5219700" y="1700213"/>
            <a:ext cx="647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>
                <a:solidFill>
                  <a:srgbClr val="FF0000"/>
                </a:solidFill>
                <a:latin typeface="Arial Black" pitchFamily="34" charset="0"/>
              </a:rPr>
              <a:t>К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25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56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6"/>
                  </p:tgtEl>
                </p:cond>
              </p:nextCondLst>
            </p:seq>
          </p:childTnLst>
        </p:cTn>
      </p:par>
    </p:tnLst>
    <p:bldLst>
      <p:bldP spid="25606" grpId="0"/>
      <p:bldP spid="2560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539750" y="549275"/>
            <a:ext cx="3311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hlink"/>
                </a:solidFill>
                <a:latin typeface="Monotype Corsiva" pitchFamily="66" charset="0"/>
              </a:rPr>
              <a:t>Загадки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95288" y="1773238"/>
            <a:ext cx="47529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  <a:latin typeface="Verdana" pitchFamily="34" charset="0"/>
              </a:rPr>
              <a:t>Сам металлический, а мозг электрический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468313" y="5445125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FF0000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3132138" y="5373688"/>
            <a:ext cx="3455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  <a:latin typeface="Tahoma" charset="0"/>
              </a:rPr>
              <a:t>РОБОТ</a:t>
            </a:r>
          </a:p>
        </p:txBody>
      </p:sp>
      <p:sp>
        <p:nvSpPr>
          <p:cNvPr id="24582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6634" name="Picture 10" descr="robot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3325" y="0"/>
            <a:ext cx="1590675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66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0"/>
                  </p:tgtEl>
                </p:cond>
              </p:nextCondLst>
            </p:seq>
          </p:childTnLst>
        </p:cTn>
      </p:par>
    </p:tnLst>
    <p:bldLst>
      <p:bldP spid="26629" grpId="0"/>
      <p:bldP spid="26630" grpId="0"/>
      <p:bldP spid="2663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539750" y="549275"/>
            <a:ext cx="3311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hlink"/>
                </a:solidFill>
                <a:latin typeface="Monotype Corsiva" pitchFamily="66" charset="0"/>
              </a:rPr>
              <a:t>Загадки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95288" y="1773238"/>
            <a:ext cx="5400675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  <a:latin typeface="Verdana" pitchFamily="34" charset="0"/>
              </a:rPr>
              <a:t>Есть у нас в квартире робот,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  <a:latin typeface="Verdana" pitchFamily="34" charset="0"/>
              </a:rPr>
              <a:t>У него огромный хобот,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  <a:latin typeface="Verdana" pitchFamily="34" charset="0"/>
              </a:rPr>
              <a:t>Любит робот чистоту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  <a:latin typeface="Verdana" pitchFamily="34" charset="0"/>
              </a:rPr>
              <a:t>И гудит, как лайнер «Ту».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468313" y="5445125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FF0000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3132138" y="5373688"/>
            <a:ext cx="3455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  <a:latin typeface="Tahoma" charset="0"/>
              </a:rPr>
              <a:t>ПЫЛЕСОС</a:t>
            </a:r>
          </a:p>
        </p:txBody>
      </p:sp>
      <p:sp>
        <p:nvSpPr>
          <p:cNvPr id="25606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7657" name="Picture 9" descr="пылесос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950" y="260350"/>
            <a:ext cx="2051050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76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4"/>
                  </p:tgtEl>
                </p:cond>
              </p:nextCondLst>
            </p:seq>
          </p:childTnLst>
        </p:cTn>
      </p:par>
    </p:tnLst>
    <p:bldLst>
      <p:bldP spid="27653" grpId="0"/>
      <p:bldP spid="27654" grpId="0"/>
      <p:bldP spid="2765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539750" y="549275"/>
            <a:ext cx="3311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hlink"/>
                </a:solidFill>
                <a:latin typeface="Monotype Corsiva" pitchFamily="66" charset="0"/>
              </a:rPr>
              <a:t>Загадки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395288" y="1773238"/>
            <a:ext cx="5400675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  <a:latin typeface="Verdana" pitchFamily="34" charset="0"/>
              </a:rPr>
              <a:t>Несется и стреляет,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  <a:latin typeface="Verdana" pitchFamily="34" charset="0"/>
              </a:rPr>
              <a:t>Ворчит скороговоркой.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  <a:latin typeface="Verdana" pitchFamily="34" charset="0"/>
              </a:rPr>
              <a:t>Трамваю не угнаться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  <a:latin typeface="Verdana" pitchFamily="34" charset="0"/>
              </a:rPr>
              <a:t>За этой тараторкой.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468313" y="5445125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FF0000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3132138" y="5373688"/>
            <a:ext cx="3455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  <a:latin typeface="Tahoma" charset="0"/>
              </a:rPr>
              <a:t>МОТОЦИКЛ</a:t>
            </a:r>
          </a:p>
        </p:txBody>
      </p:sp>
      <p:sp>
        <p:nvSpPr>
          <p:cNvPr id="26630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8681" name="Picture 9" descr="мотоцик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333375"/>
            <a:ext cx="2484437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86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8"/>
                  </p:tgtEl>
                </p:cond>
              </p:nextCondLst>
            </p:seq>
          </p:childTnLst>
        </p:cTn>
      </p:par>
    </p:tnLst>
    <p:bldLst>
      <p:bldP spid="28677" grpId="0"/>
      <p:bldP spid="28678" grpId="0"/>
      <p:bldP spid="2867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539750" y="549275"/>
            <a:ext cx="3311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hlink"/>
                </a:solidFill>
                <a:latin typeface="Monotype Corsiva" pitchFamily="66" charset="0"/>
              </a:rPr>
              <a:t>Загадки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395288" y="1773238"/>
            <a:ext cx="54006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  <a:latin typeface="Verdana" pitchFamily="34" charset="0"/>
              </a:rPr>
              <a:t>Плавает белый гусь –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  <a:latin typeface="Verdana" pitchFamily="34" charset="0"/>
              </a:rPr>
              <a:t>Брюхо деревянное.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  <a:latin typeface="Verdana" pitchFamily="34" charset="0"/>
              </a:rPr>
              <a:t>Крыло полотняное.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468313" y="5445125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FF0000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3132138" y="5373688"/>
            <a:ext cx="1223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  <a:latin typeface="Tahoma" charset="0"/>
              </a:rPr>
              <a:t>ЯХТА</a:t>
            </a:r>
          </a:p>
        </p:txBody>
      </p:sp>
      <p:sp>
        <p:nvSpPr>
          <p:cNvPr id="27654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9705" name="Picture 9" descr="яхт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260350"/>
            <a:ext cx="2641600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97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2"/>
                  </p:tgtEl>
                </p:cond>
              </p:nextCondLst>
            </p:seq>
          </p:childTnLst>
        </p:cTn>
      </p:par>
    </p:tnLst>
    <p:bldLst>
      <p:bldP spid="29701" grpId="0"/>
      <p:bldP spid="29702" grpId="0"/>
      <p:bldP spid="2970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539750" y="549275"/>
            <a:ext cx="3311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hlink"/>
                </a:solidFill>
                <a:latin typeface="Monotype Corsiva" pitchFamily="66" charset="0"/>
              </a:rPr>
              <a:t>Загадки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395288" y="1773238"/>
            <a:ext cx="5400675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  <a:latin typeface="Verdana" pitchFamily="34" charset="0"/>
              </a:rPr>
              <a:t>Сторож плохой: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  <a:latin typeface="Verdana" pitchFamily="34" charset="0"/>
              </a:rPr>
              <a:t>Слепой и глухой.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  <a:latin typeface="Verdana" pitchFamily="34" charset="0"/>
              </a:rPr>
              <a:t>Не тронешь – молчит.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  <a:latin typeface="Verdana" pitchFamily="34" charset="0"/>
              </a:rPr>
              <a:t>А тронешь – кричит. 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468313" y="5445125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FF0000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3132138" y="5373688"/>
            <a:ext cx="1655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  <a:latin typeface="Tahoma" charset="0"/>
              </a:rPr>
              <a:t>ЗВОНОК</a:t>
            </a:r>
          </a:p>
        </p:txBody>
      </p:sp>
      <p:sp>
        <p:nvSpPr>
          <p:cNvPr id="28678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29" name="Picture 9" descr="звонок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96188" y="333375"/>
            <a:ext cx="1146175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7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6"/>
                  </p:tgtEl>
                </p:cond>
              </p:nextCondLst>
            </p:seq>
          </p:childTnLst>
        </p:cTn>
      </p:par>
    </p:tnLst>
    <p:bldLst>
      <p:bldP spid="30725" grpId="0"/>
      <p:bldP spid="30726" grpId="0"/>
      <p:bldP spid="307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84213" y="1844675"/>
            <a:ext cx="648176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chemeClr val="hlink"/>
                </a:solidFill>
              </a:rPr>
              <a:t> </a:t>
            </a:r>
            <a:endParaRPr lang="ru-RU" sz="2400" b="1" dirty="0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</a:pPr>
            <a:endParaRPr lang="ru-RU" sz="2400" b="1" dirty="0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400" b="1" i="1" dirty="0" smtClean="0">
                <a:solidFill>
                  <a:schemeClr val="accent2"/>
                </a:solidFill>
                <a:latin typeface="Verdana" pitchFamily="34" charset="0"/>
              </a:rPr>
              <a:t>Старик ловил неводом рыбу,</a:t>
            </a:r>
          </a:p>
          <a:p>
            <a:pPr>
              <a:spcBef>
                <a:spcPct val="50000"/>
              </a:spcBef>
            </a:pPr>
            <a:r>
              <a:rPr lang="ru-RU" sz="2400" b="1" i="1" dirty="0" smtClean="0">
                <a:solidFill>
                  <a:schemeClr val="accent2"/>
                </a:solidFill>
                <a:latin typeface="Verdana" pitchFamily="34" charset="0"/>
              </a:rPr>
              <a:t>Старуха пряла свою …</a:t>
            </a:r>
            <a:endParaRPr lang="ru-RU" sz="2400" b="1" i="1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39750" y="5734050"/>
            <a:ext cx="1511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124075" y="5661025"/>
            <a:ext cx="5832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>
                <a:solidFill>
                  <a:srgbClr val="FF9900"/>
                </a:solidFill>
                <a:latin typeface="Verdana" pitchFamily="34" charset="0"/>
              </a:rPr>
              <a:t>пряжу</a:t>
            </a:r>
            <a:endParaRPr lang="ru-RU" sz="2000" b="1" dirty="0">
              <a:solidFill>
                <a:srgbClr val="FF9900"/>
              </a:solidFill>
              <a:latin typeface="Verdana" pitchFamily="34" charset="0"/>
            </a:endParaRPr>
          </a:p>
        </p:txBody>
      </p:sp>
      <p:sp>
        <p:nvSpPr>
          <p:cNvPr id="4102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21388"/>
            <a:ext cx="684212" cy="836612"/>
          </a:xfrm>
          <a:prstGeom prst="actionButtonHome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677085" y="620713"/>
            <a:ext cx="58328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dirty="0">
                <a:solidFill>
                  <a:srgbClr val="FFC000"/>
                </a:solidFill>
              </a:rPr>
              <a:t>Доскажи словечко</a:t>
            </a:r>
            <a:endParaRPr lang="ru-RU" sz="3600" b="1" dirty="0">
              <a:solidFill>
                <a:srgbClr val="FFC000"/>
              </a:solidFill>
            </a:endParaRPr>
          </a:p>
        </p:txBody>
      </p:sp>
      <p:pic>
        <p:nvPicPr>
          <p:cNvPr id="2052" name="Picture 4" descr="http://4.bp.blogspot.com/-hOoloz9sO1g/UsGuQfQMvBI/AAAAAAAAAY0/2UqfJYxI4QY/s1600/skazka-o-ryibake-i-zolotoy-ryibk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809" y="4149080"/>
            <a:ext cx="3342165" cy="212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3"/>
                  </p:tgtEl>
                </p:cond>
              </p:nextCondLst>
            </p:seq>
          </p:childTnLst>
        </p:cTn>
      </p:par>
    </p:tnLst>
    <p:bldLst>
      <p:bldP spid="4100" grpId="0"/>
      <p:bldP spid="4103" grpId="0"/>
      <p:bldP spid="41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827584" y="2407246"/>
            <a:ext cx="55451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C000"/>
                </a:solidFill>
              </a:rPr>
              <a:t>Они жили в ветхой землянке </a:t>
            </a:r>
          </a:p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C000"/>
                </a:solidFill>
              </a:rPr>
              <a:t>Ровно тридцать лет и три …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39750" y="5445125"/>
            <a:ext cx="2160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987675" y="5373688"/>
            <a:ext cx="5400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>
                <a:solidFill>
                  <a:srgbClr val="FF9900"/>
                </a:solidFill>
                <a:latin typeface="Verdana" pitchFamily="34" charset="0"/>
              </a:rPr>
              <a:t>года</a:t>
            </a:r>
            <a:endParaRPr lang="ru-RU" sz="2000" b="1" dirty="0">
              <a:solidFill>
                <a:srgbClr val="FF9900"/>
              </a:solidFill>
              <a:latin typeface="Verdana" pitchFamily="34" charset="0"/>
            </a:endParaRPr>
          </a:p>
        </p:txBody>
      </p:sp>
      <p:sp>
        <p:nvSpPr>
          <p:cNvPr id="5126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8" name="Text Box 10"/>
          <p:cNvSpPr txBox="1">
            <a:spLocks noChangeArrowheads="1"/>
          </p:cNvSpPr>
          <p:nvPr/>
        </p:nvSpPr>
        <p:spPr bwMode="auto">
          <a:xfrm>
            <a:off x="395288" y="620713"/>
            <a:ext cx="54728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dirty="0">
                <a:solidFill>
                  <a:srgbClr val="FFC000"/>
                </a:solidFill>
              </a:rPr>
              <a:t>Доскажи словечко</a:t>
            </a:r>
            <a:endParaRPr lang="ru-RU" sz="3600" b="1" dirty="0">
              <a:solidFill>
                <a:srgbClr val="FFC000"/>
              </a:solidFill>
            </a:endParaRPr>
          </a:p>
        </p:txBody>
      </p:sp>
      <p:pic>
        <p:nvPicPr>
          <p:cNvPr id="10" name="Picture 2" descr="http://www.intelkot.ru/upload/1864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60" b="8260"/>
          <a:stretch/>
        </p:blipFill>
        <p:spPr bwMode="auto">
          <a:xfrm>
            <a:off x="5428893" y="1254799"/>
            <a:ext cx="2162175" cy="178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"/>
                  </p:tgtEl>
                </p:cond>
              </p:nextCondLst>
            </p:seq>
          </p:childTnLst>
        </p:cTn>
      </p:par>
    </p:tnLst>
    <p:bldLst>
      <p:bldP spid="6148" grpId="0"/>
      <p:bldP spid="6150" grpId="0"/>
      <p:bldP spid="61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755650" y="1628775"/>
            <a:ext cx="45370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C000"/>
                </a:solidFill>
                <a:latin typeface="Verdana" pitchFamily="34" charset="0"/>
              </a:rPr>
              <a:t>Воротился старик ко старухе,</a:t>
            </a:r>
          </a:p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C000"/>
                </a:solidFill>
                <a:latin typeface="Verdana" pitchFamily="34" charset="0"/>
              </a:rPr>
              <a:t>У старухи  новое  …</a:t>
            </a:r>
            <a:endParaRPr lang="ru-RU" sz="2400" b="1" dirty="0">
              <a:solidFill>
                <a:srgbClr val="FFC000"/>
              </a:solidFill>
              <a:latin typeface="Verdana" pitchFamily="34" charset="0"/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39750" y="5445125"/>
            <a:ext cx="3240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0000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987675" y="5300663"/>
            <a:ext cx="5472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6600"/>
                </a:solidFill>
                <a:latin typeface="Tahoma" charset="0"/>
              </a:rPr>
              <a:t> корыто</a:t>
            </a:r>
            <a:endParaRPr lang="ru-RU" sz="2400" b="1" dirty="0">
              <a:solidFill>
                <a:srgbClr val="FF6600"/>
              </a:solidFill>
              <a:latin typeface="Tahoma" charset="0"/>
            </a:endParaRPr>
          </a:p>
        </p:txBody>
      </p:sp>
      <p:sp>
        <p:nvSpPr>
          <p:cNvPr id="6150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Text Box 10"/>
          <p:cNvSpPr txBox="1">
            <a:spLocks noChangeArrowheads="1"/>
          </p:cNvSpPr>
          <p:nvPr/>
        </p:nvSpPr>
        <p:spPr bwMode="auto">
          <a:xfrm>
            <a:off x="1115616" y="188640"/>
            <a:ext cx="56166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FFC000"/>
                </a:solidFill>
              </a:rPr>
              <a:t>Доскажи словечко</a:t>
            </a:r>
            <a:endParaRPr lang="ru-RU" sz="3600" i="1" dirty="0">
              <a:solidFill>
                <a:srgbClr val="FFC000"/>
              </a:solidFill>
              <a:effectLst/>
            </a:endParaRPr>
          </a:p>
        </p:txBody>
      </p:sp>
      <p:pic>
        <p:nvPicPr>
          <p:cNvPr id="9" name="Picture 2" descr="http://www.intelkot.ru/upload/1864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60" b="8260"/>
          <a:stretch/>
        </p:blipFill>
        <p:spPr bwMode="auto">
          <a:xfrm>
            <a:off x="5076056" y="2924944"/>
            <a:ext cx="2162175" cy="178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4"/>
                  </p:tgtEl>
                </p:cond>
              </p:nextCondLst>
            </p:seq>
          </p:childTnLst>
        </p:cTn>
      </p:par>
    </p:tnLst>
    <p:bldLst>
      <p:bldP spid="7172" grpId="0"/>
      <p:bldP spid="7174" grpId="0"/>
      <p:bldP spid="717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829221" y="1718797"/>
            <a:ext cx="51847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C000"/>
                </a:solidFill>
                <a:latin typeface="Verdana" pitchFamily="34" charset="0"/>
              </a:rPr>
              <a:t>Он рыбачил тридцать лет и три года</a:t>
            </a:r>
          </a:p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C000"/>
                </a:solidFill>
                <a:latin typeface="Verdana" pitchFamily="34" charset="0"/>
              </a:rPr>
              <a:t>И не </a:t>
            </a:r>
            <a:r>
              <a:rPr lang="ru-RU" sz="2400" b="1" dirty="0" err="1" smtClean="0">
                <a:solidFill>
                  <a:srgbClr val="FFC000"/>
                </a:solidFill>
                <a:latin typeface="Verdana" pitchFamily="34" charset="0"/>
              </a:rPr>
              <a:t>слыхивал,чтоб</a:t>
            </a:r>
            <a:r>
              <a:rPr lang="ru-RU" sz="2400" b="1" dirty="0" smtClean="0">
                <a:solidFill>
                  <a:srgbClr val="FFC000"/>
                </a:solidFill>
                <a:latin typeface="Verdana" pitchFamily="34" charset="0"/>
              </a:rPr>
              <a:t> рыба …</a:t>
            </a:r>
            <a:endParaRPr lang="ru-RU" sz="2400" b="1" dirty="0">
              <a:solidFill>
                <a:srgbClr val="FFC000"/>
              </a:solidFill>
              <a:latin typeface="Verdana" pitchFamily="34" charset="0"/>
            </a:endParaRPr>
          </a:p>
        </p:txBody>
      </p:sp>
      <p:pic>
        <p:nvPicPr>
          <p:cNvPr id="8198" name="Picture 6" descr="Сказка о рыбаке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2508" y="3501008"/>
            <a:ext cx="1731963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68313" y="5084763"/>
            <a:ext cx="1511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0000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2268538" y="4941888"/>
            <a:ext cx="62642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6600"/>
                </a:solidFill>
                <a:latin typeface="Tahoma" charset="0"/>
              </a:rPr>
              <a:t>говорила</a:t>
            </a:r>
            <a:endParaRPr lang="ru-RU" sz="2400" b="1" dirty="0">
              <a:solidFill>
                <a:srgbClr val="FF6600"/>
              </a:solidFill>
              <a:latin typeface="Tahoma" charset="0"/>
            </a:endParaRPr>
          </a:p>
        </p:txBody>
      </p:sp>
      <p:sp>
        <p:nvSpPr>
          <p:cNvPr id="7174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Text Box 10"/>
          <p:cNvSpPr txBox="1">
            <a:spLocks noChangeArrowheads="1"/>
          </p:cNvSpPr>
          <p:nvPr/>
        </p:nvSpPr>
        <p:spPr bwMode="auto">
          <a:xfrm>
            <a:off x="395288" y="620713"/>
            <a:ext cx="56888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FFC000"/>
                </a:solidFill>
              </a:rPr>
              <a:t>Доскажи словечко</a:t>
            </a:r>
            <a:endParaRPr lang="ru-RU" sz="3600" i="1" dirty="0">
              <a:solidFill>
                <a:srgbClr val="FFC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</p:childTnLst>
        </p:cTn>
      </p:par>
    </p:tnLst>
    <p:bldLst>
      <p:bldP spid="8196" grpId="0"/>
      <p:bldP spid="8199" grpId="0"/>
      <p:bldP spid="820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11188" y="2492375"/>
            <a:ext cx="50403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C000"/>
                </a:solidFill>
                <a:latin typeface="Verdana" pitchFamily="34" charset="0"/>
              </a:rPr>
              <a:t>Впредь тебе , невежда, наука:</a:t>
            </a:r>
          </a:p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C000"/>
                </a:solidFill>
                <a:latin typeface="Verdana" pitchFamily="34" charset="0"/>
              </a:rPr>
              <a:t>Не </a:t>
            </a:r>
            <a:r>
              <a:rPr lang="ru-RU" sz="2400" b="1" dirty="0" err="1" smtClean="0">
                <a:solidFill>
                  <a:srgbClr val="FFC000"/>
                </a:solidFill>
                <a:latin typeface="Verdana" pitchFamily="34" charset="0"/>
              </a:rPr>
              <a:t>садися</a:t>
            </a:r>
            <a:r>
              <a:rPr lang="ru-RU" sz="2400" b="1" dirty="0" smtClean="0">
                <a:solidFill>
                  <a:srgbClr val="FFC000"/>
                </a:solidFill>
                <a:latin typeface="Verdana" pitchFamily="34" charset="0"/>
              </a:rPr>
              <a:t> не в свои …</a:t>
            </a:r>
            <a:endParaRPr lang="ru-RU" sz="2400" b="1" dirty="0">
              <a:solidFill>
                <a:srgbClr val="FFC000"/>
              </a:solidFill>
              <a:latin typeface="Verdana" pitchFamily="34" charset="0"/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68313" y="5445125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FF0000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598863" y="5373688"/>
            <a:ext cx="5545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FF6600"/>
                </a:solidFill>
                <a:latin typeface="Tahoma" charset="0"/>
              </a:rPr>
              <a:t>сани</a:t>
            </a:r>
            <a:endParaRPr lang="ru-RU" sz="2400" b="1" dirty="0">
              <a:solidFill>
                <a:srgbClr val="FF6600"/>
              </a:solidFill>
              <a:latin typeface="Tahoma" charset="0"/>
            </a:endParaRPr>
          </a:p>
        </p:txBody>
      </p:sp>
      <p:sp>
        <p:nvSpPr>
          <p:cNvPr id="8198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9" name="Text Box 9"/>
          <p:cNvSpPr txBox="1">
            <a:spLocks noChangeArrowheads="1"/>
          </p:cNvSpPr>
          <p:nvPr/>
        </p:nvSpPr>
        <p:spPr bwMode="auto">
          <a:xfrm>
            <a:off x="395288" y="620713"/>
            <a:ext cx="40322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dirty="0">
                <a:solidFill>
                  <a:srgbClr val="FFC000"/>
                </a:solidFill>
              </a:rPr>
              <a:t>Доскажи словечко</a:t>
            </a:r>
            <a:endParaRPr lang="ru-RU" sz="3200" i="1" dirty="0">
              <a:solidFill>
                <a:srgbClr val="FFC000"/>
              </a:solidFill>
            </a:endParaRPr>
          </a:p>
        </p:txBody>
      </p:sp>
      <p:pic>
        <p:nvPicPr>
          <p:cNvPr id="3074" name="Picture 2" descr="http://www.ollelukoe.ru/images/stories/grimm/ostarikeijene/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306" y="1532284"/>
            <a:ext cx="2000250" cy="330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2"/>
                  </p:tgtEl>
                </p:cond>
              </p:nextCondLst>
            </p:seq>
          </p:childTnLst>
        </p:cTn>
      </p:par>
    </p:tnLst>
    <p:bldLst>
      <p:bldP spid="9220" grpId="0"/>
      <p:bldP spid="9222" grpId="0"/>
      <p:bldP spid="92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631104" y="549275"/>
            <a:ext cx="3311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</a:rPr>
              <a:t>Назови автора</a:t>
            </a:r>
            <a:endParaRPr lang="ru-RU" sz="2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611188" y="2133600"/>
            <a:ext cx="64817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CC00FF"/>
                </a:solidFill>
                <a:latin typeface="Verdana" pitchFamily="34" charset="0"/>
              </a:rPr>
              <a:t>Стрекоза и муравей</a:t>
            </a:r>
            <a:endParaRPr lang="ru-RU" sz="2400" b="1" dirty="0">
              <a:solidFill>
                <a:srgbClr val="CC00FF"/>
              </a:solidFill>
              <a:latin typeface="Verdana" pitchFamily="34" charset="0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468313" y="5445125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accent2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643438" y="5373688"/>
            <a:ext cx="21608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0000"/>
                </a:solidFill>
                <a:latin typeface="Tahoma" charset="0"/>
              </a:rPr>
              <a:t>И.А. Крылов</a:t>
            </a:r>
            <a:endParaRPr lang="ru-RU" sz="2400" b="1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9223" name="AutoShape 1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22" name="Picture 2" descr="http://multzona.org/uploads/posts/2012-08/1345635123_strekoza-i-murave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595265"/>
            <a:ext cx="3047999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2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2"/>
                  </p:tgtEl>
                </p:cond>
              </p:nextCondLst>
            </p:seq>
          </p:childTnLst>
        </p:cTn>
      </p:par>
    </p:tnLst>
    <p:bldLst>
      <p:bldP spid="11269" grpId="0"/>
      <p:bldP spid="11272" grpId="0"/>
      <p:bldP spid="112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683568" y="549275"/>
            <a:ext cx="3311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</a:rPr>
              <a:t>Назови автора</a:t>
            </a:r>
            <a:endParaRPr lang="ru-RU" sz="2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95288" y="1773238"/>
            <a:ext cx="41767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err="1" smtClean="0">
                <a:solidFill>
                  <a:srgbClr val="CC00FF"/>
                </a:solidFill>
                <a:latin typeface="Verdana" pitchFamily="34" charset="0"/>
              </a:rPr>
              <a:t>Филлипок</a:t>
            </a:r>
            <a:endParaRPr lang="ru-RU" sz="2400" b="1" dirty="0">
              <a:solidFill>
                <a:srgbClr val="CC00FF"/>
              </a:solidFill>
              <a:latin typeface="Verdana" pitchFamily="34" charset="0"/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68313" y="5445125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accent2"/>
                </a:solidFill>
                <a:latin typeface="Arial Black" pitchFamily="34" charset="0"/>
              </a:rPr>
              <a:t>ОТВЕТ: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3995094" y="5373688"/>
            <a:ext cx="22326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FF0000"/>
                </a:solidFill>
                <a:latin typeface="Tahoma" charset="0"/>
              </a:rPr>
              <a:t>Л.Н. Толстой</a:t>
            </a:r>
            <a:endParaRPr lang="ru-RU" sz="2400" b="1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10247" name="AutoShape 1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51838" y="6065838"/>
            <a:ext cx="792162" cy="792162"/>
          </a:xfrm>
          <a:prstGeom prst="actionButtonHome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170" name="Picture 2" descr="http://fanread.ru/img/g/?src=12503239&amp;i=9&amp;ext=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644" y="2782487"/>
            <a:ext cx="462421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2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6"/>
                  </p:tgtEl>
                </p:cond>
              </p:nextCondLst>
            </p:seq>
          </p:childTnLst>
        </p:cTn>
      </p:par>
    </p:tnLst>
    <p:bldLst>
      <p:bldP spid="12295" grpId="0"/>
      <p:bldP spid="12296" grpId="0"/>
      <p:bldP spid="1229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58</TotalTime>
  <Words>373</Words>
  <Application>Microsoft Office PowerPoint</Application>
  <PresentationFormat>Экран (4:3)</PresentationFormat>
  <Paragraphs>179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SamForum.ws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USer</cp:lastModifiedBy>
  <cp:revision>7</cp:revision>
  <dcterms:created xsi:type="dcterms:W3CDTF">2010-12-10T10:56:53Z</dcterms:created>
  <dcterms:modified xsi:type="dcterms:W3CDTF">2016-11-24T14:26:13Z</dcterms:modified>
</cp:coreProperties>
</file>