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2" r:id="rId6"/>
    <p:sldId id="264" r:id="rId7"/>
    <p:sldId id="265" r:id="rId8"/>
    <p:sldId id="260" r:id="rId9"/>
    <p:sldId id="261" r:id="rId10"/>
    <p:sldId id="263" r:id="rId11"/>
    <p:sldId id="266" r:id="rId12"/>
    <p:sldId id="267" r:id="rId13"/>
    <p:sldId id="273" r:id="rId14"/>
    <p:sldId id="268" r:id="rId15"/>
    <p:sldId id="269" r:id="rId16"/>
    <p:sldId id="274" r:id="rId17"/>
    <p:sldId id="270" r:id="rId18"/>
    <p:sldId id="271" r:id="rId19"/>
    <p:sldId id="275" r:id="rId20"/>
    <p:sldId id="272"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Светлый стиль 3 - акцент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E3FDE45-AF77-4B5C-9715-49D594BDF05E}" styleName="Светлый стиль 1 - акцент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7" d="100"/>
          <a:sy n="47" d="100"/>
        </p:scale>
        <p:origin x="-117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938D10E-2991-4066-8F1A-B471905EACC3}" type="datetimeFigureOut">
              <a:rPr lang="ru-RU" smtClean="0"/>
              <a:t>29.05.2015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31E470A-A7D2-4579-9C37-6895A2F6236E}"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938D10E-2991-4066-8F1A-B471905EACC3}" type="datetimeFigureOut">
              <a:rPr lang="ru-RU" smtClean="0"/>
              <a:t>29.05.2015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31E470A-A7D2-4579-9C37-6895A2F6236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938D10E-2991-4066-8F1A-B471905EACC3}" type="datetimeFigureOut">
              <a:rPr lang="ru-RU" smtClean="0"/>
              <a:t>29.05.2015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31E470A-A7D2-4579-9C37-6895A2F6236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938D10E-2991-4066-8F1A-B471905EACC3}" type="datetimeFigureOut">
              <a:rPr lang="ru-RU" smtClean="0"/>
              <a:t>29.05.2015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31E470A-A7D2-4579-9C37-6895A2F6236E}"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938D10E-2991-4066-8F1A-B471905EACC3}" type="datetimeFigureOut">
              <a:rPr lang="ru-RU" smtClean="0"/>
              <a:t>29.05.2015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31E470A-A7D2-4579-9C37-6895A2F6236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938D10E-2991-4066-8F1A-B471905EACC3}" type="datetimeFigureOut">
              <a:rPr lang="ru-RU" smtClean="0"/>
              <a:t>29.05.2015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31E470A-A7D2-4579-9C37-6895A2F6236E}"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938D10E-2991-4066-8F1A-B471905EACC3}" type="datetimeFigureOut">
              <a:rPr lang="ru-RU" smtClean="0"/>
              <a:t>29.05.2015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31E470A-A7D2-4579-9C37-6895A2F6236E}"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938D10E-2991-4066-8F1A-B471905EACC3}" type="datetimeFigureOut">
              <a:rPr lang="ru-RU" smtClean="0"/>
              <a:t>29.05.2015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31E470A-A7D2-4579-9C37-6895A2F6236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38D10E-2991-4066-8F1A-B471905EACC3}" type="datetimeFigureOut">
              <a:rPr lang="ru-RU" smtClean="0"/>
              <a:t>29.05.2015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31E470A-A7D2-4579-9C37-6895A2F6236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938D10E-2991-4066-8F1A-B471905EACC3}" type="datetimeFigureOut">
              <a:rPr lang="ru-RU" smtClean="0"/>
              <a:t>29.05.2015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31E470A-A7D2-4579-9C37-6895A2F6236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938D10E-2991-4066-8F1A-B471905EACC3}" type="datetimeFigureOut">
              <a:rPr lang="ru-RU" smtClean="0"/>
              <a:t>29.05.2015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31E470A-A7D2-4579-9C37-6895A2F6236E}"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3938D10E-2991-4066-8F1A-B471905EACC3}" type="datetimeFigureOut">
              <a:rPr lang="ru-RU" smtClean="0"/>
              <a:t>29.05.2015</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631E470A-A7D2-4579-9C37-6895A2F6236E}"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499992" y="3645024"/>
            <a:ext cx="4196850" cy="3202568"/>
          </a:xfrm>
        </p:spPr>
        <p:txBody>
          <a:bodyPr>
            <a:normAutofit lnSpcReduction="10000"/>
          </a:bodyPr>
          <a:lstStyle/>
          <a:p>
            <a:r>
              <a:rPr lang="ru-RU" sz="2400" b="1" i="1" dirty="0" smtClean="0">
                <a:solidFill>
                  <a:schemeClr val="bg2">
                    <a:lumMod val="25000"/>
                  </a:schemeClr>
                </a:solidFill>
                <a:latin typeface="Times New Roman" pitchFamily="18" charset="0"/>
                <a:cs typeface="Times New Roman" pitchFamily="18" charset="0"/>
              </a:rPr>
              <a:t>Выполнила:</a:t>
            </a:r>
          </a:p>
          <a:p>
            <a:r>
              <a:rPr lang="ru-RU" sz="2400" b="1" i="1" dirty="0" smtClean="0">
                <a:solidFill>
                  <a:schemeClr val="bg2">
                    <a:lumMod val="25000"/>
                  </a:schemeClr>
                </a:solidFill>
                <a:latin typeface="Times New Roman" pitchFamily="18" charset="0"/>
                <a:cs typeface="Times New Roman" pitchFamily="18" charset="0"/>
              </a:rPr>
              <a:t>Педагог-психолог МАДОУ №311 комбинированного вида Московского района г. Казани</a:t>
            </a:r>
          </a:p>
          <a:p>
            <a:endParaRPr lang="ru-RU" b="1" i="1" dirty="0">
              <a:solidFill>
                <a:schemeClr val="bg2">
                  <a:lumMod val="25000"/>
                </a:schemeClr>
              </a:solidFill>
              <a:latin typeface="Times New Roman" pitchFamily="18" charset="0"/>
              <a:cs typeface="Times New Roman" pitchFamily="18" charset="0"/>
            </a:endParaRPr>
          </a:p>
          <a:p>
            <a:pPr algn="ctr"/>
            <a:r>
              <a:rPr lang="ru-RU" sz="3200" b="1" i="1" dirty="0" err="1" smtClean="0">
                <a:solidFill>
                  <a:schemeClr val="bg2">
                    <a:lumMod val="25000"/>
                  </a:schemeClr>
                </a:solidFill>
                <a:latin typeface="Times New Roman" pitchFamily="18" charset="0"/>
                <a:cs typeface="Times New Roman" pitchFamily="18" charset="0"/>
              </a:rPr>
              <a:t>Емелина</a:t>
            </a:r>
            <a:r>
              <a:rPr lang="ru-RU" sz="3200" b="1" i="1" dirty="0" smtClean="0">
                <a:solidFill>
                  <a:schemeClr val="bg2">
                    <a:lumMod val="25000"/>
                  </a:schemeClr>
                </a:solidFill>
                <a:latin typeface="Times New Roman" pitchFamily="18" charset="0"/>
                <a:cs typeface="Times New Roman" pitchFamily="18" charset="0"/>
              </a:rPr>
              <a:t> Любовь Павловна</a:t>
            </a:r>
          </a:p>
          <a:p>
            <a:endParaRPr lang="ru-RU" b="1" i="1" dirty="0">
              <a:solidFill>
                <a:schemeClr val="bg2">
                  <a:lumMod val="25000"/>
                </a:schemeClr>
              </a:solidFill>
              <a:latin typeface="Times New Roman" pitchFamily="18" charset="0"/>
              <a:cs typeface="Times New Roman" pitchFamily="18" charset="0"/>
            </a:endParaRPr>
          </a:p>
        </p:txBody>
      </p:sp>
      <p:sp>
        <p:nvSpPr>
          <p:cNvPr id="2" name="Заголовок 1"/>
          <p:cNvSpPr>
            <a:spLocks noGrp="1"/>
          </p:cNvSpPr>
          <p:nvPr>
            <p:ph type="ctrTitle"/>
          </p:nvPr>
        </p:nvSpPr>
        <p:spPr>
          <a:xfrm>
            <a:off x="840308" y="404664"/>
            <a:ext cx="7175351" cy="2657263"/>
          </a:xfrm>
        </p:spPr>
        <p:txBody>
          <a:bodyPr/>
          <a:lstStyle/>
          <a:p>
            <a:pPr marL="182880" indent="0" algn="ctr">
              <a:buNone/>
            </a:pPr>
            <a:r>
              <a:rPr lang="ru-RU" sz="3200" i="1" dirty="0" smtClean="0">
                <a:solidFill>
                  <a:srgbClr val="C00000"/>
                </a:solidFill>
                <a:latin typeface="Times New Roman" pitchFamily="18" charset="0"/>
                <a:ea typeface="Batang" pitchFamily="18" charset="-127"/>
                <a:cs typeface="Times New Roman" pitchFamily="18" charset="0"/>
              </a:rPr>
              <a:t>Кабинет психолога как эффективный инструмент психологического сопровождения образовательного процесса в условиях внедрения ФГОС</a:t>
            </a:r>
            <a:endParaRPr lang="ru-RU" sz="3200" i="1" dirty="0">
              <a:solidFill>
                <a:srgbClr val="C00000"/>
              </a:solidFill>
              <a:latin typeface="Times New Roman" pitchFamily="18" charset="0"/>
              <a:ea typeface="Batang" pitchFamily="18" charset="-127"/>
              <a:cs typeface="Times New Roman"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 y="3645024"/>
            <a:ext cx="4367024" cy="3202568"/>
          </a:xfrm>
          <a:prstGeom prst="rect">
            <a:avLst/>
          </a:prstGeom>
        </p:spPr>
      </p:pic>
    </p:spTree>
    <p:extLst>
      <p:ext uri="{BB962C8B-B14F-4D97-AF65-F5344CB8AC3E}">
        <p14:creationId xmlns:p14="http://schemas.microsoft.com/office/powerpoint/2010/main" val="38064687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9218" r="9218"/>
          <a:stretch>
            <a:fillRect/>
          </a:stretch>
        </p:blipFill>
        <p:spPr>
          <a:xfrm>
            <a:off x="0" y="3730625"/>
            <a:ext cx="3068638" cy="3127375"/>
          </a:xfrm>
        </p:spPr>
      </p:pic>
      <p:sp>
        <p:nvSpPr>
          <p:cNvPr id="3" name="Текст 2"/>
          <p:cNvSpPr>
            <a:spLocks noGrp="1"/>
          </p:cNvSpPr>
          <p:nvPr>
            <p:ph type="body" sz="half" idx="2"/>
          </p:nvPr>
        </p:nvSpPr>
        <p:spPr>
          <a:xfrm>
            <a:off x="3059832" y="3212976"/>
            <a:ext cx="5710338" cy="3645024"/>
          </a:xfrm>
        </p:spPr>
        <p:txBody>
          <a:bodyPr>
            <a:normAutofit fontScale="92500" lnSpcReduction="20000"/>
          </a:bodyPr>
          <a:lstStyle/>
          <a:p>
            <a:pPr marL="0" indent="0">
              <a:buNone/>
            </a:pPr>
            <a:endParaRPr lang="ru-RU" sz="2000" i="1" dirty="0" smtClean="0">
              <a:solidFill>
                <a:srgbClr val="FF0000"/>
              </a:solidFill>
              <a:latin typeface="Times New Roman" pitchFamily="18" charset="0"/>
              <a:cs typeface="Times New Roman" pitchFamily="18" charset="0"/>
            </a:endParaRPr>
          </a:p>
          <a:p>
            <a:pPr marL="0" indent="0">
              <a:buNone/>
            </a:pPr>
            <a:r>
              <a:rPr lang="ru-RU" sz="3500" i="1" dirty="0" smtClean="0">
                <a:solidFill>
                  <a:srgbClr val="FF0000"/>
                </a:solidFill>
                <a:latin typeface="Times New Roman" pitchFamily="18" charset="0"/>
                <a:cs typeface="Times New Roman" pitchFamily="18" charset="0"/>
              </a:rPr>
              <a:t>Принципы работы:</a:t>
            </a:r>
          </a:p>
          <a:p>
            <a:r>
              <a:rPr lang="ru-RU" sz="2000" i="1" dirty="0" smtClean="0">
                <a:solidFill>
                  <a:schemeClr val="accent3">
                    <a:lumMod val="50000"/>
                  </a:schemeClr>
                </a:solidFill>
                <a:latin typeface="Times New Roman" pitchFamily="18" charset="0"/>
                <a:cs typeface="Times New Roman" pitchFamily="18" charset="0"/>
              </a:rPr>
              <a:t>Соблюдение интересов ребенка;</a:t>
            </a:r>
          </a:p>
          <a:p>
            <a:r>
              <a:rPr lang="ru-RU" sz="2000" i="1" dirty="0" smtClean="0">
                <a:solidFill>
                  <a:srgbClr val="7030A0"/>
                </a:solidFill>
                <a:latin typeface="Times New Roman" pitchFamily="18" charset="0"/>
                <a:cs typeface="Times New Roman" pitchFamily="18" charset="0"/>
              </a:rPr>
              <a:t>Доступность;</a:t>
            </a:r>
          </a:p>
          <a:p>
            <a:r>
              <a:rPr lang="ru-RU" sz="2000" i="1" dirty="0" smtClean="0">
                <a:solidFill>
                  <a:srgbClr val="FFC000"/>
                </a:solidFill>
                <a:latin typeface="Times New Roman" pitchFamily="18" charset="0"/>
                <a:cs typeface="Times New Roman" pitchFamily="18" charset="0"/>
              </a:rPr>
              <a:t>Вариативность;</a:t>
            </a:r>
          </a:p>
          <a:p>
            <a:r>
              <a:rPr lang="ru-RU" sz="2000" i="1" dirty="0" smtClean="0">
                <a:latin typeface="Times New Roman" pitchFamily="18" charset="0"/>
                <a:cs typeface="Times New Roman" pitchFamily="18" charset="0"/>
              </a:rPr>
              <a:t>Непрерывность;</a:t>
            </a:r>
          </a:p>
          <a:p>
            <a:r>
              <a:rPr lang="ru-RU" sz="2000" i="1" dirty="0" smtClean="0">
                <a:solidFill>
                  <a:schemeClr val="accent2">
                    <a:lumMod val="50000"/>
                  </a:schemeClr>
                </a:solidFill>
                <a:latin typeface="Times New Roman" pitchFamily="18" charset="0"/>
                <a:cs typeface="Times New Roman" pitchFamily="18" charset="0"/>
              </a:rPr>
              <a:t>Принцип создания ситуации успеха;</a:t>
            </a:r>
          </a:p>
          <a:p>
            <a:r>
              <a:rPr lang="ru-RU" sz="2000" i="1" dirty="0" smtClean="0">
                <a:solidFill>
                  <a:schemeClr val="accent5">
                    <a:lumMod val="75000"/>
                  </a:schemeClr>
                </a:solidFill>
                <a:latin typeface="Times New Roman" pitchFamily="18" charset="0"/>
                <a:cs typeface="Times New Roman" pitchFamily="18" charset="0"/>
              </a:rPr>
              <a:t>Принцип психологической комфортности;</a:t>
            </a:r>
          </a:p>
          <a:p>
            <a:r>
              <a:rPr lang="ru-RU" sz="2000" i="1" dirty="0" smtClean="0">
                <a:solidFill>
                  <a:schemeClr val="accent4">
                    <a:lumMod val="75000"/>
                  </a:schemeClr>
                </a:solidFill>
                <a:latin typeface="Times New Roman" pitchFamily="18" charset="0"/>
                <a:cs typeface="Times New Roman" pitchFamily="18" charset="0"/>
              </a:rPr>
              <a:t>Принцип гуманности</a:t>
            </a:r>
            <a:r>
              <a:rPr lang="ru-RU" sz="2000" i="1" dirty="0" smtClean="0">
                <a:solidFill>
                  <a:schemeClr val="accent3">
                    <a:lumMod val="50000"/>
                  </a:schemeClr>
                </a:solidFill>
                <a:latin typeface="Times New Roman" pitchFamily="18" charset="0"/>
                <a:cs typeface="Times New Roman" pitchFamily="18" charset="0"/>
              </a:rPr>
              <a:t>;</a:t>
            </a:r>
          </a:p>
          <a:p>
            <a:r>
              <a:rPr lang="ru-RU" sz="2000" i="1" dirty="0" smtClean="0">
                <a:latin typeface="Times New Roman" pitchFamily="18" charset="0"/>
                <a:cs typeface="Times New Roman" pitchFamily="18" charset="0"/>
              </a:rPr>
              <a:t>Реалистичность.</a:t>
            </a:r>
          </a:p>
          <a:p>
            <a:endParaRPr lang="ru-RU" sz="2000" i="1" dirty="0">
              <a:solidFill>
                <a:schemeClr val="accent3">
                  <a:lumMod val="50000"/>
                </a:schemeClr>
              </a:solidFill>
              <a:latin typeface="Times New Roman" pitchFamily="18" charset="0"/>
              <a:cs typeface="Times New Roman" pitchFamily="18" charset="0"/>
            </a:endParaRPr>
          </a:p>
        </p:txBody>
      </p:sp>
      <p:sp>
        <p:nvSpPr>
          <p:cNvPr id="4" name="Заголовок 3"/>
          <p:cNvSpPr>
            <a:spLocks noGrp="1"/>
          </p:cNvSpPr>
          <p:nvPr>
            <p:ph type="title"/>
          </p:nvPr>
        </p:nvSpPr>
        <p:spPr>
          <a:xfrm>
            <a:off x="107504" y="0"/>
            <a:ext cx="9036496" cy="3501008"/>
          </a:xfrm>
        </p:spPr>
        <p:txBody>
          <a:bodyPr/>
          <a:lstStyle/>
          <a:p>
            <a:pPr marL="0" indent="0">
              <a:buNone/>
            </a:pPr>
            <a:r>
              <a:rPr lang="ru-RU" sz="2800" i="1" dirty="0" smtClean="0">
                <a:solidFill>
                  <a:srgbClr val="C00000"/>
                </a:solidFill>
                <a:latin typeface="Times New Roman" pitchFamily="18" charset="0"/>
                <a:cs typeface="Times New Roman" pitchFamily="18" charset="0"/>
              </a:rPr>
              <a:t>Ключевыми направлениями работы </a:t>
            </a:r>
            <a:r>
              <a:rPr lang="ru-RU" sz="2800" i="1" dirty="0" smtClean="0">
                <a:solidFill>
                  <a:srgbClr val="C00000"/>
                </a:solidFill>
                <a:latin typeface="Times New Roman" pitchFamily="18" charset="0"/>
                <a:cs typeface="Times New Roman" pitchFamily="18" charset="0"/>
              </a:rPr>
              <a:t>кабинета педагога-психолога </a:t>
            </a:r>
            <a:r>
              <a:rPr lang="ru-RU" sz="2800" i="1" dirty="0" smtClean="0">
                <a:solidFill>
                  <a:srgbClr val="C00000"/>
                </a:solidFill>
                <a:latin typeface="Times New Roman" pitchFamily="18" charset="0"/>
                <a:cs typeface="Times New Roman" pitchFamily="18" charset="0"/>
              </a:rPr>
              <a:t>ДОУ с детьми </a:t>
            </a:r>
            <a:r>
              <a:rPr lang="ru-RU" sz="2800" i="1" dirty="0" smtClean="0">
                <a:solidFill>
                  <a:srgbClr val="C00000"/>
                </a:solidFill>
                <a:latin typeface="Times New Roman" pitchFamily="18" charset="0"/>
                <a:cs typeface="Times New Roman" pitchFamily="18" charset="0"/>
              </a:rPr>
              <a:t> </a:t>
            </a:r>
            <a:r>
              <a:rPr lang="ru-RU" sz="2800" i="1" dirty="0" smtClean="0">
                <a:solidFill>
                  <a:srgbClr val="C00000"/>
                </a:solidFill>
                <a:latin typeface="Times New Roman" pitchFamily="18" charset="0"/>
                <a:cs typeface="Times New Roman" pitchFamily="18" charset="0"/>
              </a:rPr>
              <a:t>является:</a:t>
            </a:r>
            <a:br>
              <a:rPr lang="ru-RU" sz="2800" i="1" dirty="0" smtClean="0">
                <a:solidFill>
                  <a:srgbClr val="C00000"/>
                </a:solidFill>
                <a:latin typeface="Times New Roman" pitchFamily="18" charset="0"/>
                <a:cs typeface="Times New Roman" pitchFamily="18" charset="0"/>
              </a:rPr>
            </a:br>
            <a:r>
              <a:rPr lang="ru-RU" sz="2400" dirty="0" smtClean="0">
                <a:solidFill>
                  <a:srgbClr val="002060"/>
                </a:solidFill>
                <a:latin typeface="Times New Roman" pitchFamily="18" charset="0"/>
                <a:cs typeface="Times New Roman" pitchFamily="18" charset="0"/>
              </a:rPr>
              <a:t>- диагностическая</a:t>
            </a:r>
            <a:br>
              <a:rPr lang="ru-RU" sz="2400" dirty="0" smtClean="0">
                <a:solidFill>
                  <a:srgbClr val="002060"/>
                </a:solidFill>
                <a:latin typeface="Times New Roman" pitchFamily="18" charset="0"/>
                <a:cs typeface="Times New Roman" pitchFamily="18" charset="0"/>
              </a:rPr>
            </a:br>
            <a:r>
              <a:rPr lang="ru-RU" sz="2400" dirty="0" smtClean="0">
                <a:solidFill>
                  <a:srgbClr val="002060"/>
                </a:solidFill>
                <a:latin typeface="Times New Roman" pitchFamily="18" charset="0"/>
                <a:cs typeface="Times New Roman" pitchFamily="18" charset="0"/>
              </a:rPr>
              <a:t>- коррекционная</a:t>
            </a:r>
            <a:br>
              <a:rPr lang="ru-RU" sz="2400" dirty="0" smtClean="0">
                <a:solidFill>
                  <a:srgbClr val="002060"/>
                </a:solidFill>
                <a:latin typeface="Times New Roman" pitchFamily="18" charset="0"/>
                <a:cs typeface="Times New Roman" pitchFamily="18" charset="0"/>
              </a:rPr>
            </a:br>
            <a:r>
              <a:rPr lang="ru-RU" sz="2400" dirty="0" smtClean="0">
                <a:solidFill>
                  <a:srgbClr val="002060"/>
                </a:solidFill>
                <a:latin typeface="Times New Roman" pitchFamily="18" charset="0"/>
                <a:cs typeface="Times New Roman" pitchFamily="18" charset="0"/>
              </a:rPr>
              <a:t>- развивающая работа;</a:t>
            </a:r>
            <a:br>
              <a:rPr lang="ru-RU" sz="2400" dirty="0" smtClean="0">
                <a:solidFill>
                  <a:srgbClr val="002060"/>
                </a:solidFill>
                <a:latin typeface="Times New Roman" pitchFamily="18" charset="0"/>
                <a:cs typeface="Times New Roman" pitchFamily="18" charset="0"/>
              </a:rPr>
            </a:br>
            <a:r>
              <a:rPr lang="ru-RU" sz="2400" dirty="0" smtClean="0">
                <a:solidFill>
                  <a:srgbClr val="002060"/>
                </a:solidFill>
                <a:latin typeface="Times New Roman" pitchFamily="18" charset="0"/>
                <a:cs typeface="Times New Roman" pitchFamily="18" charset="0"/>
              </a:rPr>
              <a:t>- профилактическая</a:t>
            </a:r>
            <a:br>
              <a:rPr lang="ru-RU" sz="2400" dirty="0" smtClean="0">
                <a:solidFill>
                  <a:srgbClr val="002060"/>
                </a:solidFill>
                <a:latin typeface="Times New Roman" pitchFamily="18" charset="0"/>
                <a:cs typeface="Times New Roman" pitchFamily="18" charset="0"/>
              </a:rPr>
            </a:br>
            <a:r>
              <a:rPr lang="ru-RU" sz="2400" dirty="0" smtClean="0">
                <a:solidFill>
                  <a:srgbClr val="002060"/>
                </a:solidFill>
                <a:latin typeface="Times New Roman" pitchFamily="18" charset="0"/>
                <a:cs typeface="Times New Roman" pitchFamily="18" charset="0"/>
              </a:rPr>
              <a:t>- консультативная работа с педагогами и родителями, воспитывающими детей данной категории.</a:t>
            </a:r>
            <a:br>
              <a:rPr lang="ru-RU" sz="2400" dirty="0" smtClean="0">
                <a:solidFill>
                  <a:srgbClr val="002060"/>
                </a:solidFill>
                <a:latin typeface="Times New Roman" pitchFamily="18" charset="0"/>
                <a:cs typeface="Times New Roman" pitchFamily="18" charset="0"/>
              </a:rPr>
            </a:br>
            <a:endParaRPr lang="ru-RU" sz="24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26418288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childTnLst>
                                    <p:animClr clrSpc="hsl" dir="cw">
                                      <p:cBhvr override="childStyle">
                                        <p:cTn id="6" dur="500" fill="hold"/>
                                        <p:tgtEl>
                                          <p:spTgt spid="4"/>
                                        </p:tgtEl>
                                        <p:attrNameLst>
                                          <p:attrName>style.color</p:attrName>
                                        </p:attrNameLst>
                                      </p:cBhvr>
                                      <p:by>
                                        <p:hsl h="0" s="12549" l="25098"/>
                                      </p:by>
                                    </p:animClr>
                                    <p:animClr clrSpc="hsl" dir="cw">
                                      <p:cBhvr>
                                        <p:cTn id="7" dur="500" fill="hold"/>
                                        <p:tgtEl>
                                          <p:spTgt spid="4"/>
                                        </p:tgtEl>
                                        <p:attrNameLst>
                                          <p:attrName>fillcolor</p:attrName>
                                        </p:attrNameLst>
                                      </p:cBhvr>
                                      <p:by>
                                        <p:hsl h="0" s="12549" l="25098"/>
                                      </p:by>
                                    </p:animClr>
                                    <p:animClr clrSpc="hsl" dir="cw">
                                      <p:cBhvr>
                                        <p:cTn id="8" dur="500" fill="hold"/>
                                        <p:tgtEl>
                                          <p:spTgt spid="4"/>
                                        </p:tgtEl>
                                        <p:attrNameLst>
                                          <p:attrName>stroke.color</p:attrName>
                                        </p:attrNameLst>
                                      </p:cBhvr>
                                      <p:by>
                                        <p:hsl h="0" s="12549" l="25098"/>
                                      </p:by>
                                    </p:animClr>
                                    <p:set>
                                      <p:cBhvr>
                                        <p:cTn id="9" dur="500" fill="hold"/>
                                        <p:tgtEl>
                                          <p:spTgt spid="4"/>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6"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wipe(down)">
                                      <p:cBhvr>
                                        <p:cTn id="18" dur="580">
                                          <p:stCondLst>
                                            <p:cond delay="0"/>
                                          </p:stCondLst>
                                        </p:cTn>
                                        <p:tgtEl>
                                          <p:spTgt spid="3">
                                            <p:txEl>
                                              <p:pRg st="1" end="1"/>
                                            </p:txEl>
                                          </p:spTgt>
                                        </p:tgtEl>
                                      </p:cBhvr>
                                    </p:animEffect>
                                    <p:anim calcmode="lin" valueType="num">
                                      <p:cBhvr>
                                        <p:cTn id="19"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4" dur="26">
                                          <p:stCondLst>
                                            <p:cond delay="650"/>
                                          </p:stCondLst>
                                        </p:cTn>
                                        <p:tgtEl>
                                          <p:spTgt spid="3">
                                            <p:txEl>
                                              <p:pRg st="1" end="1"/>
                                            </p:txEl>
                                          </p:spTgt>
                                        </p:tgtEl>
                                      </p:cBhvr>
                                      <p:to x="100000" y="60000"/>
                                    </p:animScale>
                                    <p:animScale>
                                      <p:cBhvr>
                                        <p:cTn id="25" dur="166" decel="50000">
                                          <p:stCondLst>
                                            <p:cond delay="676"/>
                                          </p:stCondLst>
                                        </p:cTn>
                                        <p:tgtEl>
                                          <p:spTgt spid="3">
                                            <p:txEl>
                                              <p:pRg st="1" end="1"/>
                                            </p:txEl>
                                          </p:spTgt>
                                        </p:tgtEl>
                                      </p:cBhvr>
                                      <p:to x="100000" y="100000"/>
                                    </p:animScale>
                                    <p:animScale>
                                      <p:cBhvr>
                                        <p:cTn id="26" dur="26">
                                          <p:stCondLst>
                                            <p:cond delay="1312"/>
                                          </p:stCondLst>
                                        </p:cTn>
                                        <p:tgtEl>
                                          <p:spTgt spid="3">
                                            <p:txEl>
                                              <p:pRg st="1" end="1"/>
                                            </p:txEl>
                                          </p:spTgt>
                                        </p:tgtEl>
                                      </p:cBhvr>
                                      <p:to x="100000" y="80000"/>
                                    </p:animScale>
                                    <p:animScale>
                                      <p:cBhvr>
                                        <p:cTn id="27" dur="166" decel="50000">
                                          <p:stCondLst>
                                            <p:cond delay="1338"/>
                                          </p:stCondLst>
                                        </p:cTn>
                                        <p:tgtEl>
                                          <p:spTgt spid="3">
                                            <p:txEl>
                                              <p:pRg st="1" end="1"/>
                                            </p:txEl>
                                          </p:spTgt>
                                        </p:tgtEl>
                                      </p:cBhvr>
                                      <p:to x="100000" y="100000"/>
                                    </p:animScale>
                                    <p:animScale>
                                      <p:cBhvr>
                                        <p:cTn id="28" dur="26">
                                          <p:stCondLst>
                                            <p:cond delay="1642"/>
                                          </p:stCondLst>
                                        </p:cTn>
                                        <p:tgtEl>
                                          <p:spTgt spid="3">
                                            <p:txEl>
                                              <p:pRg st="1" end="1"/>
                                            </p:txEl>
                                          </p:spTgt>
                                        </p:tgtEl>
                                      </p:cBhvr>
                                      <p:to x="100000" y="90000"/>
                                    </p:animScale>
                                    <p:animScale>
                                      <p:cBhvr>
                                        <p:cTn id="29" dur="166" decel="50000">
                                          <p:stCondLst>
                                            <p:cond delay="1668"/>
                                          </p:stCondLst>
                                        </p:cTn>
                                        <p:tgtEl>
                                          <p:spTgt spid="3">
                                            <p:txEl>
                                              <p:pRg st="1" end="1"/>
                                            </p:txEl>
                                          </p:spTgt>
                                        </p:tgtEl>
                                      </p:cBhvr>
                                      <p:to x="100000" y="100000"/>
                                    </p:animScale>
                                    <p:animScale>
                                      <p:cBhvr>
                                        <p:cTn id="30" dur="26">
                                          <p:stCondLst>
                                            <p:cond delay="1808"/>
                                          </p:stCondLst>
                                        </p:cTn>
                                        <p:tgtEl>
                                          <p:spTgt spid="3">
                                            <p:txEl>
                                              <p:pRg st="1" end="1"/>
                                            </p:txEl>
                                          </p:spTgt>
                                        </p:tgtEl>
                                      </p:cBhvr>
                                      <p:to x="100000" y="95000"/>
                                    </p:animScale>
                                    <p:animScale>
                                      <p:cBhvr>
                                        <p:cTn id="31" dur="166" decel="50000">
                                          <p:stCondLst>
                                            <p:cond delay="1834"/>
                                          </p:stCondLst>
                                        </p:cTn>
                                        <p:tgtEl>
                                          <p:spTgt spid="3">
                                            <p:txEl>
                                              <p:pRg st="1" end="1"/>
                                            </p:txEl>
                                          </p:spTgt>
                                        </p:tgtEl>
                                      </p:cBhvr>
                                      <p:to x="100000" y="100000"/>
                                    </p:animScale>
                                  </p:childTnLst>
                                </p:cTn>
                              </p:par>
                            </p:childTnLst>
                          </p:cTn>
                        </p:par>
                      </p:childTnLst>
                    </p:cTn>
                  </p:par>
                  <p:par>
                    <p:cTn id="32" fill="hold">
                      <p:stCondLst>
                        <p:cond delay="indefinite"/>
                      </p:stCondLst>
                      <p:childTnLst>
                        <p:par>
                          <p:cTn id="33" fill="hold">
                            <p:stCondLst>
                              <p:cond delay="0"/>
                            </p:stCondLst>
                            <p:childTnLst>
                              <p:par>
                                <p:cTn id="34" presetID="26" presetClass="entr" presetSubtype="0" fill="hold" grpId="0" nodeType="click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Effect transition="in" filter="wipe(down)">
                                      <p:cBhvr>
                                        <p:cTn id="36" dur="580">
                                          <p:stCondLst>
                                            <p:cond delay="0"/>
                                          </p:stCondLst>
                                        </p:cTn>
                                        <p:tgtEl>
                                          <p:spTgt spid="3">
                                            <p:txEl>
                                              <p:pRg st="2" end="2"/>
                                            </p:txEl>
                                          </p:spTgt>
                                        </p:tgtEl>
                                      </p:cBhvr>
                                    </p:animEffect>
                                    <p:anim calcmode="lin" valueType="num">
                                      <p:cBhvr>
                                        <p:cTn id="37"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2" dur="26">
                                          <p:stCondLst>
                                            <p:cond delay="650"/>
                                          </p:stCondLst>
                                        </p:cTn>
                                        <p:tgtEl>
                                          <p:spTgt spid="3">
                                            <p:txEl>
                                              <p:pRg st="2" end="2"/>
                                            </p:txEl>
                                          </p:spTgt>
                                        </p:tgtEl>
                                      </p:cBhvr>
                                      <p:to x="100000" y="60000"/>
                                    </p:animScale>
                                    <p:animScale>
                                      <p:cBhvr>
                                        <p:cTn id="43" dur="166" decel="50000">
                                          <p:stCondLst>
                                            <p:cond delay="676"/>
                                          </p:stCondLst>
                                        </p:cTn>
                                        <p:tgtEl>
                                          <p:spTgt spid="3">
                                            <p:txEl>
                                              <p:pRg st="2" end="2"/>
                                            </p:txEl>
                                          </p:spTgt>
                                        </p:tgtEl>
                                      </p:cBhvr>
                                      <p:to x="100000" y="100000"/>
                                    </p:animScale>
                                    <p:animScale>
                                      <p:cBhvr>
                                        <p:cTn id="44" dur="26">
                                          <p:stCondLst>
                                            <p:cond delay="1312"/>
                                          </p:stCondLst>
                                        </p:cTn>
                                        <p:tgtEl>
                                          <p:spTgt spid="3">
                                            <p:txEl>
                                              <p:pRg st="2" end="2"/>
                                            </p:txEl>
                                          </p:spTgt>
                                        </p:tgtEl>
                                      </p:cBhvr>
                                      <p:to x="100000" y="80000"/>
                                    </p:animScale>
                                    <p:animScale>
                                      <p:cBhvr>
                                        <p:cTn id="45" dur="166" decel="50000">
                                          <p:stCondLst>
                                            <p:cond delay="1338"/>
                                          </p:stCondLst>
                                        </p:cTn>
                                        <p:tgtEl>
                                          <p:spTgt spid="3">
                                            <p:txEl>
                                              <p:pRg st="2" end="2"/>
                                            </p:txEl>
                                          </p:spTgt>
                                        </p:tgtEl>
                                      </p:cBhvr>
                                      <p:to x="100000" y="100000"/>
                                    </p:animScale>
                                    <p:animScale>
                                      <p:cBhvr>
                                        <p:cTn id="46" dur="26">
                                          <p:stCondLst>
                                            <p:cond delay="1642"/>
                                          </p:stCondLst>
                                        </p:cTn>
                                        <p:tgtEl>
                                          <p:spTgt spid="3">
                                            <p:txEl>
                                              <p:pRg st="2" end="2"/>
                                            </p:txEl>
                                          </p:spTgt>
                                        </p:tgtEl>
                                      </p:cBhvr>
                                      <p:to x="100000" y="90000"/>
                                    </p:animScale>
                                    <p:animScale>
                                      <p:cBhvr>
                                        <p:cTn id="47" dur="166" decel="50000">
                                          <p:stCondLst>
                                            <p:cond delay="1668"/>
                                          </p:stCondLst>
                                        </p:cTn>
                                        <p:tgtEl>
                                          <p:spTgt spid="3">
                                            <p:txEl>
                                              <p:pRg st="2" end="2"/>
                                            </p:txEl>
                                          </p:spTgt>
                                        </p:tgtEl>
                                      </p:cBhvr>
                                      <p:to x="100000" y="100000"/>
                                    </p:animScale>
                                    <p:animScale>
                                      <p:cBhvr>
                                        <p:cTn id="48" dur="26">
                                          <p:stCondLst>
                                            <p:cond delay="1808"/>
                                          </p:stCondLst>
                                        </p:cTn>
                                        <p:tgtEl>
                                          <p:spTgt spid="3">
                                            <p:txEl>
                                              <p:pRg st="2" end="2"/>
                                            </p:txEl>
                                          </p:spTgt>
                                        </p:tgtEl>
                                      </p:cBhvr>
                                      <p:to x="100000" y="95000"/>
                                    </p:animScale>
                                    <p:animScale>
                                      <p:cBhvr>
                                        <p:cTn id="49" dur="166" decel="50000">
                                          <p:stCondLst>
                                            <p:cond delay="1834"/>
                                          </p:stCondLst>
                                        </p:cTn>
                                        <p:tgtEl>
                                          <p:spTgt spid="3">
                                            <p:txEl>
                                              <p:pRg st="2" end="2"/>
                                            </p:txEl>
                                          </p:spTgt>
                                        </p:tgtEl>
                                      </p:cBhvr>
                                      <p:to x="100000" y="100000"/>
                                    </p:animScale>
                                  </p:childTnLst>
                                </p:cTn>
                              </p:par>
                            </p:childTnLst>
                          </p:cTn>
                        </p:par>
                      </p:childTnLst>
                    </p:cTn>
                  </p:par>
                  <p:par>
                    <p:cTn id="50" fill="hold">
                      <p:stCondLst>
                        <p:cond delay="indefinite"/>
                      </p:stCondLst>
                      <p:childTnLst>
                        <p:par>
                          <p:cTn id="51" fill="hold">
                            <p:stCondLst>
                              <p:cond delay="0"/>
                            </p:stCondLst>
                            <p:childTnLst>
                              <p:par>
                                <p:cTn id="52" presetID="26" presetClass="entr" presetSubtype="0" fill="hold" grpId="0" nodeType="clickEffect">
                                  <p:stCondLst>
                                    <p:cond delay="0"/>
                                  </p:stCondLst>
                                  <p:childTnLst>
                                    <p:set>
                                      <p:cBhvr>
                                        <p:cTn id="53" dur="1" fill="hold">
                                          <p:stCondLst>
                                            <p:cond delay="0"/>
                                          </p:stCondLst>
                                        </p:cTn>
                                        <p:tgtEl>
                                          <p:spTgt spid="3">
                                            <p:txEl>
                                              <p:pRg st="3" end="3"/>
                                            </p:txEl>
                                          </p:spTgt>
                                        </p:tgtEl>
                                        <p:attrNameLst>
                                          <p:attrName>style.visibility</p:attrName>
                                        </p:attrNameLst>
                                      </p:cBhvr>
                                      <p:to>
                                        <p:strVal val="visible"/>
                                      </p:to>
                                    </p:set>
                                    <p:animEffect transition="in" filter="wipe(down)">
                                      <p:cBhvr>
                                        <p:cTn id="54" dur="580">
                                          <p:stCondLst>
                                            <p:cond delay="0"/>
                                          </p:stCondLst>
                                        </p:cTn>
                                        <p:tgtEl>
                                          <p:spTgt spid="3">
                                            <p:txEl>
                                              <p:pRg st="3" end="3"/>
                                            </p:txEl>
                                          </p:spTgt>
                                        </p:tgtEl>
                                      </p:cBhvr>
                                    </p:animEffect>
                                    <p:anim calcmode="lin" valueType="num">
                                      <p:cBhvr>
                                        <p:cTn id="55"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0" dur="26">
                                          <p:stCondLst>
                                            <p:cond delay="650"/>
                                          </p:stCondLst>
                                        </p:cTn>
                                        <p:tgtEl>
                                          <p:spTgt spid="3">
                                            <p:txEl>
                                              <p:pRg st="3" end="3"/>
                                            </p:txEl>
                                          </p:spTgt>
                                        </p:tgtEl>
                                      </p:cBhvr>
                                      <p:to x="100000" y="60000"/>
                                    </p:animScale>
                                    <p:animScale>
                                      <p:cBhvr>
                                        <p:cTn id="61" dur="166" decel="50000">
                                          <p:stCondLst>
                                            <p:cond delay="676"/>
                                          </p:stCondLst>
                                        </p:cTn>
                                        <p:tgtEl>
                                          <p:spTgt spid="3">
                                            <p:txEl>
                                              <p:pRg st="3" end="3"/>
                                            </p:txEl>
                                          </p:spTgt>
                                        </p:tgtEl>
                                      </p:cBhvr>
                                      <p:to x="100000" y="100000"/>
                                    </p:animScale>
                                    <p:animScale>
                                      <p:cBhvr>
                                        <p:cTn id="62" dur="26">
                                          <p:stCondLst>
                                            <p:cond delay="1312"/>
                                          </p:stCondLst>
                                        </p:cTn>
                                        <p:tgtEl>
                                          <p:spTgt spid="3">
                                            <p:txEl>
                                              <p:pRg st="3" end="3"/>
                                            </p:txEl>
                                          </p:spTgt>
                                        </p:tgtEl>
                                      </p:cBhvr>
                                      <p:to x="100000" y="80000"/>
                                    </p:animScale>
                                    <p:animScale>
                                      <p:cBhvr>
                                        <p:cTn id="63" dur="166" decel="50000">
                                          <p:stCondLst>
                                            <p:cond delay="1338"/>
                                          </p:stCondLst>
                                        </p:cTn>
                                        <p:tgtEl>
                                          <p:spTgt spid="3">
                                            <p:txEl>
                                              <p:pRg st="3" end="3"/>
                                            </p:txEl>
                                          </p:spTgt>
                                        </p:tgtEl>
                                      </p:cBhvr>
                                      <p:to x="100000" y="100000"/>
                                    </p:animScale>
                                    <p:animScale>
                                      <p:cBhvr>
                                        <p:cTn id="64" dur="26">
                                          <p:stCondLst>
                                            <p:cond delay="1642"/>
                                          </p:stCondLst>
                                        </p:cTn>
                                        <p:tgtEl>
                                          <p:spTgt spid="3">
                                            <p:txEl>
                                              <p:pRg st="3" end="3"/>
                                            </p:txEl>
                                          </p:spTgt>
                                        </p:tgtEl>
                                      </p:cBhvr>
                                      <p:to x="100000" y="90000"/>
                                    </p:animScale>
                                    <p:animScale>
                                      <p:cBhvr>
                                        <p:cTn id="65" dur="166" decel="50000">
                                          <p:stCondLst>
                                            <p:cond delay="1668"/>
                                          </p:stCondLst>
                                        </p:cTn>
                                        <p:tgtEl>
                                          <p:spTgt spid="3">
                                            <p:txEl>
                                              <p:pRg st="3" end="3"/>
                                            </p:txEl>
                                          </p:spTgt>
                                        </p:tgtEl>
                                      </p:cBhvr>
                                      <p:to x="100000" y="100000"/>
                                    </p:animScale>
                                    <p:animScale>
                                      <p:cBhvr>
                                        <p:cTn id="66" dur="26">
                                          <p:stCondLst>
                                            <p:cond delay="1808"/>
                                          </p:stCondLst>
                                        </p:cTn>
                                        <p:tgtEl>
                                          <p:spTgt spid="3">
                                            <p:txEl>
                                              <p:pRg st="3" end="3"/>
                                            </p:txEl>
                                          </p:spTgt>
                                        </p:tgtEl>
                                      </p:cBhvr>
                                      <p:to x="100000" y="95000"/>
                                    </p:animScale>
                                    <p:animScale>
                                      <p:cBhvr>
                                        <p:cTn id="67" dur="166" decel="50000">
                                          <p:stCondLst>
                                            <p:cond delay="1834"/>
                                          </p:stCondLst>
                                        </p:cTn>
                                        <p:tgtEl>
                                          <p:spTgt spid="3">
                                            <p:txEl>
                                              <p:pRg st="3" end="3"/>
                                            </p:txEl>
                                          </p:spTgt>
                                        </p:tgtEl>
                                      </p:cBhvr>
                                      <p:to x="100000" y="100000"/>
                                    </p:animScale>
                                  </p:childTnLst>
                                </p:cTn>
                              </p:par>
                            </p:childTnLst>
                          </p:cTn>
                        </p:par>
                      </p:childTnLst>
                    </p:cTn>
                  </p:par>
                  <p:par>
                    <p:cTn id="68" fill="hold">
                      <p:stCondLst>
                        <p:cond delay="indefinite"/>
                      </p:stCondLst>
                      <p:childTnLst>
                        <p:par>
                          <p:cTn id="69" fill="hold">
                            <p:stCondLst>
                              <p:cond delay="0"/>
                            </p:stCondLst>
                            <p:childTnLst>
                              <p:par>
                                <p:cTn id="70" presetID="26" presetClass="entr" presetSubtype="0" fill="hold" grpId="0" nodeType="clickEffect">
                                  <p:stCondLst>
                                    <p:cond delay="0"/>
                                  </p:stCondLst>
                                  <p:childTnLst>
                                    <p:set>
                                      <p:cBhvr>
                                        <p:cTn id="71" dur="1" fill="hold">
                                          <p:stCondLst>
                                            <p:cond delay="0"/>
                                          </p:stCondLst>
                                        </p:cTn>
                                        <p:tgtEl>
                                          <p:spTgt spid="3">
                                            <p:txEl>
                                              <p:pRg st="4" end="4"/>
                                            </p:txEl>
                                          </p:spTgt>
                                        </p:tgtEl>
                                        <p:attrNameLst>
                                          <p:attrName>style.visibility</p:attrName>
                                        </p:attrNameLst>
                                      </p:cBhvr>
                                      <p:to>
                                        <p:strVal val="visible"/>
                                      </p:to>
                                    </p:set>
                                    <p:animEffect transition="in" filter="wipe(down)">
                                      <p:cBhvr>
                                        <p:cTn id="72" dur="580">
                                          <p:stCondLst>
                                            <p:cond delay="0"/>
                                          </p:stCondLst>
                                        </p:cTn>
                                        <p:tgtEl>
                                          <p:spTgt spid="3">
                                            <p:txEl>
                                              <p:pRg st="4" end="4"/>
                                            </p:txEl>
                                          </p:spTgt>
                                        </p:tgtEl>
                                      </p:cBhvr>
                                    </p:animEffect>
                                    <p:anim calcmode="lin" valueType="num">
                                      <p:cBhvr>
                                        <p:cTn id="73"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74"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75"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76"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77"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78" dur="26">
                                          <p:stCondLst>
                                            <p:cond delay="650"/>
                                          </p:stCondLst>
                                        </p:cTn>
                                        <p:tgtEl>
                                          <p:spTgt spid="3">
                                            <p:txEl>
                                              <p:pRg st="4" end="4"/>
                                            </p:txEl>
                                          </p:spTgt>
                                        </p:tgtEl>
                                      </p:cBhvr>
                                      <p:to x="100000" y="60000"/>
                                    </p:animScale>
                                    <p:animScale>
                                      <p:cBhvr>
                                        <p:cTn id="79" dur="166" decel="50000">
                                          <p:stCondLst>
                                            <p:cond delay="676"/>
                                          </p:stCondLst>
                                        </p:cTn>
                                        <p:tgtEl>
                                          <p:spTgt spid="3">
                                            <p:txEl>
                                              <p:pRg st="4" end="4"/>
                                            </p:txEl>
                                          </p:spTgt>
                                        </p:tgtEl>
                                      </p:cBhvr>
                                      <p:to x="100000" y="100000"/>
                                    </p:animScale>
                                    <p:animScale>
                                      <p:cBhvr>
                                        <p:cTn id="80" dur="26">
                                          <p:stCondLst>
                                            <p:cond delay="1312"/>
                                          </p:stCondLst>
                                        </p:cTn>
                                        <p:tgtEl>
                                          <p:spTgt spid="3">
                                            <p:txEl>
                                              <p:pRg st="4" end="4"/>
                                            </p:txEl>
                                          </p:spTgt>
                                        </p:tgtEl>
                                      </p:cBhvr>
                                      <p:to x="100000" y="80000"/>
                                    </p:animScale>
                                    <p:animScale>
                                      <p:cBhvr>
                                        <p:cTn id="81" dur="166" decel="50000">
                                          <p:stCondLst>
                                            <p:cond delay="1338"/>
                                          </p:stCondLst>
                                        </p:cTn>
                                        <p:tgtEl>
                                          <p:spTgt spid="3">
                                            <p:txEl>
                                              <p:pRg st="4" end="4"/>
                                            </p:txEl>
                                          </p:spTgt>
                                        </p:tgtEl>
                                      </p:cBhvr>
                                      <p:to x="100000" y="100000"/>
                                    </p:animScale>
                                    <p:animScale>
                                      <p:cBhvr>
                                        <p:cTn id="82" dur="26">
                                          <p:stCondLst>
                                            <p:cond delay="1642"/>
                                          </p:stCondLst>
                                        </p:cTn>
                                        <p:tgtEl>
                                          <p:spTgt spid="3">
                                            <p:txEl>
                                              <p:pRg st="4" end="4"/>
                                            </p:txEl>
                                          </p:spTgt>
                                        </p:tgtEl>
                                      </p:cBhvr>
                                      <p:to x="100000" y="90000"/>
                                    </p:animScale>
                                    <p:animScale>
                                      <p:cBhvr>
                                        <p:cTn id="83" dur="166" decel="50000">
                                          <p:stCondLst>
                                            <p:cond delay="1668"/>
                                          </p:stCondLst>
                                        </p:cTn>
                                        <p:tgtEl>
                                          <p:spTgt spid="3">
                                            <p:txEl>
                                              <p:pRg st="4" end="4"/>
                                            </p:txEl>
                                          </p:spTgt>
                                        </p:tgtEl>
                                      </p:cBhvr>
                                      <p:to x="100000" y="100000"/>
                                    </p:animScale>
                                    <p:animScale>
                                      <p:cBhvr>
                                        <p:cTn id="84" dur="26">
                                          <p:stCondLst>
                                            <p:cond delay="1808"/>
                                          </p:stCondLst>
                                        </p:cTn>
                                        <p:tgtEl>
                                          <p:spTgt spid="3">
                                            <p:txEl>
                                              <p:pRg st="4" end="4"/>
                                            </p:txEl>
                                          </p:spTgt>
                                        </p:tgtEl>
                                      </p:cBhvr>
                                      <p:to x="100000" y="95000"/>
                                    </p:animScale>
                                    <p:animScale>
                                      <p:cBhvr>
                                        <p:cTn id="85" dur="166" decel="50000">
                                          <p:stCondLst>
                                            <p:cond delay="1834"/>
                                          </p:stCondLst>
                                        </p:cTn>
                                        <p:tgtEl>
                                          <p:spTgt spid="3">
                                            <p:txEl>
                                              <p:pRg st="4" end="4"/>
                                            </p:txEl>
                                          </p:spTgt>
                                        </p:tgtEl>
                                      </p:cBhvr>
                                      <p:to x="100000" y="100000"/>
                                    </p:animScale>
                                  </p:childTnLst>
                                </p:cTn>
                              </p:par>
                            </p:childTnLst>
                          </p:cTn>
                        </p:par>
                      </p:childTnLst>
                    </p:cTn>
                  </p:par>
                  <p:par>
                    <p:cTn id="86" fill="hold">
                      <p:stCondLst>
                        <p:cond delay="indefinite"/>
                      </p:stCondLst>
                      <p:childTnLst>
                        <p:par>
                          <p:cTn id="87" fill="hold">
                            <p:stCondLst>
                              <p:cond delay="0"/>
                            </p:stCondLst>
                            <p:childTnLst>
                              <p:par>
                                <p:cTn id="88" presetID="26" presetClass="entr" presetSubtype="0" fill="hold" grpId="0" nodeType="clickEffect">
                                  <p:stCondLst>
                                    <p:cond delay="0"/>
                                  </p:stCondLst>
                                  <p:childTnLst>
                                    <p:set>
                                      <p:cBhvr>
                                        <p:cTn id="89" dur="1" fill="hold">
                                          <p:stCondLst>
                                            <p:cond delay="0"/>
                                          </p:stCondLst>
                                        </p:cTn>
                                        <p:tgtEl>
                                          <p:spTgt spid="3">
                                            <p:txEl>
                                              <p:pRg st="5" end="5"/>
                                            </p:txEl>
                                          </p:spTgt>
                                        </p:tgtEl>
                                        <p:attrNameLst>
                                          <p:attrName>style.visibility</p:attrName>
                                        </p:attrNameLst>
                                      </p:cBhvr>
                                      <p:to>
                                        <p:strVal val="visible"/>
                                      </p:to>
                                    </p:set>
                                    <p:animEffect transition="in" filter="wipe(down)">
                                      <p:cBhvr>
                                        <p:cTn id="90" dur="580">
                                          <p:stCondLst>
                                            <p:cond delay="0"/>
                                          </p:stCondLst>
                                        </p:cTn>
                                        <p:tgtEl>
                                          <p:spTgt spid="3">
                                            <p:txEl>
                                              <p:pRg st="5" end="5"/>
                                            </p:txEl>
                                          </p:spTgt>
                                        </p:tgtEl>
                                      </p:cBhvr>
                                    </p:animEffect>
                                    <p:anim calcmode="lin" valueType="num">
                                      <p:cBhvr>
                                        <p:cTn id="91"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92"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93"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94"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95"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96" dur="26">
                                          <p:stCondLst>
                                            <p:cond delay="650"/>
                                          </p:stCondLst>
                                        </p:cTn>
                                        <p:tgtEl>
                                          <p:spTgt spid="3">
                                            <p:txEl>
                                              <p:pRg st="5" end="5"/>
                                            </p:txEl>
                                          </p:spTgt>
                                        </p:tgtEl>
                                      </p:cBhvr>
                                      <p:to x="100000" y="60000"/>
                                    </p:animScale>
                                    <p:animScale>
                                      <p:cBhvr>
                                        <p:cTn id="97" dur="166" decel="50000">
                                          <p:stCondLst>
                                            <p:cond delay="676"/>
                                          </p:stCondLst>
                                        </p:cTn>
                                        <p:tgtEl>
                                          <p:spTgt spid="3">
                                            <p:txEl>
                                              <p:pRg st="5" end="5"/>
                                            </p:txEl>
                                          </p:spTgt>
                                        </p:tgtEl>
                                      </p:cBhvr>
                                      <p:to x="100000" y="100000"/>
                                    </p:animScale>
                                    <p:animScale>
                                      <p:cBhvr>
                                        <p:cTn id="98" dur="26">
                                          <p:stCondLst>
                                            <p:cond delay="1312"/>
                                          </p:stCondLst>
                                        </p:cTn>
                                        <p:tgtEl>
                                          <p:spTgt spid="3">
                                            <p:txEl>
                                              <p:pRg st="5" end="5"/>
                                            </p:txEl>
                                          </p:spTgt>
                                        </p:tgtEl>
                                      </p:cBhvr>
                                      <p:to x="100000" y="80000"/>
                                    </p:animScale>
                                    <p:animScale>
                                      <p:cBhvr>
                                        <p:cTn id="99" dur="166" decel="50000">
                                          <p:stCondLst>
                                            <p:cond delay="1338"/>
                                          </p:stCondLst>
                                        </p:cTn>
                                        <p:tgtEl>
                                          <p:spTgt spid="3">
                                            <p:txEl>
                                              <p:pRg st="5" end="5"/>
                                            </p:txEl>
                                          </p:spTgt>
                                        </p:tgtEl>
                                      </p:cBhvr>
                                      <p:to x="100000" y="100000"/>
                                    </p:animScale>
                                    <p:animScale>
                                      <p:cBhvr>
                                        <p:cTn id="100" dur="26">
                                          <p:stCondLst>
                                            <p:cond delay="1642"/>
                                          </p:stCondLst>
                                        </p:cTn>
                                        <p:tgtEl>
                                          <p:spTgt spid="3">
                                            <p:txEl>
                                              <p:pRg st="5" end="5"/>
                                            </p:txEl>
                                          </p:spTgt>
                                        </p:tgtEl>
                                      </p:cBhvr>
                                      <p:to x="100000" y="90000"/>
                                    </p:animScale>
                                    <p:animScale>
                                      <p:cBhvr>
                                        <p:cTn id="101" dur="166" decel="50000">
                                          <p:stCondLst>
                                            <p:cond delay="1668"/>
                                          </p:stCondLst>
                                        </p:cTn>
                                        <p:tgtEl>
                                          <p:spTgt spid="3">
                                            <p:txEl>
                                              <p:pRg st="5" end="5"/>
                                            </p:txEl>
                                          </p:spTgt>
                                        </p:tgtEl>
                                      </p:cBhvr>
                                      <p:to x="100000" y="100000"/>
                                    </p:animScale>
                                    <p:animScale>
                                      <p:cBhvr>
                                        <p:cTn id="102" dur="26">
                                          <p:stCondLst>
                                            <p:cond delay="1808"/>
                                          </p:stCondLst>
                                        </p:cTn>
                                        <p:tgtEl>
                                          <p:spTgt spid="3">
                                            <p:txEl>
                                              <p:pRg st="5" end="5"/>
                                            </p:txEl>
                                          </p:spTgt>
                                        </p:tgtEl>
                                      </p:cBhvr>
                                      <p:to x="100000" y="95000"/>
                                    </p:animScale>
                                    <p:animScale>
                                      <p:cBhvr>
                                        <p:cTn id="103" dur="166" decel="50000">
                                          <p:stCondLst>
                                            <p:cond delay="1834"/>
                                          </p:stCondLst>
                                        </p:cTn>
                                        <p:tgtEl>
                                          <p:spTgt spid="3">
                                            <p:txEl>
                                              <p:pRg st="5" end="5"/>
                                            </p:txEl>
                                          </p:spTgt>
                                        </p:tgtEl>
                                      </p:cBhvr>
                                      <p:to x="100000" y="100000"/>
                                    </p:animScale>
                                  </p:childTnLst>
                                </p:cTn>
                              </p:par>
                            </p:childTnLst>
                          </p:cTn>
                        </p:par>
                      </p:childTnLst>
                    </p:cTn>
                  </p:par>
                  <p:par>
                    <p:cTn id="104" fill="hold">
                      <p:stCondLst>
                        <p:cond delay="indefinite"/>
                      </p:stCondLst>
                      <p:childTnLst>
                        <p:par>
                          <p:cTn id="105" fill="hold">
                            <p:stCondLst>
                              <p:cond delay="0"/>
                            </p:stCondLst>
                            <p:childTnLst>
                              <p:par>
                                <p:cTn id="106" presetID="26" presetClass="entr" presetSubtype="0" fill="hold" grpId="0" nodeType="clickEffect">
                                  <p:stCondLst>
                                    <p:cond delay="0"/>
                                  </p:stCondLst>
                                  <p:childTnLst>
                                    <p:set>
                                      <p:cBhvr>
                                        <p:cTn id="107" dur="1" fill="hold">
                                          <p:stCondLst>
                                            <p:cond delay="0"/>
                                          </p:stCondLst>
                                        </p:cTn>
                                        <p:tgtEl>
                                          <p:spTgt spid="3">
                                            <p:txEl>
                                              <p:pRg st="6" end="6"/>
                                            </p:txEl>
                                          </p:spTgt>
                                        </p:tgtEl>
                                        <p:attrNameLst>
                                          <p:attrName>style.visibility</p:attrName>
                                        </p:attrNameLst>
                                      </p:cBhvr>
                                      <p:to>
                                        <p:strVal val="visible"/>
                                      </p:to>
                                    </p:set>
                                    <p:animEffect transition="in" filter="wipe(down)">
                                      <p:cBhvr>
                                        <p:cTn id="108" dur="580">
                                          <p:stCondLst>
                                            <p:cond delay="0"/>
                                          </p:stCondLst>
                                        </p:cTn>
                                        <p:tgtEl>
                                          <p:spTgt spid="3">
                                            <p:txEl>
                                              <p:pRg st="6" end="6"/>
                                            </p:txEl>
                                          </p:spTgt>
                                        </p:tgtEl>
                                      </p:cBhvr>
                                    </p:animEffect>
                                    <p:anim calcmode="lin" valueType="num">
                                      <p:cBhvr>
                                        <p:cTn id="109"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10"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11"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12"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13"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14" dur="26">
                                          <p:stCondLst>
                                            <p:cond delay="650"/>
                                          </p:stCondLst>
                                        </p:cTn>
                                        <p:tgtEl>
                                          <p:spTgt spid="3">
                                            <p:txEl>
                                              <p:pRg st="6" end="6"/>
                                            </p:txEl>
                                          </p:spTgt>
                                        </p:tgtEl>
                                      </p:cBhvr>
                                      <p:to x="100000" y="60000"/>
                                    </p:animScale>
                                    <p:animScale>
                                      <p:cBhvr>
                                        <p:cTn id="115" dur="166" decel="50000">
                                          <p:stCondLst>
                                            <p:cond delay="676"/>
                                          </p:stCondLst>
                                        </p:cTn>
                                        <p:tgtEl>
                                          <p:spTgt spid="3">
                                            <p:txEl>
                                              <p:pRg st="6" end="6"/>
                                            </p:txEl>
                                          </p:spTgt>
                                        </p:tgtEl>
                                      </p:cBhvr>
                                      <p:to x="100000" y="100000"/>
                                    </p:animScale>
                                    <p:animScale>
                                      <p:cBhvr>
                                        <p:cTn id="116" dur="26">
                                          <p:stCondLst>
                                            <p:cond delay="1312"/>
                                          </p:stCondLst>
                                        </p:cTn>
                                        <p:tgtEl>
                                          <p:spTgt spid="3">
                                            <p:txEl>
                                              <p:pRg st="6" end="6"/>
                                            </p:txEl>
                                          </p:spTgt>
                                        </p:tgtEl>
                                      </p:cBhvr>
                                      <p:to x="100000" y="80000"/>
                                    </p:animScale>
                                    <p:animScale>
                                      <p:cBhvr>
                                        <p:cTn id="117" dur="166" decel="50000">
                                          <p:stCondLst>
                                            <p:cond delay="1338"/>
                                          </p:stCondLst>
                                        </p:cTn>
                                        <p:tgtEl>
                                          <p:spTgt spid="3">
                                            <p:txEl>
                                              <p:pRg st="6" end="6"/>
                                            </p:txEl>
                                          </p:spTgt>
                                        </p:tgtEl>
                                      </p:cBhvr>
                                      <p:to x="100000" y="100000"/>
                                    </p:animScale>
                                    <p:animScale>
                                      <p:cBhvr>
                                        <p:cTn id="118" dur="26">
                                          <p:stCondLst>
                                            <p:cond delay="1642"/>
                                          </p:stCondLst>
                                        </p:cTn>
                                        <p:tgtEl>
                                          <p:spTgt spid="3">
                                            <p:txEl>
                                              <p:pRg st="6" end="6"/>
                                            </p:txEl>
                                          </p:spTgt>
                                        </p:tgtEl>
                                      </p:cBhvr>
                                      <p:to x="100000" y="90000"/>
                                    </p:animScale>
                                    <p:animScale>
                                      <p:cBhvr>
                                        <p:cTn id="119" dur="166" decel="50000">
                                          <p:stCondLst>
                                            <p:cond delay="1668"/>
                                          </p:stCondLst>
                                        </p:cTn>
                                        <p:tgtEl>
                                          <p:spTgt spid="3">
                                            <p:txEl>
                                              <p:pRg st="6" end="6"/>
                                            </p:txEl>
                                          </p:spTgt>
                                        </p:tgtEl>
                                      </p:cBhvr>
                                      <p:to x="100000" y="100000"/>
                                    </p:animScale>
                                    <p:animScale>
                                      <p:cBhvr>
                                        <p:cTn id="120" dur="26">
                                          <p:stCondLst>
                                            <p:cond delay="1808"/>
                                          </p:stCondLst>
                                        </p:cTn>
                                        <p:tgtEl>
                                          <p:spTgt spid="3">
                                            <p:txEl>
                                              <p:pRg st="6" end="6"/>
                                            </p:txEl>
                                          </p:spTgt>
                                        </p:tgtEl>
                                      </p:cBhvr>
                                      <p:to x="100000" y="95000"/>
                                    </p:animScale>
                                    <p:animScale>
                                      <p:cBhvr>
                                        <p:cTn id="121" dur="166" decel="50000">
                                          <p:stCondLst>
                                            <p:cond delay="1834"/>
                                          </p:stCondLst>
                                        </p:cTn>
                                        <p:tgtEl>
                                          <p:spTgt spid="3">
                                            <p:txEl>
                                              <p:pRg st="6" end="6"/>
                                            </p:txEl>
                                          </p:spTgt>
                                        </p:tgtEl>
                                      </p:cBhvr>
                                      <p:to x="100000" y="100000"/>
                                    </p:animScale>
                                  </p:childTnLst>
                                </p:cTn>
                              </p:par>
                            </p:childTnLst>
                          </p:cTn>
                        </p:par>
                      </p:childTnLst>
                    </p:cTn>
                  </p:par>
                  <p:par>
                    <p:cTn id="122" fill="hold">
                      <p:stCondLst>
                        <p:cond delay="indefinite"/>
                      </p:stCondLst>
                      <p:childTnLst>
                        <p:par>
                          <p:cTn id="123" fill="hold">
                            <p:stCondLst>
                              <p:cond delay="0"/>
                            </p:stCondLst>
                            <p:childTnLst>
                              <p:par>
                                <p:cTn id="124" presetID="26" presetClass="entr" presetSubtype="0" fill="hold" grpId="0" nodeType="clickEffect">
                                  <p:stCondLst>
                                    <p:cond delay="0"/>
                                  </p:stCondLst>
                                  <p:childTnLst>
                                    <p:set>
                                      <p:cBhvr>
                                        <p:cTn id="125" dur="1" fill="hold">
                                          <p:stCondLst>
                                            <p:cond delay="0"/>
                                          </p:stCondLst>
                                        </p:cTn>
                                        <p:tgtEl>
                                          <p:spTgt spid="3">
                                            <p:txEl>
                                              <p:pRg st="7" end="7"/>
                                            </p:txEl>
                                          </p:spTgt>
                                        </p:tgtEl>
                                        <p:attrNameLst>
                                          <p:attrName>style.visibility</p:attrName>
                                        </p:attrNameLst>
                                      </p:cBhvr>
                                      <p:to>
                                        <p:strVal val="visible"/>
                                      </p:to>
                                    </p:set>
                                    <p:animEffect transition="in" filter="wipe(down)">
                                      <p:cBhvr>
                                        <p:cTn id="126" dur="580">
                                          <p:stCondLst>
                                            <p:cond delay="0"/>
                                          </p:stCondLst>
                                        </p:cTn>
                                        <p:tgtEl>
                                          <p:spTgt spid="3">
                                            <p:txEl>
                                              <p:pRg st="7" end="7"/>
                                            </p:txEl>
                                          </p:spTgt>
                                        </p:tgtEl>
                                      </p:cBhvr>
                                    </p:animEffect>
                                    <p:anim calcmode="lin" valueType="num">
                                      <p:cBhvr>
                                        <p:cTn id="127"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128"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129"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130"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131"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132" dur="26">
                                          <p:stCondLst>
                                            <p:cond delay="650"/>
                                          </p:stCondLst>
                                        </p:cTn>
                                        <p:tgtEl>
                                          <p:spTgt spid="3">
                                            <p:txEl>
                                              <p:pRg st="7" end="7"/>
                                            </p:txEl>
                                          </p:spTgt>
                                        </p:tgtEl>
                                      </p:cBhvr>
                                      <p:to x="100000" y="60000"/>
                                    </p:animScale>
                                    <p:animScale>
                                      <p:cBhvr>
                                        <p:cTn id="133" dur="166" decel="50000">
                                          <p:stCondLst>
                                            <p:cond delay="676"/>
                                          </p:stCondLst>
                                        </p:cTn>
                                        <p:tgtEl>
                                          <p:spTgt spid="3">
                                            <p:txEl>
                                              <p:pRg st="7" end="7"/>
                                            </p:txEl>
                                          </p:spTgt>
                                        </p:tgtEl>
                                      </p:cBhvr>
                                      <p:to x="100000" y="100000"/>
                                    </p:animScale>
                                    <p:animScale>
                                      <p:cBhvr>
                                        <p:cTn id="134" dur="26">
                                          <p:stCondLst>
                                            <p:cond delay="1312"/>
                                          </p:stCondLst>
                                        </p:cTn>
                                        <p:tgtEl>
                                          <p:spTgt spid="3">
                                            <p:txEl>
                                              <p:pRg st="7" end="7"/>
                                            </p:txEl>
                                          </p:spTgt>
                                        </p:tgtEl>
                                      </p:cBhvr>
                                      <p:to x="100000" y="80000"/>
                                    </p:animScale>
                                    <p:animScale>
                                      <p:cBhvr>
                                        <p:cTn id="135" dur="166" decel="50000">
                                          <p:stCondLst>
                                            <p:cond delay="1338"/>
                                          </p:stCondLst>
                                        </p:cTn>
                                        <p:tgtEl>
                                          <p:spTgt spid="3">
                                            <p:txEl>
                                              <p:pRg st="7" end="7"/>
                                            </p:txEl>
                                          </p:spTgt>
                                        </p:tgtEl>
                                      </p:cBhvr>
                                      <p:to x="100000" y="100000"/>
                                    </p:animScale>
                                    <p:animScale>
                                      <p:cBhvr>
                                        <p:cTn id="136" dur="26">
                                          <p:stCondLst>
                                            <p:cond delay="1642"/>
                                          </p:stCondLst>
                                        </p:cTn>
                                        <p:tgtEl>
                                          <p:spTgt spid="3">
                                            <p:txEl>
                                              <p:pRg st="7" end="7"/>
                                            </p:txEl>
                                          </p:spTgt>
                                        </p:tgtEl>
                                      </p:cBhvr>
                                      <p:to x="100000" y="90000"/>
                                    </p:animScale>
                                    <p:animScale>
                                      <p:cBhvr>
                                        <p:cTn id="137" dur="166" decel="50000">
                                          <p:stCondLst>
                                            <p:cond delay="1668"/>
                                          </p:stCondLst>
                                        </p:cTn>
                                        <p:tgtEl>
                                          <p:spTgt spid="3">
                                            <p:txEl>
                                              <p:pRg st="7" end="7"/>
                                            </p:txEl>
                                          </p:spTgt>
                                        </p:tgtEl>
                                      </p:cBhvr>
                                      <p:to x="100000" y="100000"/>
                                    </p:animScale>
                                    <p:animScale>
                                      <p:cBhvr>
                                        <p:cTn id="138" dur="26">
                                          <p:stCondLst>
                                            <p:cond delay="1808"/>
                                          </p:stCondLst>
                                        </p:cTn>
                                        <p:tgtEl>
                                          <p:spTgt spid="3">
                                            <p:txEl>
                                              <p:pRg st="7" end="7"/>
                                            </p:txEl>
                                          </p:spTgt>
                                        </p:tgtEl>
                                      </p:cBhvr>
                                      <p:to x="100000" y="95000"/>
                                    </p:animScale>
                                    <p:animScale>
                                      <p:cBhvr>
                                        <p:cTn id="139" dur="166" decel="50000">
                                          <p:stCondLst>
                                            <p:cond delay="1834"/>
                                          </p:stCondLst>
                                        </p:cTn>
                                        <p:tgtEl>
                                          <p:spTgt spid="3">
                                            <p:txEl>
                                              <p:pRg st="7" end="7"/>
                                            </p:txEl>
                                          </p:spTgt>
                                        </p:tgtEl>
                                      </p:cBhvr>
                                      <p:to x="100000" y="100000"/>
                                    </p:animScale>
                                  </p:childTnLst>
                                </p:cTn>
                              </p:par>
                            </p:childTnLst>
                          </p:cTn>
                        </p:par>
                      </p:childTnLst>
                    </p:cTn>
                  </p:par>
                  <p:par>
                    <p:cTn id="140" fill="hold">
                      <p:stCondLst>
                        <p:cond delay="indefinite"/>
                      </p:stCondLst>
                      <p:childTnLst>
                        <p:par>
                          <p:cTn id="141" fill="hold">
                            <p:stCondLst>
                              <p:cond delay="0"/>
                            </p:stCondLst>
                            <p:childTnLst>
                              <p:par>
                                <p:cTn id="142" presetID="26" presetClass="entr" presetSubtype="0" fill="hold" grpId="0" nodeType="clickEffect">
                                  <p:stCondLst>
                                    <p:cond delay="0"/>
                                  </p:stCondLst>
                                  <p:childTnLst>
                                    <p:set>
                                      <p:cBhvr>
                                        <p:cTn id="143" dur="1" fill="hold">
                                          <p:stCondLst>
                                            <p:cond delay="0"/>
                                          </p:stCondLst>
                                        </p:cTn>
                                        <p:tgtEl>
                                          <p:spTgt spid="3">
                                            <p:txEl>
                                              <p:pRg st="8" end="8"/>
                                            </p:txEl>
                                          </p:spTgt>
                                        </p:tgtEl>
                                        <p:attrNameLst>
                                          <p:attrName>style.visibility</p:attrName>
                                        </p:attrNameLst>
                                      </p:cBhvr>
                                      <p:to>
                                        <p:strVal val="visible"/>
                                      </p:to>
                                    </p:set>
                                    <p:animEffect transition="in" filter="wipe(down)">
                                      <p:cBhvr>
                                        <p:cTn id="144" dur="580">
                                          <p:stCondLst>
                                            <p:cond delay="0"/>
                                          </p:stCondLst>
                                        </p:cTn>
                                        <p:tgtEl>
                                          <p:spTgt spid="3">
                                            <p:txEl>
                                              <p:pRg st="8" end="8"/>
                                            </p:txEl>
                                          </p:spTgt>
                                        </p:tgtEl>
                                      </p:cBhvr>
                                    </p:animEffect>
                                    <p:anim calcmode="lin" valueType="num">
                                      <p:cBhvr>
                                        <p:cTn id="145" dur="1822" tmFilter="0,0; 0.14,0.36; 0.43,0.73; 0.71,0.91; 1.0,1.0">
                                          <p:stCondLst>
                                            <p:cond delay="0"/>
                                          </p:stCondLst>
                                        </p:cTn>
                                        <p:tgtEl>
                                          <p:spTgt spid="3">
                                            <p:txEl>
                                              <p:pRg st="8" end="8"/>
                                            </p:txEl>
                                          </p:spTgt>
                                        </p:tgtEl>
                                        <p:attrNameLst>
                                          <p:attrName>ppt_x</p:attrName>
                                        </p:attrNameLst>
                                      </p:cBhvr>
                                      <p:tavLst>
                                        <p:tav tm="0">
                                          <p:val>
                                            <p:strVal val="#ppt_x-0.25"/>
                                          </p:val>
                                        </p:tav>
                                        <p:tav tm="100000">
                                          <p:val>
                                            <p:strVal val="#ppt_x"/>
                                          </p:val>
                                        </p:tav>
                                      </p:tavLst>
                                    </p:anim>
                                    <p:anim calcmode="lin" valueType="num">
                                      <p:cBhvr>
                                        <p:cTn id="146" dur="664" tmFilter="0.0,0.0; 0.25,0.07; 0.50,0.2; 0.75,0.467; 1.0,1.0">
                                          <p:stCondLst>
                                            <p:cond delay="0"/>
                                          </p:stCondLst>
                                        </p:cTn>
                                        <p:tgtEl>
                                          <p:spTgt spid="3">
                                            <p:txEl>
                                              <p:pRg st="8" end="8"/>
                                            </p:txEl>
                                          </p:spTgt>
                                        </p:tgtEl>
                                        <p:attrNameLst>
                                          <p:attrName>ppt_y</p:attrName>
                                        </p:attrNameLst>
                                      </p:cBhvr>
                                      <p:tavLst>
                                        <p:tav tm="0" fmla="#ppt_y-sin(pi*$)/3">
                                          <p:val>
                                            <p:fltVal val="0.5"/>
                                          </p:val>
                                        </p:tav>
                                        <p:tav tm="100000">
                                          <p:val>
                                            <p:fltVal val="1"/>
                                          </p:val>
                                        </p:tav>
                                      </p:tavLst>
                                    </p:anim>
                                    <p:anim calcmode="lin" valueType="num">
                                      <p:cBhvr>
                                        <p:cTn id="147" dur="664" tmFilter="0, 0; 0.125,0.2665; 0.25,0.4; 0.375,0.465; 0.5,0.5;  0.625,0.535; 0.75,0.6; 0.875,0.7335; 1,1">
                                          <p:stCondLst>
                                            <p:cond delay="664"/>
                                          </p:stCondLst>
                                        </p:cTn>
                                        <p:tgtEl>
                                          <p:spTgt spid="3">
                                            <p:txEl>
                                              <p:pRg st="8" end="8"/>
                                            </p:txEl>
                                          </p:spTgt>
                                        </p:tgtEl>
                                        <p:attrNameLst>
                                          <p:attrName>ppt_y</p:attrName>
                                        </p:attrNameLst>
                                      </p:cBhvr>
                                      <p:tavLst>
                                        <p:tav tm="0" fmla="#ppt_y-sin(pi*$)/9">
                                          <p:val>
                                            <p:fltVal val="0"/>
                                          </p:val>
                                        </p:tav>
                                        <p:tav tm="100000">
                                          <p:val>
                                            <p:fltVal val="1"/>
                                          </p:val>
                                        </p:tav>
                                      </p:tavLst>
                                    </p:anim>
                                    <p:anim calcmode="lin" valueType="num">
                                      <p:cBhvr>
                                        <p:cTn id="148" dur="332" tmFilter="0, 0; 0.125,0.2665; 0.25,0.4; 0.375,0.465; 0.5,0.5;  0.625,0.535; 0.75,0.6; 0.875,0.7335; 1,1">
                                          <p:stCondLst>
                                            <p:cond delay="1324"/>
                                          </p:stCondLst>
                                        </p:cTn>
                                        <p:tgtEl>
                                          <p:spTgt spid="3">
                                            <p:txEl>
                                              <p:pRg st="8" end="8"/>
                                            </p:txEl>
                                          </p:spTgt>
                                        </p:tgtEl>
                                        <p:attrNameLst>
                                          <p:attrName>ppt_y</p:attrName>
                                        </p:attrNameLst>
                                      </p:cBhvr>
                                      <p:tavLst>
                                        <p:tav tm="0" fmla="#ppt_y-sin(pi*$)/27">
                                          <p:val>
                                            <p:fltVal val="0"/>
                                          </p:val>
                                        </p:tav>
                                        <p:tav tm="100000">
                                          <p:val>
                                            <p:fltVal val="1"/>
                                          </p:val>
                                        </p:tav>
                                      </p:tavLst>
                                    </p:anim>
                                    <p:anim calcmode="lin" valueType="num">
                                      <p:cBhvr>
                                        <p:cTn id="149" dur="164" tmFilter="0, 0; 0.125,0.2665; 0.25,0.4; 0.375,0.465; 0.5,0.5;  0.625,0.535; 0.75,0.6; 0.875,0.7335; 1,1">
                                          <p:stCondLst>
                                            <p:cond delay="1656"/>
                                          </p:stCondLst>
                                        </p:cTn>
                                        <p:tgtEl>
                                          <p:spTgt spid="3">
                                            <p:txEl>
                                              <p:pRg st="8" end="8"/>
                                            </p:txEl>
                                          </p:spTgt>
                                        </p:tgtEl>
                                        <p:attrNameLst>
                                          <p:attrName>ppt_y</p:attrName>
                                        </p:attrNameLst>
                                      </p:cBhvr>
                                      <p:tavLst>
                                        <p:tav tm="0" fmla="#ppt_y-sin(pi*$)/81">
                                          <p:val>
                                            <p:fltVal val="0"/>
                                          </p:val>
                                        </p:tav>
                                        <p:tav tm="100000">
                                          <p:val>
                                            <p:fltVal val="1"/>
                                          </p:val>
                                        </p:tav>
                                      </p:tavLst>
                                    </p:anim>
                                    <p:animScale>
                                      <p:cBhvr>
                                        <p:cTn id="150" dur="26">
                                          <p:stCondLst>
                                            <p:cond delay="650"/>
                                          </p:stCondLst>
                                        </p:cTn>
                                        <p:tgtEl>
                                          <p:spTgt spid="3">
                                            <p:txEl>
                                              <p:pRg st="8" end="8"/>
                                            </p:txEl>
                                          </p:spTgt>
                                        </p:tgtEl>
                                      </p:cBhvr>
                                      <p:to x="100000" y="60000"/>
                                    </p:animScale>
                                    <p:animScale>
                                      <p:cBhvr>
                                        <p:cTn id="151" dur="166" decel="50000">
                                          <p:stCondLst>
                                            <p:cond delay="676"/>
                                          </p:stCondLst>
                                        </p:cTn>
                                        <p:tgtEl>
                                          <p:spTgt spid="3">
                                            <p:txEl>
                                              <p:pRg st="8" end="8"/>
                                            </p:txEl>
                                          </p:spTgt>
                                        </p:tgtEl>
                                      </p:cBhvr>
                                      <p:to x="100000" y="100000"/>
                                    </p:animScale>
                                    <p:animScale>
                                      <p:cBhvr>
                                        <p:cTn id="152" dur="26">
                                          <p:stCondLst>
                                            <p:cond delay="1312"/>
                                          </p:stCondLst>
                                        </p:cTn>
                                        <p:tgtEl>
                                          <p:spTgt spid="3">
                                            <p:txEl>
                                              <p:pRg st="8" end="8"/>
                                            </p:txEl>
                                          </p:spTgt>
                                        </p:tgtEl>
                                      </p:cBhvr>
                                      <p:to x="100000" y="80000"/>
                                    </p:animScale>
                                    <p:animScale>
                                      <p:cBhvr>
                                        <p:cTn id="153" dur="166" decel="50000">
                                          <p:stCondLst>
                                            <p:cond delay="1338"/>
                                          </p:stCondLst>
                                        </p:cTn>
                                        <p:tgtEl>
                                          <p:spTgt spid="3">
                                            <p:txEl>
                                              <p:pRg st="8" end="8"/>
                                            </p:txEl>
                                          </p:spTgt>
                                        </p:tgtEl>
                                      </p:cBhvr>
                                      <p:to x="100000" y="100000"/>
                                    </p:animScale>
                                    <p:animScale>
                                      <p:cBhvr>
                                        <p:cTn id="154" dur="26">
                                          <p:stCondLst>
                                            <p:cond delay="1642"/>
                                          </p:stCondLst>
                                        </p:cTn>
                                        <p:tgtEl>
                                          <p:spTgt spid="3">
                                            <p:txEl>
                                              <p:pRg st="8" end="8"/>
                                            </p:txEl>
                                          </p:spTgt>
                                        </p:tgtEl>
                                      </p:cBhvr>
                                      <p:to x="100000" y="90000"/>
                                    </p:animScale>
                                    <p:animScale>
                                      <p:cBhvr>
                                        <p:cTn id="155" dur="166" decel="50000">
                                          <p:stCondLst>
                                            <p:cond delay="1668"/>
                                          </p:stCondLst>
                                        </p:cTn>
                                        <p:tgtEl>
                                          <p:spTgt spid="3">
                                            <p:txEl>
                                              <p:pRg st="8" end="8"/>
                                            </p:txEl>
                                          </p:spTgt>
                                        </p:tgtEl>
                                      </p:cBhvr>
                                      <p:to x="100000" y="100000"/>
                                    </p:animScale>
                                    <p:animScale>
                                      <p:cBhvr>
                                        <p:cTn id="156" dur="26">
                                          <p:stCondLst>
                                            <p:cond delay="1808"/>
                                          </p:stCondLst>
                                        </p:cTn>
                                        <p:tgtEl>
                                          <p:spTgt spid="3">
                                            <p:txEl>
                                              <p:pRg st="8" end="8"/>
                                            </p:txEl>
                                          </p:spTgt>
                                        </p:tgtEl>
                                      </p:cBhvr>
                                      <p:to x="100000" y="95000"/>
                                    </p:animScale>
                                    <p:animScale>
                                      <p:cBhvr>
                                        <p:cTn id="157" dur="166" decel="50000">
                                          <p:stCondLst>
                                            <p:cond delay="1834"/>
                                          </p:stCondLst>
                                        </p:cTn>
                                        <p:tgtEl>
                                          <p:spTgt spid="3">
                                            <p:txEl>
                                              <p:pRg st="8" end="8"/>
                                            </p:txEl>
                                          </p:spTgt>
                                        </p:tgtEl>
                                      </p:cBhvr>
                                      <p:to x="100000" y="100000"/>
                                    </p:animScale>
                                  </p:childTnLst>
                                </p:cTn>
                              </p:par>
                            </p:childTnLst>
                          </p:cTn>
                        </p:par>
                      </p:childTnLst>
                    </p:cTn>
                  </p:par>
                  <p:par>
                    <p:cTn id="158" fill="hold">
                      <p:stCondLst>
                        <p:cond delay="indefinite"/>
                      </p:stCondLst>
                      <p:childTnLst>
                        <p:par>
                          <p:cTn id="159" fill="hold">
                            <p:stCondLst>
                              <p:cond delay="0"/>
                            </p:stCondLst>
                            <p:childTnLst>
                              <p:par>
                                <p:cTn id="160" presetID="26" presetClass="entr" presetSubtype="0" fill="hold" grpId="0" nodeType="clickEffect">
                                  <p:stCondLst>
                                    <p:cond delay="0"/>
                                  </p:stCondLst>
                                  <p:childTnLst>
                                    <p:set>
                                      <p:cBhvr>
                                        <p:cTn id="161" dur="1" fill="hold">
                                          <p:stCondLst>
                                            <p:cond delay="0"/>
                                          </p:stCondLst>
                                        </p:cTn>
                                        <p:tgtEl>
                                          <p:spTgt spid="3">
                                            <p:txEl>
                                              <p:pRg st="9" end="9"/>
                                            </p:txEl>
                                          </p:spTgt>
                                        </p:tgtEl>
                                        <p:attrNameLst>
                                          <p:attrName>style.visibility</p:attrName>
                                        </p:attrNameLst>
                                      </p:cBhvr>
                                      <p:to>
                                        <p:strVal val="visible"/>
                                      </p:to>
                                    </p:set>
                                    <p:animEffect transition="in" filter="wipe(down)">
                                      <p:cBhvr>
                                        <p:cTn id="162" dur="580">
                                          <p:stCondLst>
                                            <p:cond delay="0"/>
                                          </p:stCondLst>
                                        </p:cTn>
                                        <p:tgtEl>
                                          <p:spTgt spid="3">
                                            <p:txEl>
                                              <p:pRg st="9" end="9"/>
                                            </p:txEl>
                                          </p:spTgt>
                                        </p:tgtEl>
                                      </p:cBhvr>
                                    </p:animEffect>
                                    <p:anim calcmode="lin" valueType="num">
                                      <p:cBhvr>
                                        <p:cTn id="163" dur="1822" tmFilter="0,0; 0.14,0.36; 0.43,0.73; 0.71,0.91; 1.0,1.0">
                                          <p:stCondLst>
                                            <p:cond delay="0"/>
                                          </p:stCondLst>
                                        </p:cTn>
                                        <p:tgtEl>
                                          <p:spTgt spid="3">
                                            <p:txEl>
                                              <p:pRg st="9" end="9"/>
                                            </p:txEl>
                                          </p:spTgt>
                                        </p:tgtEl>
                                        <p:attrNameLst>
                                          <p:attrName>ppt_x</p:attrName>
                                        </p:attrNameLst>
                                      </p:cBhvr>
                                      <p:tavLst>
                                        <p:tav tm="0">
                                          <p:val>
                                            <p:strVal val="#ppt_x-0.25"/>
                                          </p:val>
                                        </p:tav>
                                        <p:tav tm="100000">
                                          <p:val>
                                            <p:strVal val="#ppt_x"/>
                                          </p:val>
                                        </p:tav>
                                      </p:tavLst>
                                    </p:anim>
                                    <p:anim calcmode="lin" valueType="num">
                                      <p:cBhvr>
                                        <p:cTn id="164" dur="664" tmFilter="0.0,0.0; 0.25,0.07; 0.50,0.2; 0.75,0.467; 1.0,1.0">
                                          <p:stCondLst>
                                            <p:cond delay="0"/>
                                          </p:stCondLst>
                                        </p:cTn>
                                        <p:tgtEl>
                                          <p:spTgt spid="3">
                                            <p:txEl>
                                              <p:pRg st="9" end="9"/>
                                            </p:txEl>
                                          </p:spTgt>
                                        </p:tgtEl>
                                        <p:attrNameLst>
                                          <p:attrName>ppt_y</p:attrName>
                                        </p:attrNameLst>
                                      </p:cBhvr>
                                      <p:tavLst>
                                        <p:tav tm="0" fmla="#ppt_y-sin(pi*$)/3">
                                          <p:val>
                                            <p:fltVal val="0.5"/>
                                          </p:val>
                                        </p:tav>
                                        <p:tav tm="100000">
                                          <p:val>
                                            <p:fltVal val="1"/>
                                          </p:val>
                                        </p:tav>
                                      </p:tavLst>
                                    </p:anim>
                                    <p:anim calcmode="lin" valueType="num">
                                      <p:cBhvr>
                                        <p:cTn id="165" dur="664" tmFilter="0, 0; 0.125,0.2665; 0.25,0.4; 0.375,0.465; 0.5,0.5;  0.625,0.535; 0.75,0.6; 0.875,0.7335; 1,1">
                                          <p:stCondLst>
                                            <p:cond delay="664"/>
                                          </p:stCondLst>
                                        </p:cTn>
                                        <p:tgtEl>
                                          <p:spTgt spid="3">
                                            <p:txEl>
                                              <p:pRg st="9" end="9"/>
                                            </p:txEl>
                                          </p:spTgt>
                                        </p:tgtEl>
                                        <p:attrNameLst>
                                          <p:attrName>ppt_y</p:attrName>
                                        </p:attrNameLst>
                                      </p:cBhvr>
                                      <p:tavLst>
                                        <p:tav tm="0" fmla="#ppt_y-sin(pi*$)/9">
                                          <p:val>
                                            <p:fltVal val="0"/>
                                          </p:val>
                                        </p:tav>
                                        <p:tav tm="100000">
                                          <p:val>
                                            <p:fltVal val="1"/>
                                          </p:val>
                                        </p:tav>
                                      </p:tavLst>
                                    </p:anim>
                                    <p:anim calcmode="lin" valueType="num">
                                      <p:cBhvr>
                                        <p:cTn id="166" dur="332" tmFilter="0, 0; 0.125,0.2665; 0.25,0.4; 0.375,0.465; 0.5,0.5;  0.625,0.535; 0.75,0.6; 0.875,0.7335; 1,1">
                                          <p:stCondLst>
                                            <p:cond delay="1324"/>
                                          </p:stCondLst>
                                        </p:cTn>
                                        <p:tgtEl>
                                          <p:spTgt spid="3">
                                            <p:txEl>
                                              <p:pRg st="9" end="9"/>
                                            </p:txEl>
                                          </p:spTgt>
                                        </p:tgtEl>
                                        <p:attrNameLst>
                                          <p:attrName>ppt_y</p:attrName>
                                        </p:attrNameLst>
                                      </p:cBhvr>
                                      <p:tavLst>
                                        <p:tav tm="0" fmla="#ppt_y-sin(pi*$)/27">
                                          <p:val>
                                            <p:fltVal val="0"/>
                                          </p:val>
                                        </p:tav>
                                        <p:tav tm="100000">
                                          <p:val>
                                            <p:fltVal val="1"/>
                                          </p:val>
                                        </p:tav>
                                      </p:tavLst>
                                    </p:anim>
                                    <p:anim calcmode="lin" valueType="num">
                                      <p:cBhvr>
                                        <p:cTn id="167" dur="164" tmFilter="0, 0; 0.125,0.2665; 0.25,0.4; 0.375,0.465; 0.5,0.5;  0.625,0.535; 0.75,0.6; 0.875,0.7335; 1,1">
                                          <p:stCondLst>
                                            <p:cond delay="1656"/>
                                          </p:stCondLst>
                                        </p:cTn>
                                        <p:tgtEl>
                                          <p:spTgt spid="3">
                                            <p:txEl>
                                              <p:pRg st="9" end="9"/>
                                            </p:txEl>
                                          </p:spTgt>
                                        </p:tgtEl>
                                        <p:attrNameLst>
                                          <p:attrName>ppt_y</p:attrName>
                                        </p:attrNameLst>
                                      </p:cBhvr>
                                      <p:tavLst>
                                        <p:tav tm="0" fmla="#ppt_y-sin(pi*$)/81">
                                          <p:val>
                                            <p:fltVal val="0"/>
                                          </p:val>
                                        </p:tav>
                                        <p:tav tm="100000">
                                          <p:val>
                                            <p:fltVal val="1"/>
                                          </p:val>
                                        </p:tav>
                                      </p:tavLst>
                                    </p:anim>
                                    <p:animScale>
                                      <p:cBhvr>
                                        <p:cTn id="168" dur="26">
                                          <p:stCondLst>
                                            <p:cond delay="650"/>
                                          </p:stCondLst>
                                        </p:cTn>
                                        <p:tgtEl>
                                          <p:spTgt spid="3">
                                            <p:txEl>
                                              <p:pRg st="9" end="9"/>
                                            </p:txEl>
                                          </p:spTgt>
                                        </p:tgtEl>
                                      </p:cBhvr>
                                      <p:to x="100000" y="60000"/>
                                    </p:animScale>
                                    <p:animScale>
                                      <p:cBhvr>
                                        <p:cTn id="169" dur="166" decel="50000">
                                          <p:stCondLst>
                                            <p:cond delay="676"/>
                                          </p:stCondLst>
                                        </p:cTn>
                                        <p:tgtEl>
                                          <p:spTgt spid="3">
                                            <p:txEl>
                                              <p:pRg st="9" end="9"/>
                                            </p:txEl>
                                          </p:spTgt>
                                        </p:tgtEl>
                                      </p:cBhvr>
                                      <p:to x="100000" y="100000"/>
                                    </p:animScale>
                                    <p:animScale>
                                      <p:cBhvr>
                                        <p:cTn id="170" dur="26">
                                          <p:stCondLst>
                                            <p:cond delay="1312"/>
                                          </p:stCondLst>
                                        </p:cTn>
                                        <p:tgtEl>
                                          <p:spTgt spid="3">
                                            <p:txEl>
                                              <p:pRg st="9" end="9"/>
                                            </p:txEl>
                                          </p:spTgt>
                                        </p:tgtEl>
                                      </p:cBhvr>
                                      <p:to x="100000" y="80000"/>
                                    </p:animScale>
                                    <p:animScale>
                                      <p:cBhvr>
                                        <p:cTn id="171" dur="166" decel="50000">
                                          <p:stCondLst>
                                            <p:cond delay="1338"/>
                                          </p:stCondLst>
                                        </p:cTn>
                                        <p:tgtEl>
                                          <p:spTgt spid="3">
                                            <p:txEl>
                                              <p:pRg st="9" end="9"/>
                                            </p:txEl>
                                          </p:spTgt>
                                        </p:tgtEl>
                                      </p:cBhvr>
                                      <p:to x="100000" y="100000"/>
                                    </p:animScale>
                                    <p:animScale>
                                      <p:cBhvr>
                                        <p:cTn id="172" dur="26">
                                          <p:stCondLst>
                                            <p:cond delay="1642"/>
                                          </p:stCondLst>
                                        </p:cTn>
                                        <p:tgtEl>
                                          <p:spTgt spid="3">
                                            <p:txEl>
                                              <p:pRg st="9" end="9"/>
                                            </p:txEl>
                                          </p:spTgt>
                                        </p:tgtEl>
                                      </p:cBhvr>
                                      <p:to x="100000" y="90000"/>
                                    </p:animScale>
                                    <p:animScale>
                                      <p:cBhvr>
                                        <p:cTn id="173" dur="166" decel="50000">
                                          <p:stCondLst>
                                            <p:cond delay="1668"/>
                                          </p:stCondLst>
                                        </p:cTn>
                                        <p:tgtEl>
                                          <p:spTgt spid="3">
                                            <p:txEl>
                                              <p:pRg st="9" end="9"/>
                                            </p:txEl>
                                          </p:spTgt>
                                        </p:tgtEl>
                                      </p:cBhvr>
                                      <p:to x="100000" y="100000"/>
                                    </p:animScale>
                                    <p:animScale>
                                      <p:cBhvr>
                                        <p:cTn id="174" dur="26">
                                          <p:stCondLst>
                                            <p:cond delay="1808"/>
                                          </p:stCondLst>
                                        </p:cTn>
                                        <p:tgtEl>
                                          <p:spTgt spid="3">
                                            <p:txEl>
                                              <p:pRg st="9" end="9"/>
                                            </p:txEl>
                                          </p:spTgt>
                                        </p:tgtEl>
                                      </p:cBhvr>
                                      <p:to x="100000" y="95000"/>
                                    </p:animScale>
                                    <p:animScale>
                                      <p:cBhvr>
                                        <p:cTn id="175" dur="166" decel="50000">
                                          <p:stCondLst>
                                            <p:cond delay="1834"/>
                                          </p:stCondLst>
                                        </p:cTn>
                                        <p:tgtEl>
                                          <p:spTgt spid="3">
                                            <p:txEl>
                                              <p:pRg st="9" end="9"/>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одзаголовок 5"/>
          <p:cNvSpPr>
            <a:spLocks noGrp="1"/>
          </p:cNvSpPr>
          <p:nvPr>
            <p:ph type="subTitle" idx="1"/>
          </p:nvPr>
        </p:nvSpPr>
        <p:spPr>
          <a:xfrm>
            <a:off x="1259632" y="2744924"/>
            <a:ext cx="7077170" cy="3960440"/>
          </a:xfrm>
        </p:spPr>
        <p:txBody>
          <a:bodyPr>
            <a:normAutofit/>
          </a:bodyPr>
          <a:lstStyle/>
          <a:p>
            <a:pPr algn="ctr"/>
            <a:r>
              <a:rPr lang="ru-RU" i="1" dirty="0" smtClean="0">
                <a:solidFill>
                  <a:srgbClr val="002060"/>
                </a:solidFill>
                <a:latin typeface="Times New Roman" pitchFamily="18" charset="0"/>
                <a:cs typeface="Times New Roman" pitchFamily="18" charset="0"/>
              </a:rPr>
              <a:t>Диагностическое направление</a:t>
            </a:r>
            <a:endParaRPr lang="ru-RU" i="1" dirty="0">
              <a:solidFill>
                <a:srgbClr val="002060"/>
              </a:solidFill>
              <a:latin typeface="Times New Roman" pitchFamily="18" charset="0"/>
              <a:cs typeface="Times New Roman" pitchFamily="18" charset="0"/>
            </a:endParaRPr>
          </a:p>
          <a:p>
            <a:pPr algn="ctr"/>
            <a:endParaRPr lang="ru-RU" i="1" dirty="0" smtClean="0">
              <a:solidFill>
                <a:srgbClr val="002060"/>
              </a:solidFill>
              <a:latin typeface="Times New Roman" pitchFamily="18" charset="0"/>
              <a:cs typeface="Times New Roman" pitchFamily="18" charset="0"/>
            </a:endParaRPr>
          </a:p>
          <a:p>
            <a:pPr algn="ctr"/>
            <a:endParaRPr lang="ru-RU" i="1" dirty="0">
              <a:solidFill>
                <a:srgbClr val="002060"/>
              </a:solidFill>
              <a:latin typeface="Times New Roman" pitchFamily="18" charset="0"/>
              <a:cs typeface="Times New Roman" pitchFamily="18" charset="0"/>
            </a:endParaRPr>
          </a:p>
          <a:p>
            <a:pPr algn="just"/>
            <a:r>
              <a:rPr lang="ru-RU" i="1" dirty="0" smtClean="0">
                <a:solidFill>
                  <a:srgbClr val="002060"/>
                </a:solidFill>
                <a:latin typeface="Times New Roman" pitchFamily="18" charset="0"/>
                <a:cs typeface="Times New Roman" pitchFamily="18" charset="0"/>
              </a:rPr>
              <a:t>Консультативно- </a:t>
            </a:r>
            <a:r>
              <a:rPr lang="ru-RU" i="1" dirty="0" err="1" smtClean="0">
                <a:solidFill>
                  <a:srgbClr val="002060"/>
                </a:solidFill>
                <a:latin typeface="Times New Roman" pitchFamily="18" charset="0"/>
                <a:cs typeface="Times New Roman" pitchFamily="18" charset="0"/>
              </a:rPr>
              <a:t>Коррекционно</a:t>
            </a:r>
            <a:r>
              <a:rPr lang="ru-RU" i="1" dirty="0" smtClean="0">
                <a:solidFill>
                  <a:srgbClr val="002060"/>
                </a:solidFill>
                <a:latin typeface="Times New Roman" pitchFamily="18" charset="0"/>
                <a:cs typeface="Times New Roman" pitchFamily="18" charset="0"/>
              </a:rPr>
              <a:t>                         просветительское                                          развивающее</a:t>
            </a:r>
          </a:p>
          <a:p>
            <a:r>
              <a:rPr lang="ru-RU" i="1" dirty="0" smtClean="0">
                <a:solidFill>
                  <a:srgbClr val="002060"/>
                </a:solidFill>
                <a:latin typeface="Times New Roman" pitchFamily="18" charset="0"/>
                <a:cs typeface="Times New Roman" pitchFamily="18" charset="0"/>
              </a:rPr>
              <a:t>и профилактическое                                      </a:t>
            </a:r>
            <a:r>
              <a:rPr lang="ru-RU" i="1" dirty="0" err="1" smtClean="0">
                <a:solidFill>
                  <a:srgbClr val="002060"/>
                </a:solidFill>
                <a:latin typeface="Times New Roman" pitchFamily="18" charset="0"/>
                <a:cs typeface="Times New Roman" pitchFamily="18" charset="0"/>
              </a:rPr>
              <a:t>напрвление</a:t>
            </a:r>
            <a:endParaRPr lang="ru-RU" i="1" dirty="0" smtClean="0">
              <a:solidFill>
                <a:srgbClr val="002060"/>
              </a:solidFill>
              <a:latin typeface="Times New Roman" pitchFamily="18" charset="0"/>
              <a:cs typeface="Times New Roman" pitchFamily="18" charset="0"/>
            </a:endParaRPr>
          </a:p>
          <a:p>
            <a:r>
              <a:rPr lang="ru-RU" i="1" dirty="0">
                <a:solidFill>
                  <a:srgbClr val="002060"/>
                </a:solidFill>
                <a:latin typeface="Times New Roman" pitchFamily="18" charset="0"/>
                <a:cs typeface="Times New Roman" pitchFamily="18" charset="0"/>
              </a:rPr>
              <a:t>н</a:t>
            </a:r>
            <a:r>
              <a:rPr lang="ru-RU" i="1" dirty="0" smtClean="0">
                <a:solidFill>
                  <a:srgbClr val="002060"/>
                </a:solidFill>
                <a:latin typeface="Times New Roman" pitchFamily="18" charset="0"/>
                <a:cs typeface="Times New Roman" pitchFamily="18" charset="0"/>
              </a:rPr>
              <a:t>аправление</a:t>
            </a:r>
          </a:p>
          <a:p>
            <a:r>
              <a:rPr lang="ru-RU" i="1" dirty="0" smtClean="0">
                <a:solidFill>
                  <a:srgbClr val="002060"/>
                </a:solidFill>
                <a:latin typeface="Times New Roman" pitchFamily="18" charset="0"/>
                <a:cs typeface="Times New Roman" pitchFamily="18" charset="0"/>
              </a:rPr>
              <a:t>                              </a:t>
            </a:r>
          </a:p>
          <a:p>
            <a:r>
              <a:rPr lang="ru-RU" i="1" dirty="0">
                <a:solidFill>
                  <a:srgbClr val="002060"/>
                </a:solidFill>
                <a:latin typeface="Times New Roman" pitchFamily="18" charset="0"/>
                <a:cs typeface="Times New Roman" pitchFamily="18" charset="0"/>
              </a:rPr>
              <a:t> </a:t>
            </a:r>
            <a:r>
              <a:rPr lang="ru-RU" i="1" dirty="0" smtClean="0">
                <a:solidFill>
                  <a:srgbClr val="002060"/>
                </a:solidFill>
                <a:latin typeface="Times New Roman" pitchFamily="18" charset="0"/>
                <a:cs typeface="Times New Roman" pitchFamily="18" charset="0"/>
              </a:rPr>
              <a:t>                  Организационно-методическое      </a:t>
            </a:r>
            <a:r>
              <a:rPr lang="ru-RU" dirty="0" smtClean="0"/>
              <a:t>    </a:t>
            </a:r>
            <a:endParaRPr lang="ru-RU" dirty="0"/>
          </a:p>
        </p:txBody>
      </p:sp>
      <p:sp>
        <p:nvSpPr>
          <p:cNvPr id="5" name="Заголовок 4"/>
          <p:cNvSpPr>
            <a:spLocks noGrp="1"/>
          </p:cNvSpPr>
          <p:nvPr>
            <p:ph type="ctrTitle"/>
          </p:nvPr>
        </p:nvSpPr>
        <p:spPr>
          <a:xfrm>
            <a:off x="395536" y="188640"/>
            <a:ext cx="8424936" cy="2520280"/>
          </a:xfrm>
        </p:spPr>
        <p:txBody>
          <a:bodyPr/>
          <a:lstStyle/>
          <a:p>
            <a:pPr marL="182880" indent="0" algn="ctr">
              <a:buNone/>
            </a:pPr>
            <a:r>
              <a:rPr lang="ru-RU" sz="2800" i="1" dirty="0" smtClean="0">
                <a:solidFill>
                  <a:srgbClr val="C00000"/>
                </a:solidFill>
                <a:latin typeface="Times New Roman" pitchFamily="18" charset="0"/>
                <a:cs typeface="Times New Roman" pitchFamily="18" charset="0"/>
              </a:rPr>
              <a:t>Программа работы на дошкольной ступени образования включает в себя взаимосвязанные направления. </a:t>
            </a:r>
            <a:br>
              <a:rPr lang="ru-RU" sz="2800" i="1" dirty="0" smtClean="0">
                <a:solidFill>
                  <a:srgbClr val="C00000"/>
                </a:solidFill>
                <a:latin typeface="Times New Roman" pitchFamily="18" charset="0"/>
                <a:cs typeface="Times New Roman" pitchFamily="18" charset="0"/>
              </a:rPr>
            </a:br>
            <a:r>
              <a:rPr lang="ru-RU" sz="2800" i="1" dirty="0" smtClean="0">
                <a:solidFill>
                  <a:schemeClr val="accent4">
                    <a:lumMod val="50000"/>
                  </a:schemeClr>
                </a:solidFill>
                <a:latin typeface="Times New Roman" pitchFamily="18" charset="0"/>
                <a:cs typeface="Times New Roman" pitchFamily="18" charset="0"/>
              </a:rPr>
              <a:t>Данные направления отражают ее основное содержание</a:t>
            </a:r>
            <a:endParaRPr lang="ru-RU" sz="2800" i="1" dirty="0">
              <a:solidFill>
                <a:schemeClr val="accent4">
                  <a:lumMod val="50000"/>
                </a:schemeClr>
              </a:solidFill>
              <a:latin typeface="Times New Roman" pitchFamily="18" charset="0"/>
              <a:cs typeface="Times New Roman" pitchFamily="18" charset="0"/>
            </a:endParaRPr>
          </a:p>
        </p:txBody>
      </p:sp>
      <p:sp>
        <p:nvSpPr>
          <p:cNvPr id="8" name="Овал 7"/>
          <p:cNvSpPr/>
          <p:nvPr/>
        </p:nvSpPr>
        <p:spPr>
          <a:xfrm>
            <a:off x="4680012" y="3645024"/>
            <a:ext cx="1080120" cy="108012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ru-RU"/>
          </a:p>
        </p:txBody>
      </p:sp>
      <p:sp>
        <p:nvSpPr>
          <p:cNvPr id="9" name="Овал 8"/>
          <p:cNvSpPr/>
          <p:nvPr/>
        </p:nvSpPr>
        <p:spPr>
          <a:xfrm>
            <a:off x="5292080" y="4185084"/>
            <a:ext cx="972108" cy="126014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10" name="Овал 9"/>
          <p:cNvSpPr/>
          <p:nvPr/>
        </p:nvSpPr>
        <p:spPr>
          <a:xfrm>
            <a:off x="4067944" y="4185084"/>
            <a:ext cx="972108" cy="126014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sp>
        <p:nvSpPr>
          <p:cNvPr id="11" name="Овал 10"/>
          <p:cNvSpPr/>
          <p:nvPr/>
        </p:nvSpPr>
        <p:spPr>
          <a:xfrm>
            <a:off x="4662010" y="4696792"/>
            <a:ext cx="1116124" cy="12524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73580684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2902" b="2902"/>
          <a:stretch>
            <a:fillRect/>
          </a:stretch>
        </p:blipFill>
        <p:spPr>
          <a:xfrm>
            <a:off x="179512" y="1772816"/>
            <a:ext cx="3363913" cy="4752975"/>
          </a:xfrm>
        </p:spPr>
      </p:pic>
      <p:sp>
        <p:nvSpPr>
          <p:cNvPr id="7" name="Текст 6"/>
          <p:cNvSpPr>
            <a:spLocks noGrp="1"/>
          </p:cNvSpPr>
          <p:nvPr>
            <p:ph type="body" sz="half" idx="2"/>
          </p:nvPr>
        </p:nvSpPr>
        <p:spPr>
          <a:xfrm>
            <a:off x="3851920" y="1556792"/>
            <a:ext cx="4968552" cy="5040560"/>
          </a:xfrm>
        </p:spPr>
        <p:txBody>
          <a:bodyPr>
            <a:normAutofit/>
          </a:bodyPr>
          <a:lstStyle/>
          <a:p>
            <a:pPr marL="0" indent="0">
              <a:buNone/>
            </a:pPr>
            <a:r>
              <a:rPr lang="ru-RU" sz="2800" b="1" i="1" dirty="0" smtClean="0">
                <a:solidFill>
                  <a:srgbClr val="002060"/>
                </a:solidFill>
                <a:latin typeface="Times New Roman" pitchFamily="18" charset="0"/>
                <a:cs typeface="Times New Roman" pitchFamily="18" charset="0"/>
              </a:rPr>
              <a:t>Для успешности воспитания и обучения детей </a:t>
            </a:r>
            <a:r>
              <a:rPr lang="ru-RU" sz="2800" b="1" i="1" dirty="0" smtClean="0">
                <a:solidFill>
                  <a:srgbClr val="002060"/>
                </a:solidFill>
                <a:latin typeface="Times New Roman" pitchFamily="18" charset="0"/>
                <a:cs typeface="Times New Roman" pitchFamily="18" charset="0"/>
              </a:rPr>
              <a:t>необходима </a:t>
            </a:r>
            <a:r>
              <a:rPr lang="ru-RU" sz="2800" b="1" i="1" dirty="0" smtClean="0">
                <a:solidFill>
                  <a:srgbClr val="002060"/>
                </a:solidFill>
                <a:latin typeface="Times New Roman" pitchFamily="18" charset="0"/>
                <a:cs typeface="Times New Roman" pitchFamily="18" charset="0"/>
              </a:rPr>
              <a:t>правильная оценка их возможностей и выявление особых образовательных потребностей.</a:t>
            </a:r>
          </a:p>
          <a:p>
            <a:pPr marL="0" indent="0">
              <a:buNone/>
            </a:pPr>
            <a:r>
              <a:rPr lang="ru-RU" sz="2800" b="1" i="1" dirty="0" smtClean="0">
                <a:solidFill>
                  <a:srgbClr val="002060"/>
                </a:solidFill>
                <a:latin typeface="Times New Roman" pitchFamily="18" charset="0"/>
                <a:cs typeface="Times New Roman" pitchFamily="18" charset="0"/>
              </a:rPr>
              <a:t>В связи с этим особая роль отводится </a:t>
            </a:r>
            <a:r>
              <a:rPr lang="ru-RU" sz="2800" b="1" i="1" dirty="0" err="1" smtClean="0">
                <a:solidFill>
                  <a:srgbClr val="002060"/>
                </a:solidFill>
                <a:latin typeface="Times New Roman" pitchFamily="18" charset="0"/>
                <a:cs typeface="Times New Roman" pitchFamily="18" charset="0"/>
              </a:rPr>
              <a:t>психолого</a:t>
            </a:r>
            <a:r>
              <a:rPr lang="ru-RU" sz="2800" b="1" i="1" dirty="0" smtClean="0">
                <a:solidFill>
                  <a:srgbClr val="002060"/>
                </a:solidFill>
                <a:latin typeface="Times New Roman" pitchFamily="18" charset="0"/>
                <a:cs typeface="Times New Roman" pitchFamily="18" charset="0"/>
              </a:rPr>
              <a:t> – </a:t>
            </a:r>
            <a:r>
              <a:rPr lang="ru-RU" sz="2800" b="1" i="1" dirty="0" err="1" smtClean="0">
                <a:solidFill>
                  <a:srgbClr val="002060"/>
                </a:solidFill>
                <a:latin typeface="Times New Roman" pitchFamily="18" charset="0"/>
                <a:cs typeface="Times New Roman" pitchFamily="18" charset="0"/>
              </a:rPr>
              <a:t>медико</a:t>
            </a:r>
            <a:r>
              <a:rPr lang="ru-RU" sz="2800" b="1" i="1" dirty="0" smtClean="0">
                <a:solidFill>
                  <a:srgbClr val="002060"/>
                </a:solidFill>
                <a:latin typeface="Times New Roman" pitchFamily="18" charset="0"/>
                <a:cs typeface="Times New Roman" pitchFamily="18" charset="0"/>
              </a:rPr>
              <a:t> – педагогической диагностике.</a:t>
            </a:r>
            <a:endParaRPr lang="ru-RU" sz="2800" b="1" i="1" dirty="0">
              <a:solidFill>
                <a:srgbClr val="002060"/>
              </a:solidFill>
              <a:latin typeface="Times New Roman" pitchFamily="18" charset="0"/>
              <a:cs typeface="Times New Roman" pitchFamily="18" charset="0"/>
            </a:endParaRPr>
          </a:p>
        </p:txBody>
      </p:sp>
      <p:sp>
        <p:nvSpPr>
          <p:cNvPr id="5" name="Заголовок 4"/>
          <p:cNvSpPr>
            <a:spLocks noGrp="1"/>
          </p:cNvSpPr>
          <p:nvPr>
            <p:ph type="title"/>
          </p:nvPr>
        </p:nvSpPr>
        <p:spPr>
          <a:xfrm>
            <a:off x="395536" y="188640"/>
            <a:ext cx="8352928" cy="1143000"/>
          </a:xfrm>
        </p:spPr>
        <p:txBody>
          <a:bodyPr/>
          <a:lstStyle/>
          <a:p>
            <a:pPr marL="0" indent="0" algn="ctr">
              <a:buNone/>
            </a:pPr>
            <a:r>
              <a:rPr lang="ru-RU" sz="4000" i="1" dirty="0" smtClean="0">
                <a:solidFill>
                  <a:srgbClr val="FF0000"/>
                </a:solidFill>
                <a:latin typeface="Times New Roman" pitchFamily="18" charset="0"/>
                <a:cs typeface="Times New Roman" pitchFamily="18" charset="0"/>
              </a:rPr>
              <a:t>Диагностическое направление</a:t>
            </a:r>
            <a:endParaRPr lang="ru-RU" sz="4000" i="1"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325041348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5"/>
                                        </p:tgtEl>
                                      </p:cBhvr>
                                    </p:animEffect>
                                    <p:animScale>
                                      <p:cBhvr>
                                        <p:cTn id="7" dur="250" autoRev="1" fill="hold"/>
                                        <p:tgtEl>
                                          <p:spTgt spid="5"/>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fltVal val="0"/>
                                          </p:val>
                                        </p:tav>
                                        <p:tav tm="100000">
                                          <p:val>
                                            <p:strVal val="#ppt_w"/>
                                          </p:val>
                                        </p:tav>
                                      </p:tavLst>
                                    </p:anim>
                                    <p:anim calcmode="lin" valueType="num">
                                      <p:cBhvr>
                                        <p:cTn id="13" dur="1000" fill="hold"/>
                                        <p:tgtEl>
                                          <p:spTgt spid="8"/>
                                        </p:tgtEl>
                                        <p:attrNameLst>
                                          <p:attrName>ppt_h</p:attrName>
                                        </p:attrNameLst>
                                      </p:cBhvr>
                                      <p:tavLst>
                                        <p:tav tm="0">
                                          <p:val>
                                            <p:fltVal val="0"/>
                                          </p:val>
                                        </p:tav>
                                        <p:tav tm="100000">
                                          <p:val>
                                            <p:strVal val="#ppt_h"/>
                                          </p:val>
                                        </p:tav>
                                      </p:tavLst>
                                    </p:anim>
                                    <p:anim calcmode="lin" valueType="num">
                                      <p:cBhvr>
                                        <p:cTn id="14" dur="1000" fill="hold"/>
                                        <p:tgtEl>
                                          <p:spTgt spid="8"/>
                                        </p:tgtEl>
                                        <p:attrNameLst>
                                          <p:attrName>style.rotation</p:attrName>
                                        </p:attrNameLst>
                                      </p:cBhvr>
                                      <p:tavLst>
                                        <p:tav tm="0">
                                          <p:val>
                                            <p:fltVal val="90"/>
                                          </p:val>
                                        </p:tav>
                                        <p:tav tm="100000">
                                          <p:val>
                                            <p:fltVal val="0"/>
                                          </p:val>
                                        </p:tav>
                                      </p:tavLst>
                                    </p:anim>
                                    <p:animEffect transition="in" filter="fade">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одзаголовок 5"/>
          <p:cNvSpPr>
            <a:spLocks noGrp="1"/>
          </p:cNvSpPr>
          <p:nvPr>
            <p:ph type="subTitle" idx="1"/>
          </p:nvPr>
        </p:nvSpPr>
        <p:spPr/>
        <p:txBody>
          <a:bodyPr/>
          <a:lstStyle/>
          <a:p>
            <a:endParaRPr lang="ru-RU"/>
          </a:p>
        </p:txBody>
      </p:sp>
      <p:sp>
        <p:nvSpPr>
          <p:cNvPr id="5" name="Заголовок 4"/>
          <p:cNvSpPr>
            <a:spLocks noGrp="1"/>
          </p:cNvSpPr>
          <p:nvPr>
            <p:ph type="ctrTitle"/>
          </p:nvPr>
        </p:nvSpPr>
        <p:spPr/>
        <p:txBody>
          <a:bodyPr/>
          <a:lstStyle/>
          <a:p>
            <a:endParaRPr lang="ru-RU"/>
          </a:p>
        </p:txBody>
      </p:sp>
      <p:pic>
        <p:nvPicPr>
          <p:cNvPr id="7" name="Рисунок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4888" y="14640"/>
            <a:ext cx="4302224" cy="6453336"/>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4640" y="14640"/>
            <a:ext cx="4139320" cy="6453336"/>
          </a:xfrm>
          <a:prstGeom prst="rect">
            <a:avLst/>
          </a:prstGeom>
        </p:spPr>
      </p:pic>
    </p:spTree>
    <p:extLst>
      <p:ext uri="{BB962C8B-B14F-4D97-AF65-F5344CB8AC3E}">
        <p14:creationId xmlns:p14="http://schemas.microsoft.com/office/powerpoint/2010/main" val="2772610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7"/>
                                        </p:tgtEl>
                                      </p:cBhvr>
                                    </p:animEffect>
                                    <p:animScale>
                                      <p:cBhvr>
                                        <p:cTn id="7" dur="250" autoRev="1" fill="hold"/>
                                        <p:tgtEl>
                                          <p:spTgt spid="7"/>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8"/>
                                        </p:tgtEl>
                                      </p:cBhvr>
                                    </p:animEffect>
                                    <p:animScale>
                                      <p:cBhvr>
                                        <p:cTn id="12"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2945" b="2945"/>
          <a:stretch>
            <a:fillRect/>
          </a:stretch>
        </p:blipFill>
        <p:spPr>
          <a:xfrm>
            <a:off x="5076055" y="1340768"/>
            <a:ext cx="3755207" cy="5183857"/>
          </a:xfrm>
        </p:spPr>
      </p:pic>
      <p:sp>
        <p:nvSpPr>
          <p:cNvPr id="3" name="Текст 2"/>
          <p:cNvSpPr>
            <a:spLocks noGrp="1"/>
          </p:cNvSpPr>
          <p:nvPr>
            <p:ph type="body" sz="half" idx="2"/>
          </p:nvPr>
        </p:nvSpPr>
        <p:spPr>
          <a:xfrm>
            <a:off x="395536" y="764704"/>
            <a:ext cx="4896544" cy="6093296"/>
          </a:xfrm>
        </p:spPr>
        <p:txBody>
          <a:bodyPr>
            <a:noAutofit/>
          </a:bodyPr>
          <a:lstStyle/>
          <a:p>
            <a:pPr marL="0" indent="0">
              <a:buNone/>
            </a:pPr>
            <a:r>
              <a:rPr lang="ru-RU" sz="3200" b="1" i="1" dirty="0" smtClean="0">
                <a:solidFill>
                  <a:srgbClr val="002060"/>
                </a:solidFill>
                <a:latin typeface="Times New Roman" pitchFamily="18" charset="0"/>
                <a:cs typeface="Times New Roman" pitchFamily="18" charset="0"/>
              </a:rPr>
              <a:t>Основными направлениями коррекционно-развивающей работы психолога с детьми с ОВЗ, находящимися в условиях образ-ной интеграции являются:</a:t>
            </a:r>
          </a:p>
          <a:p>
            <a:pPr>
              <a:buFont typeface="Wingdings" pitchFamily="2" charset="2"/>
              <a:buChar char="ü"/>
            </a:pPr>
            <a:r>
              <a:rPr lang="ru-RU" sz="3200" b="1" i="1" dirty="0">
                <a:solidFill>
                  <a:srgbClr val="002060"/>
                </a:solidFill>
                <a:latin typeface="Times New Roman" pitchFamily="18" charset="0"/>
                <a:cs typeface="Times New Roman" pitchFamily="18" charset="0"/>
              </a:rPr>
              <a:t> </a:t>
            </a:r>
            <a:r>
              <a:rPr lang="ru-RU" sz="3200" b="1" i="1" dirty="0" smtClean="0">
                <a:solidFill>
                  <a:srgbClr val="002060"/>
                </a:solidFill>
                <a:latin typeface="Times New Roman" pitchFamily="18" charset="0"/>
                <a:cs typeface="Times New Roman" pitchFamily="18" charset="0"/>
              </a:rPr>
              <a:t>развитие эмоционально – личностной сферы и коррекция ее недостатков</a:t>
            </a:r>
            <a:endParaRPr lang="ru-RU" sz="3200" b="1" i="1" dirty="0">
              <a:solidFill>
                <a:srgbClr val="002060"/>
              </a:solidFill>
              <a:latin typeface="Times New Roman" pitchFamily="18" charset="0"/>
              <a:cs typeface="Times New Roman" pitchFamily="18" charset="0"/>
            </a:endParaRPr>
          </a:p>
        </p:txBody>
      </p:sp>
      <p:sp>
        <p:nvSpPr>
          <p:cNvPr id="4" name="Заголовок 3"/>
          <p:cNvSpPr>
            <a:spLocks noGrp="1"/>
          </p:cNvSpPr>
          <p:nvPr>
            <p:ph type="title"/>
          </p:nvPr>
        </p:nvSpPr>
        <p:spPr>
          <a:xfrm>
            <a:off x="251520" y="188640"/>
            <a:ext cx="8568952" cy="648072"/>
          </a:xfrm>
        </p:spPr>
        <p:txBody>
          <a:bodyPr/>
          <a:lstStyle/>
          <a:p>
            <a:pPr marL="0" indent="0">
              <a:buNone/>
            </a:pPr>
            <a:r>
              <a:rPr lang="ru-RU" sz="3600" i="1" dirty="0" smtClean="0">
                <a:solidFill>
                  <a:srgbClr val="C00000"/>
                </a:solidFill>
                <a:latin typeface="Times New Roman" pitchFamily="18" charset="0"/>
                <a:cs typeface="Times New Roman" pitchFamily="18" charset="0"/>
              </a:rPr>
              <a:t>Коррекционно-развивающее направление</a:t>
            </a:r>
            <a:endParaRPr lang="ru-RU" sz="3600" i="1" dirty="0">
              <a:solidFill>
                <a:srgbClr val="C00000"/>
              </a:solidFill>
              <a:latin typeface="Times New Roman" pitchFamily="18" charset="0"/>
              <a:cs typeface="Times New Roman" pitchFamily="18" charset="0"/>
            </a:endParaRPr>
          </a:p>
        </p:txBody>
      </p:sp>
    </p:spTree>
    <p:extLst>
      <p:ext uri="{BB962C8B-B14F-4D97-AF65-F5344CB8AC3E}">
        <p14:creationId xmlns:p14="http://schemas.microsoft.com/office/powerpoint/2010/main" val="92854997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2174" r="2174"/>
          <a:stretch>
            <a:fillRect/>
          </a:stretch>
        </p:blipFill>
        <p:spPr>
          <a:xfrm>
            <a:off x="4788024" y="3429000"/>
            <a:ext cx="4114800" cy="3127375"/>
          </a:xfrm>
        </p:spPr>
      </p:pic>
      <p:sp>
        <p:nvSpPr>
          <p:cNvPr id="3" name="Текст 2"/>
          <p:cNvSpPr>
            <a:spLocks noGrp="1"/>
          </p:cNvSpPr>
          <p:nvPr>
            <p:ph type="body" sz="half" idx="2"/>
          </p:nvPr>
        </p:nvSpPr>
        <p:spPr>
          <a:xfrm>
            <a:off x="107504" y="29632"/>
            <a:ext cx="4752528" cy="6639728"/>
          </a:xfrm>
        </p:spPr>
        <p:txBody>
          <a:bodyPr>
            <a:normAutofit lnSpcReduction="10000"/>
          </a:bodyPr>
          <a:lstStyle/>
          <a:p>
            <a:pPr>
              <a:buFont typeface="Wingdings" pitchFamily="2" charset="2"/>
              <a:buChar char="ü"/>
            </a:pPr>
            <a:r>
              <a:rPr lang="ru-RU" b="1" i="1" dirty="0" smtClean="0">
                <a:solidFill>
                  <a:srgbClr val="002060"/>
                </a:solidFill>
                <a:latin typeface="Times New Roman" pitchFamily="18" charset="0"/>
                <a:cs typeface="Times New Roman" pitchFamily="18" charset="0"/>
              </a:rPr>
              <a:t>  </a:t>
            </a:r>
            <a:r>
              <a:rPr lang="ru-RU" sz="3200" b="1" i="1" dirty="0" smtClean="0">
                <a:solidFill>
                  <a:srgbClr val="002060"/>
                </a:solidFill>
                <a:latin typeface="Times New Roman" pitchFamily="18" charset="0"/>
                <a:cs typeface="Times New Roman" pitchFamily="18" charset="0"/>
              </a:rPr>
              <a:t>развитие познавательной деятельности и целенаправленное формирование высших психических функций;</a:t>
            </a:r>
          </a:p>
          <a:p>
            <a:pPr>
              <a:buFont typeface="Wingdings" pitchFamily="2" charset="2"/>
              <a:buChar char="ü"/>
            </a:pPr>
            <a:r>
              <a:rPr lang="ru-RU" sz="3200" b="1" i="1" dirty="0" smtClean="0">
                <a:solidFill>
                  <a:srgbClr val="002060"/>
                </a:solidFill>
                <a:latin typeface="Times New Roman" pitchFamily="18" charset="0"/>
                <a:cs typeface="Times New Roman" pitchFamily="18" charset="0"/>
              </a:rPr>
              <a:t>Формирование произвольной регуляции деятельности и поведения;</a:t>
            </a:r>
          </a:p>
          <a:p>
            <a:pPr>
              <a:buFont typeface="Wingdings" pitchFamily="2" charset="2"/>
              <a:buChar char="ü"/>
            </a:pPr>
            <a:r>
              <a:rPr lang="ru-RU" sz="3200" b="1" i="1" dirty="0" smtClean="0">
                <a:solidFill>
                  <a:srgbClr val="002060"/>
                </a:solidFill>
                <a:latin typeface="Times New Roman" pitchFamily="18" charset="0"/>
                <a:cs typeface="Times New Roman" pitchFamily="18" charset="0"/>
              </a:rPr>
              <a:t>Формирование и развитие социальных навыков и социализации</a:t>
            </a:r>
            <a:endParaRPr lang="ru-RU" sz="3200" b="1" i="1" dirty="0">
              <a:solidFill>
                <a:srgbClr val="002060"/>
              </a:solidFill>
              <a:latin typeface="Times New Roman" pitchFamily="18" charset="0"/>
              <a:cs typeface="Times New Roman" pitchFamily="18" charset="0"/>
            </a:endParaRPr>
          </a:p>
        </p:txBody>
      </p:sp>
      <p:sp>
        <p:nvSpPr>
          <p:cNvPr id="4" name="Заголовок 3"/>
          <p:cNvSpPr>
            <a:spLocks noGrp="1"/>
          </p:cNvSpPr>
          <p:nvPr>
            <p:ph type="title"/>
          </p:nvPr>
        </p:nvSpPr>
        <p:spPr>
          <a:xfrm flipH="1">
            <a:off x="4932040" y="188640"/>
            <a:ext cx="3672408" cy="2736304"/>
          </a:xfrm>
        </p:spPr>
        <p:txBody>
          <a:bodyPr/>
          <a:lstStyle/>
          <a:p>
            <a:pPr marL="0" indent="0">
              <a:buNone/>
            </a:pPr>
            <a:endParaRPr lang="ru-RU" dirty="0"/>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4048" y="3199"/>
            <a:ext cx="3744416" cy="3353793"/>
          </a:xfrm>
          <a:prstGeom prst="rect">
            <a:avLst/>
          </a:prstGeom>
        </p:spPr>
      </p:pic>
    </p:spTree>
    <p:extLst>
      <p:ext uri="{BB962C8B-B14F-4D97-AF65-F5344CB8AC3E}">
        <p14:creationId xmlns:p14="http://schemas.microsoft.com/office/powerpoint/2010/main" val="399640295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одзаголовок 5"/>
          <p:cNvSpPr>
            <a:spLocks noGrp="1"/>
          </p:cNvSpPr>
          <p:nvPr>
            <p:ph type="subTitle" idx="1"/>
          </p:nvPr>
        </p:nvSpPr>
        <p:spPr>
          <a:xfrm>
            <a:off x="179513" y="3140968"/>
            <a:ext cx="4878288" cy="3456383"/>
          </a:xfrm>
        </p:spPr>
        <p:txBody>
          <a:bodyPr/>
          <a:lstStyle/>
          <a:p>
            <a:r>
              <a:rPr lang="ru-RU" sz="2800" b="1" i="1" dirty="0" smtClean="0">
                <a:solidFill>
                  <a:srgbClr val="C00000"/>
                </a:solidFill>
                <a:latin typeface="Times New Roman" pitchFamily="18" charset="0"/>
                <a:cs typeface="Times New Roman" pitchFamily="18" charset="0"/>
              </a:rPr>
              <a:t>Вся </a:t>
            </a:r>
            <a:r>
              <a:rPr lang="ru-RU" sz="2800" b="1" i="1" dirty="0" err="1" smtClean="0">
                <a:solidFill>
                  <a:srgbClr val="C00000"/>
                </a:solidFill>
                <a:latin typeface="Times New Roman" pitchFamily="18" charset="0"/>
                <a:cs typeface="Times New Roman" pitchFamily="18" charset="0"/>
              </a:rPr>
              <a:t>коррекционно</a:t>
            </a:r>
            <a:r>
              <a:rPr lang="ru-RU" sz="2800" b="1" i="1" dirty="0" smtClean="0">
                <a:solidFill>
                  <a:srgbClr val="C00000"/>
                </a:solidFill>
                <a:latin typeface="Times New Roman" pitchFamily="18" charset="0"/>
                <a:cs typeface="Times New Roman" pitchFamily="18" charset="0"/>
              </a:rPr>
              <a:t> – развивающая работа строится с учетом результатов входящей диагностики и направлена на устранение выявленных у ребенка показателей</a:t>
            </a:r>
            <a:r>
              <a:rPr lang="ru-RU" b="1" i="1" dirty="0" smtClean="0">
                <a:solidFill>
                  <a:srgbClr val="C00000"/>
                </a:solidFill>
                <a:latin typeface="Times New Roman" pitchFamily="18" charset="0"/>
                <a:cs typeface="Times New Roman" pitchFamily="18" charset="0"/>
              </a:rPr>
              <a:t>.</a:t>
            </a:r>
            <a:endParaRPr lang="ru-RU" b="1" i="1" dirty="0">
              <a:solidFill>
                <a:srgbClr val="C00000"/>
              </a:solidFill>
              <a:latin typeface="Times New Roman" pitchFamily="18" charset="0"/>
              <a:cs typeface="Times New Roman" pitchFamily="18" charset="0"/>
            </a:endParaRPr>
          </a:p>
        </p:txBody>
      </p:sp>
      <p:sp>
        <p:nvSpPr>
          <p:cNvPr id="5" name="Заголовок 4"/>
          <p:cNvSpPr>
            <a:spLocks noGrp="1"/>
          </p:cNvSpPr>
          <p:nvPr>
            <p:ph type="ctrTitle"/>
          </p:nvPr>
        </p:nvSpPr>
        <p:spPr>
          <a:xfrm>
            <a:off x="5292080" y="3132291"/>
            <a:ext cx="2700852" cy="1016790"/>
          </a:xfrm>
        </p:spPr>
        <p:txBody>
          <a:bodyPr/>
          <a:lstStyle/>
          <a:p>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332656"/>
            <a:ext cx="4536504" cy="2538662"/>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57800" y="188640"/>
            <a:ext cx="4086200" cy="6408712"/>
          </a:xfrm>
          <a:prstGeom prst="rect">
            <a:avLst/>
          </a:prstGeom>
        </p:spPr>
      </p:pic>
    </p:spTree>
    <p:extLst>
      <p:ext uri="{BB962C8B-B14F-4D97-AF65-F5344CB8AC3E}">
        <p14:creationId xmlns:p14="http://schemas.microsoft.com/office/powerpoint/2010/main" val="216611134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12948" b="12948"/>
          <a:stretch>
            <a:fillRect/>
          </a:stretch>
        </p:blipFill>
        <p:spPr>
          <a:xfrm>
            <a:off x="-30163" y="1989138"/>
            <a:ext cx="4114801" cy="3127375"/>
          </a:xfrm>
        </p:spPr>
      </p:pic>
      <p:sp>
        <p:nvSpPr>
          <p:cNvPr id="3" name="Текст 2"/>
          <p:cNvSpPr>
            <a:spLocks noGrp="1"/>
          </p:cNvSpPr>
          <p:nvPr>
            <p:ph type="body" sz="half" idx="2"/>
          </p:nvPr>
        </p:nvSpPr>
        <p:spPr>
          <a:xfrm>
            <a:off x="4067944" y="1628800"/>
            <a:ext cx="4558210" cy="4896544"/>
          </a:xfrm>
        </p:spPr>
        <p:txBody>
          <a:bodyPr>
            <a:normAutofit/>
          </a:bodyPr>
          <a:lstStyle/>
          <a:p>
            <a:pPr marL="0" indent="0">
              <a:buNone/>
            </a:pPr>
            <a:r>
              <a:rPr lang="ru-RU" sz="2400" b="1" i="1" dirty="0" smtClean="0">
                <a:solidFill>
                  <a:srgbClr val="002060"/>
                </a:solidFill>
                <a:latin typeface="Times New Roman" pitchFamily="18" charset="0"/>
                <a:cs typeface="Times New Roman" pitchFamily="18" charset="0"/>
              </a:rPr>
              <a:t>Работа по данному направлению обеспечивает оказание педагогам и родителям помощи в воспитании и обучении ребенка с ОВЗ. Педагог-психолог разрабатывает рекомендации в соответствии с возрастными и индивидуально-типическими особенностями детей, что способствует решению коррекционно-воспитательных задач. </a:t>
            </a:r>
            <a:endParaRPr lang="ru-RU" sz="2400" b="1" i="1" dirty="0">
              <a:solidFill>
                <a:srgbClr val="002060"/>
              </a:solidFill>
              <a:latin typeface="Times New Roman" pitchFamily="18" charset="0"/>
              <a:cs typeface="Times New Roman" pitchFamily="18" charset="0"/>
            </a:endParaRPr>
          </a:p>
        </p:txBody>
      </p:sp>
      <p:sp>
        <p:nvSpPr>
          <p:cNvPr id="4" name="Заголовок 3"/>
          <p:cNvSpPr>
            <a:spLocks noGrp="1"/>
          </p:cNvSpPr>
          <p:nvPr>
            <p:ph type="title"/>
          </p:nvPr>
        </p:nvSpPr>
        <p:spPr>
          <a:xfrm>
            <a:off x="395536" y="188640"/>
            <a:ext cx="8496944" cy="1143000"/>
          </a:xfrm>
        </p:spPr>
        <p:txBody>
          <a:bodyPr/>
          <a:lstStyle/>
          <a:p>
            <a:pPr marL="0" indent="0" algn="ctr">
              <a:buNone/>
            </a:pPr>
            <a:r>
              <a:rPr lang="ru-RU" sz="3200" i="1" dirty="0" smtClean="0">
                <a:solidFill>
                  <a:srgbClr val="C00000"/>
                </a:solidFill>
                <a:latin typeface="Times New Roman" pitchFamily="18" charset="0"/>
                <a:cs typeface="Times New Roman" pitchFamily="18" charset="0"/>
              </a:rPr>
              <a:t>Консультативно – просветительское и профилактическое направление</a:t>
            </a:r>
            <a:endParaRPr lang="ru-RU" sz="3200" i="1" dirty="0">
              <a:solidFill>
                <a:srgbClr val="C00000"/>
              </a:solidFill>
              <a:latin typeface="Times New Roman" pitchFamily="18" charset="0"/>
              <a:cs typeface="Times New Roman" pitchFamily="18" charset="0"/>
            </a:endParaRPr>
          </a:p>
        </p:txBody>
      </p:sp>
    </p:spTree>
    <p:extLst>
      <p:ext uri="{BB962C8B-B14F-4D97-AF65-F5344CB8AC3E}">
        <p14:creationId xmlns:p14="http://schemas.microsoft.com/office/powerpoint/2010/main" val="324305862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2" presetClass="emph" presetSubtype="0" fill="hold" nodeType="clickEffect">
                                  <p:stCondLst>
                                    <p:cond delay="0"/>
                                  </p:stCondLst>
                                  <p:childTnLst>
                                    <p:animRot by="120000">
                                      <p:cBhvr>
                                        <p:cTn id="12" dur="100" fill="hold">
                                          <p:stCondLst>
                                            <p:cond delay="0"/>
                                          </p:stCondLst>
                                        </p:cTn>
                                        <p:tgtEl>
                                          <p:spTgt spid="5"/>
                                        </p:tgtEl>
                                        <p:attrNameLst>
                                          <p:attrName>r</p:attrName>
                                        </p:attrNameLst>
                                      </p:cBhvr>
                                    </p:animRot>
                                    <p:animRot by="-240000">
                                      <p:cBhvr>
                                        <p:cTn id="13" dur="200" fill="hold">
                                          <p:stCondLst>
                                            <p:cond delay="200"/>
                                          </p:stCondLst>
                                        </p:cTn>
                                        <p:tgtEl>
                                          <p:spTgt spid="5"/>
                                        </p:tgtEl>
                                        <p:attrNameLst>
                                          <p:attrName>r</p:attrName>
                                        </p:attrNameLst>
                                      </p:cBhvr>
                                    </p:animRot>
                                    <p:animRot by="240000">
                                      <p:cBhvr>
                                        <p:cTn id="14" dur="200" fill="hold">
                                          <p:stCondLst>
                                            <p:cond delay="400"/>
                                          </p:stCondLst>
                                        </p:cTn>
                                        <p:tgtEl>
                                          <p:spTgt spid="5"/>
                                        </p:tgtEl>
                                        <p:attrNameLst>
                                          <p:attrName>r</p:attrName>
                                        </p:attrNameLst>
                                      </p:cBhvr>
                                    </p:animRot>
                                    <p:animRot by="-240000">
                                      <p:cBhvr>
                                        <p:cTn id="15" dur="200" fill="hold">
                                          <p:stCondLst>
                                            <p:cond delay="600"/>
                                          </p:stCondLst>
                                        </p:cTn>
                                        <p:tgtEl>
                                          <p:spTgt spid="5"/>
                                        </p:tgtEl>
                                        <p:attrNameLst>
                                          <p:attrName>r</p:attrName>
                                        </p:attrNameLst>
                                      </p:cBhvr>
                                    </p:animRot>
                                    <p:animRot by="120000">
                                      <p:cBhvr>
                                        <p:cTn id="16"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одзаголовок 5"/>
          <p:cNvSpPr>
            <a:spLocks noGrp="1"/>
          </p:cNvSpPr>
          <p:nvPr>
            <p:ph type="subTitle" idx="1"/>
          </p:nvPr>
        </p:nvSpPr>
        <p:spPr>
          <a:xfrm>
            <a:off x="539552" y="1484784"/>
            <a:ext cx="8208912" cy="5184575"/>
          </a:xfrm>
        </p:spPr>
        <p:txBody>
          <a:bodyPr>
            <a:normAutofit/>
          </a:bodyPr>
          <a:lstStyle/>
          <a:p>
            <a:pPr algn="ctr"/>
            <a:r>
              <a:rPr lang="ru-RU" sz="3200" b="1" i="1" dirty="0" smtClean="0">
                <a:solidFill>
                  <a:srgbClr val="002060"/>
                </a:solidFill>
                <a:latin typeface="Times New Roman" pitchFamily="18" charset="0"/>
                <a:cs typeface="Times New Roman" pitchFamily="18" charset="0"/>
              </a:rPr>
              <a:t>Данное направление деятельности педагога – психолога включает подготовку материалов к консилиумам, методическим объединениям, педагогическим советам, участие в указанных мероприятиях, а также оформление документации.</a:t>
            </a:r>
            <a:endParaRPr lang="ru-RU" sz="3200" b="1" i="1" dirty="0">
              <a:solidFill>
                <a:srgbClr val="002060"/>
              </a:solidFill>
              <a:latin typeface="Times New Roman" pitchFamily="18" charset="0"/>
              <a:cs typeface="Times New Roman" pitchFamily="18" charset="0"/>
            </a:endParaRPr>
          </a:p>
        </p:txBody>
      </p:sp>
      <p:sp>
        <p:nvSpPr>
          <p:cNvPr id="5" name="Заголовок 4"/>
          <p:cNvSpPr>
            <a:spLocks noGrp="1"/>
          </p:cNvSpPr>
          <p:nvPr>
            <p:ph type="ctrTitle"/>
          </p:nvPr>
        </p:nvSpPr>
        <p:spPr>
          <a:xfrm>
            <a:off x="323528" y="32009"/>
            <a:ext cx="8424936" cy="1092736"/>
          </a:xfrm>
        </p:spPr>
        <p:txBody>
          <a:bodyPr/>
          <a:lstStyle/>
          <a:p>
            <a:pPr marL="182880" indent="0" algn="ctr">
              <a:buNone/>
            </a:pPr>
            <a:r>
              <a:rPr lang="ru-RU" sz="3600" i="1" dirty="0" smtClean="0">
                <a:solidFill>
                  <a:srgbClr val="C00000"/>
                </a:solidFill>
                <a:latin typeface="Times New Roman" pitchFamily="18" charset="0"/>
                <a:cs typeface="Times New Roman" pitchFamily="18" charset="0"/>
              </a:rPr>
              <a:t>Организационно-методическое направление</a:t>
            </a:r>
            <a:endParaRPr lang="ru-RU" sz="3600" i="1" dirty="0">
              <a:solidFill>
                <a:srgbClr val="C00000"/>
              </a:solidFill>
              <a:latin typeface="Times New Roman" pitchFamily="18" charset="0"/>
              <a:cs typeface="Times New Roman" pitchFamily="18" charset="0"/>
            </a:endParaRPr>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4725144"/>
            <a:ext cx="2032000" cy="1803400"/>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8000" y="4725144"/>
            <a:ext cx="2032000" cy="1803400"/>
          </a:xfrm>
          <a:prstGeom prst="rect">
            <a:avLst/>
          </a:prstGeom>
        </p:spPr>
      </p:pic>
    </p:spTree>
    <p:extLst>
      <p:ext uri="{BB962C8B-B14F-4D97-AF65-F5344CB8AC3E}">
        <p14:creationId xmlns:p14="http://schemas.microsoft.com/office/powerpoint/2010/main" val="126147636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80">
                                          <p:stCondLst>
                                            <p:cond delay="0"/>
                                          </p:stCondLst>
                                        </p:cTn>
                                        <p:tgtEl>
                                          <p:spTgt spid="7"/>
                                        </p:tgtEl>
                                      </p:cBhvr>
                                    </p:animEffect>
                                    <p:anim calcmode="lin" valueType="num">
                                      <p:cBhvr>
                                        <p:cTn id="13"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8" dur="26">
                                          <p:stCondLst>
                                            <p:cond delay="650"/>
                                          </p:stCondLst>
                                        </p:cTn>
                                        <p:tgtEl>
                                          <p:spTgt spid="7"/>
                                        </p:tgtEl>
                                      </p:cBhvr>
                                      <p:to x="100000" y="60000"/>
                                    </p:animScale>
                                    <p:animScale>
                                      <p:cBhvr>
                                        <p:cTn id="19" dur="166" decel="50000">
                                          <p:stCondLst>
                                            <p:cond delay="676"/>
                                          </p:stCondLst>
                                        </p:cTn>
                                        <p:tgtEl>
                                          <p:spTgt spid="7"/>
                                        </p:tgtEl>
                                      </p:cBhvr>
                                      <p:to x="100000" y="100000"/>
                                    </p:animScale>
                                    <p:animScale>
                                      <p:cBhvr>
                                        <p:cTn id="20" dur="26">
                                          <p:stCondLst>
                                            <p:cond delay="1312"/>
                                          </p:stCondLst>
                                        </p:cTn>
                                        <p:tgtEl>
                                          <p:spTgt spid="7"/>
                                        </p:tgtEl>
                                      </p:cBhvr>
                                      <p:to x="100000" y="80000"/>
                                    </p:animScale>
                                    <p:animScale>
                                      <p:cBhvr>
                                        <p:cTn id="21" dur="166" decel="50000">
                                          <p:stCondLst>
                                            <p:cond delay="1338"/>
                                          </p:stCondLst>
                                        </p:cTn>
                                        <p:tgtEl>
                                          <p:spTgt spid="7"/>
                                        </p:tgtEl>
                                      </p:cBhvr>
                                      <p:to x="100000" y="100000"/>
                                    </p:animScale>
                                    <p:animScale>
                                      <p:cBhvr>
                                        <p:cTn id="22" dur="26">
                                          <p:stCondLst>
                                            <p:cond delay="1642"/>
                                          </p:stCondLst>
                                        </p:cTn>
                                        <p:tgtEl>
                                          <p:spTgt spid="7"/>
                                        </p:tgtEl>
                                      </p:cBhvr>
                                      <p:to x="100000" y="90000"/>
                                    </p:animScale>
                                    <p:animScale>
                                      <p:cBhvr>
                                        <p:cTn id="23" dur="166" decel="50000">
                                          <p:stCondLst>
                                            <p:cond delay="1668"/>
                                          </p:stCondLst>
                                        </p:cTn>
                                        <p:tgtEl>
                                          <p:spTgt spid="7"/>
                                        </p:tgtEl>
                                      </p:cBhvr>
                                      <p:to x="100000" y="100000"/>
                                    </p:animScale>
                                    <p:animScale>
                                      <p:cBhvr>
                                        <p:cTn id="24" dur="26">
                                          <p:stCondLst>
                                            <p:cond delay="1808"/>
                                          </p:stCondLst>
                                        </p:cTn>
                                        <p:tgtEl>
                                          <p:spTgt spid="7"/>
                                        </p:tgtEl>
                                      </p:cBhvr>
                                      <p:to x="100000" y="95000"/>
                                    </p:animScale>
                                    <p:animScale>
                                      <p:cBhvr>
                                        <p:cTn id="25" dur="166" decel="50000">
                                          <p:stCondLst>
                                            <p:cond delay="1834"/>
                                          </p:stCondLst>
                                        </p:cTn>
                                        <p:tgtEl>
                                          <p:spTgt spid="7"/>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down)">
                                      <p:cBhvr>
                                        <p:cTn id="30" dur="580">
                                          <p:stCondLst>
                                            <p:cond delay="0"/>
                                          </p:stCondLst>
                                        </p:cTn>
                                        <p:tgtEl>
                                          <p:spTgt spid="8"/>
                                        </p:tgtEl>
                                      </p:cBhvr>
                                    </p:animEffect>
                                    <p:anim calcmode="lin" valueType="num">
                                      <p:cBhvr>
                                        <p:cTn id="31"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36" dur="26">
                                          <p:stCondLst>
                                            <p:cond delay="650"/>
                                          </p:stCondLst>
                                        </p:cTn>
                                        <p:tgtEl>
                                          <p:spTgt spid="8"/>
                                        </p:tgtEl>
                                      </p:cBhvr>
                                      <p:to x="100000" y="60000"/>
                                    </p:animScale>
                                    <p:animScale>
                                      <p:cBhvr>
                                        <p:cTn id="37" dur="166" decel="50000">
                                          <p:stCondLst>
                                            <p:cond delay="676"/>
                                          </p:stCondLst>
                                        </p:cTn>
                                        <p:tgtEl>
                                          <p:spTgt spid="8"/>
                                        </p:tgtEl>
                                      </p:cBhvr>
                                      <p:to x="100000" y="100000"/>
                                    </p:animScale>
                                    <p:animScale>
                                      <p:cBhvr>
                                        <p:cTn id="38" dur="26">
                                          <p:stCondLst>
                                            <p:cond delay="1312"/>
                                          </p:stCondLst>
                                        </p:cTn>
                                        <p:tgtEl>
                                          <p:spTgt spid="8"/>
                                        </p:tgtEl>
                                      </p:cBhvr>
                                      <p:to x="100000" y="80000"/>
                                    </p:animScale>
                                    <p:animScale>
                                      <p:cBhvr>
                                        <p:cTn id="39" dur="166" decel="50000">
                                          <p:stCondLst>
                                            <p:cond delay="1338"/>
                                          </p:stCondLst>
                                        </p:cTn>
                                        <p:tgtEl>
                                          <p:spTgt spid="8"/>
                                        </p:tgtEl>
                                      </p:cBhvr>
                                      <p:to x="100000" y="100000"/>
                                    </p:animScale>
                                    <p:animScale>
                                      <p:cBhvr>
                                        <p:cTn id="40" dur="26">
                                          <p:stCondLst>
                                            <p:cond delay="1642"/>
                                          </p:stCondLst>
                                        </p:cTn>
                                        <p:tgtEl>
                                          <p:spTgt spid="8"/>
                                        </p:tgtEl>
                                      </p:cBhvr>
                                      <p:to x="100000" y="90000"/>
                                    </p:animScale>
                                    <p:animScale>
                                      <p:cBhvr>
                                        <p:cTn id="41" dur="166" decel="50000">
                                          <p:stCondLst>
                                            <p:cond delay="1668"/>
                                          </p:stCondLst>
                                        </p:cTn>
                                        <p:tgtEl>
                                          <p:spTgt spid="8"/>
                                        </p:tgtEl>
                                      </p:cBhvr>
                                      <p:to x="100000" y="100000"/>
                                    </p:animScale>
                                    <p:animScale>
                                      <p:cBhvr>
                                        <p:cTn id="42" dur="26">
                                          <p:stCondLst>
                                            <p:cond delay="1808"/>
                                          </p:stCondLst>
                                        </p:cTn>
                                        <p:tgtEl>
                                          <p:spTgt spid="8"/>
                                        </p:tgtEl>
                                      </p:cBhvr>
                                      <p:to x="100000" y="95000"/>
                                    </p:animScale>
                                    <p:animScale>
                                      <p:cBhvr>
                                        <p:cTn id="43"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204864"/>
            <a:ext cx="8208912" cy="4248472"/>
          </a:xfrm>
        </p:spPr>
        <p:txBody>
          <a:bodyPr/>
          <a:lstStyle/>
          <a:p>
            <a:pPr marL="0" indent="0" algn="ctr">
              <a:buNone/>
            </a:pPr>
            <a:r>
              <a:rPr lang="ru-RU" sz="2800" i="1" dirty="0" smtClean="0">
                <a:solidFill>
                  <a:schemeClr val="accent4">
                    <a:lumMod val="50000"/>
                  </a:schemeClr>
                </a:solidFill>
                <a:latin typeface="Times New Roman" pitchFamily="18" charset="0"/>
                <a:cs typeface="Times New Roman" pitchFamily="18" charset="0"/>
              </a:rPr>
              <a:t>Мир «особого ребенка интересен и пуглив»</a:t>
            </a:r>
            <a:br>
              <a:rPr lang="ru-RU" sz="2800" i="1" dirty="0" smtClean="0">
                <a:solidFill>
                  <a:schemeClr val="accent4">
                    <a:lumMod val="50000"/>
                  </a:schemeClr>
                </a:solidFill>
                <a:latin typeface="Times New Roman" pitchFamily="18" charset="0"/>
                <a:cs typeface="Times New Roman" pitchFamily="18" charset="0"/>
              </a:rPr>
            </a:br>
            <a:r>
              <a:rPr lang="ru-RU" sz="2800" i="1" dirty="0">
                <a:solidFill>
                  <a:schemeClr val="accent4">
                    <a:lumMod val="50000"/>
                  </a:schemeClr>
                </a:solidFill>
                <a:latin typeface="Times New Roman" pitchFamily="18" charset="0"/>
                <a:cs typeface="Times New Roman" pitchFamily="18" charset="0"/>
              </a:rPr>
              <a:t>М</a:t>
            </a:r>
            <a:r>
              <a:rPr lang="ru-RU" sz="2800" i="1" dirty="0" smtClean="0">
                <a:solidFill>
                  <a:schemeClr val="accent4">
                    <a:lumMod val="50000"/>
                  </a:schemeClr>
                </a:solidFill>
                <a:latin typeface="Times New Roman" pitchFamily="18" charset="0"/>
                <a:cs typeface="Times New Roman" pitchFamily="18" charset="0"/>
              </a:rPr>
              <a:t>ир «особого ребенка» безобразен и красив,</a:t>
            </a:r>
            <a:br>
              <a:rPr lang="ru-RU" sz="2800" i="1" dirty="0" smtClean="0">
                <a:solidFill>
                  <a:schemeClr val="accent4">
                    <a:lumMod val="50000"/>
                  </a:schemeClr>
                </a:solidFill>
                <a:latin typeface="Times New Roman" pitchFamily="18" charset="0"/>
                <a:cs typeface="Times New Roman" pitchFamily="18" charset="0"/>
              </a:rPr>
            </a:br>
            <a:r>
              <a:rPr lang="ru-RU" sz="2800" i="1" dirty="0" smtClean="0">
                <a:solidFill>
                  <a:schemeClr val="accent3">
                    <a:lumMod val="50000"/>
                  </a:schemeClr>
                </a:solidFill>
                <a:latin typeface="Times New Roman" pitchFamily="18" charset="0"/>
                <a:cs typeface="Times New Roman" pitchFamily="18" charset="0"/>
              </a:rPr>
              <a:t>Неуклюж, порою странен, добродушен и открыт,</a:t>
            </a:r>
            <a:br>
              <a:rPr lang="ru-RU" sz="2800" i="1" dirty="0" smtClean="0">
                <a:solidFill>
                  <a:schemeClr val="accent3">
                    <a:lumMod val="50000"/>
                  </a:schemeClr>
                </a:solidFill>
                <a:latin typeface="Times New Roman" pitchFamily="18" charset="0"/>
                <a:cs typeface="Times New Roman" pitchFamily="18" charset="0"/>
              </a:rPr>
            </a:br>
            <a:r>
              <a:rPr lang="ru-RU" sz="2800" i="1" dirty="0" smtClean="0">
                <a:solidFill>
                  <a:schemeClr val="accent3">
                    <a:lumMod val="50000"/>
                  </a:schemeClr>
                </a:solidFill>
                <a:latin typeface="Times New Roman" pitchFamily="18" charset="0"/>
                <a:cs typeface="Times New Roman" pitchFamily="18" charset="0"/>
              </a:rPr>
              <a:t>Мир «особого ребенка»…иногда он нас страшит…</a:t>
            </a:r>
            <a:br>
              <a:rPr lang="ru-RU" sz="2800" i="1" dirty="0" smtClean="0">
                <a:solidFill>
                  <a:schemeClr val="accent3">
                    <a:lumMod val="50000"/>
                  </a:schemeClr>
                </a:solidFill>
                <a:latin typeface="Times New Roman" pitchFamily="18" charset="0"/>
                <a:cs typeface="Times New Roman" pitchFamily="18" charset="0"/>
              </a:rPr>
            </a:br>
            <a:r>
              <a:rPr lang="ru-RU" sz="2800" i="1" dirty="0" smtClean="0">
                <a:solidFill>
                  <a:schemeClr val="bg2">
                    <a:lumMod val="25000"/>
                  </a:schemeClr>
                </a:solidFill>
                <a:latin typeface="Times New Roman" pitchFamily="18" charset="0"/>
                <a:cs typeface="Times New Roman" pitchFamily="18" charset="0"/>
              </a:rPr>
              <a:t>Почему он агрессивен? Почему он так закрыт?</a:t>
            </a:r>
            <a:br>
              <a:rPr lang="ru-RU" sz="2800" i="1" dirty="0" smtClean="0">
                <a:solidFill>
                  <a:schemeClr val="bg2">
                    <a:lumMod val="25000"/>
                  </a:schemeClr>
                </a:solidFill>
                <a:latin typeface="Times New Roman" pitchFamily="18" charset="0"/>
                <a:cs typeface="Times New Roman" pitchFamily="18" charset="0"/>
              </a:rPr>
            </a:br>
            <a:r>
              <a:rPr lang="ru-RU" sz="2800" i="1" dirty="0" smtClean="0">
                <a:solidFill>
                  <a:schemeClr val="bg2">
                    <a:lumMod val="25000"/>
                  </a:schemeClr>
                </a:solidFill>
                <a:latin typeface="Times New Roman" pitchFamily="18" charset="0"/>
                <a:cs typeface="Times New Roman" pitchFamily="18" charset="0"/>
              </a:rPr>
              <a:t>Почему он так испуган? Почему не говорит?</a:t>
            </a:r>
            <a:br>
              <a:rPr lang="ru-RU" sz="2800" i="1" dirty="0" smtClean="0">
                <a:solidFill>
                  <a:schemeClr val="bg2">
                    <a:lumMod val="25000"/>
                  </a:schemeClr>
                </a:solidFill>
                <a:latin typeface="Times New Roman" pitchFamily="18" charset="0"/>
                <a:cs typeface="Times New Roman" pitchFamily="18" charset="0"/>
              </a:rPr>
            </a:br>
            <a:r>
              <a:rPr lang="ru-RU" sz="2800" i="1" dirty="0" smtClean="0">
                <a:solidFill>
                  <a:schemeClr val="accent6">
                    <a:lumMod val="75000"/>
                  </a:schemeClr>
                </a:solidFill>
                <a:latin typeface="Times New Roman" pitchFamily="18" charset="0"/>
                <a:cs typeface="Times New Roman" pitchFamily="18" charset="0"/>
              </a:rPr>
              <a:t>Мир «особого ребенка» он закрыт от глаз чужих,</a:t>
            </a:r>
            <a:br>
              <a:rPr lang="ru-RU" sz="2800" i="1" dirty="0" smtClean="0">
                <a:solidFill>
                  <a:schemeClr val="accent6">
                    <a:lumMod val="75000"/>
                  </a:schemeClr>
                </a:solidFill>
                <a:latin typeface="Times New Roman" pitchFamily="18" charset="0"/>
                <a:cs typeface="Times New Roman" pitchFamily="18" charset="0"/>
              </a:rPr>
            </a:br>
            <a:r>
              <a:rPr lang="ru-RU" sz="2800" i="1" dirty="0" smtClean="0">
                <a:solidFill>
                  <a:schemeClr val="accent6">
                    <a:lumMod val="75000"/>
                  </a:schemeClr>
                </a:solidFill>
                <a:latin typeface="Times New Roman" pitchFamily="18" charset="0"/>
                <a:cs typeface="Times New Roman" pitchFamily="18" charset="0"/>
              </a:rPr>
              <a:t>Мир «особого ребенка» – допускает лишь своих.</a:t>
            </a:r>
            <a:r>
              <a:rPr lang="ru-RU" sz="2800" i="1" dirty="0" smtClean="0">
                <a:solidFill>
                  <a:schemeClr val="accent4">
                    <a:lumMod val="50000"/>
                  </a:schemeClr>
                </a:solidFill>
                <a:latin typeface="Times New Roman" pitchFamily="18" charset="0"/>
                <a:cs typeface="Times New Roman" pitchFamily="18" charset="0"/>
              </a:rPr>
              <a:t/>
            </a:r>
            <a:br>
              <a:rPr lang="ru-RU" sz="2800" i="1" dirty="0" smtClean="0">
                <a:solidFill>
                  <a:schemeClr val="accent4">
                    <a:lumMod val="50000"/>
                  </a:schemeClr>
                </a:solidFill>
                <a:latin typeface="Times New Roman" pitchFamily="18" charset="0"/>
                <a:cs typeface="Times New Roman" pitchFamily="18" charset="0"/>
              </a:rPr>
            </a:br>
            <a:endParaRPr lang="ru-RU" sz="2800" i="1" dirty="0">
              <a:solidFill>
                <a:schemeClr val="accent4">
                  <a:lumMod val="50000"/>
                </a:schemeClr>
              </a:solidFill>
              <a:latin typeface="Times New Roman" pitchFamily="18" charset="0"/>
              <a:cs typeface="Times New Roman" pitchFamily="18" charset="0"/>
            </a:endParaRPr>
          </a:p>
        </p:txBody>
      </p:sp>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51520" y="188640"/>
            <a:ext cx="1656184" cy="1656184"/>
          </a:xfr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05787" y="74521"/>
            <a:ext cx="2614285" cy="1770303"/>
          </a:xfrm>
          <a:prstGeom prst="rect">
            <a:avLst/>
          </a:prstGeom>
        </p:spPr>
      </p:pic>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71852" y="160978"/>
            <a:ext cx="2732596" cy="1683846"/>
          </a:xfrm>
          <a:prstGeom prst="rect">
            <a:avLst/>
          </a:prstGeom>
        </p:spPr>
      </p:pic>
    </p:spTree>
    <p:extLst>
      <p:ext uri="{BB962C8B-B14F-4D97-AF65-F5344CB8AC3E}">
        <p14:creationId xmlns:p14="http://schemas.microsoft.com/office/powerpoint/2010/main" val="65002627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5"/>
                                        </p:tgtEl>
                                      </p:cBhvr>
                                    </p:animEffect>
                                    <p:animScale>
                                      <p:cBhvr>
                                        <p:cTn id="7" dur="250" autoRev="1" fill="hold"/>
                                        <p:tgtEl>
                                          <p:spTgt spid="5"/>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6"/>
                                        </p:tgtEl>
                                      </p:cBhvr>
                                    </p:animEffect>
                                    <p:animScale>
                                      <p:cBhvr>
                                        <p:cTn id="12" dur="250" autoRev="1" fill="hold"/>
                                        <p:tgtEl>
                                          <p:spTgt spid="6"/>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nodeType="clickEffect">
                                  <p:stCondLst>
                                    <p:cond delay="0"/>
                                  </p:stCondLst>
                                  <p:childTnLst>
                                    <p:animEffect transition="out" filter="fade">
                                      <p:cBhvr>
                                        <p:cTn id="16" dur="500" tmFilter="0, 0; .2, .5; .8, .5; 1, 0"/>
                                        <p:tgtEl>
                                          <p:spTgt spid="7"/>
                                        </p:tgtEl>
                                      </p:cBhvr>
                                    </p:animEffect>
                                    <p:animScale>
                                      <p:cBhvr>
                                        <p:cTn id="17" dur="2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861048"/>
            <a:ext cx="8424936" cy="2736304"/>
          </a:xfrm>
        </p:spPr>
        <p:txBody>
          <a:bodyPr/>
          <a:lstStyle/>
          <a:p>
            <a:pPr marL="0" indent="0" algn="ctr">
              <a:buNone/>
            </a:pPr>
            <a:r>
              <a:rPr lang="ru-RU" sz="3600" i="1" dirty="0" smtClean="0">
                <a:solidFill>
                  <a:schemeClr val="accent6">
                    <a:lumMod val="50000"/>
                  </a:schemeClr>
                </a:solidFill>
                <a:latin typeface="Times New Roman" pitchFamily="18" charset="0"/>
                <a:cs typeface="Times New Roman" pitchFamily="18" charset="0"/>
              </a:rPr>
              <a:t>«Каждый ребенок  имеет возможность быть психологически  готовым к школьному обучению на своем уровне соответственно своим личностным особенностям»</a:t>
            </a:r>
            <a:endParaRPr lang="ru-RU" sz="3600" i="1" dirty="0">
              <a:solidFill>
                <a:schemeClr val="accent6">
                  <a:lumMod val="50000"/>
                </a:schemeClr>
              </a:solidFill>
              <a:latin typeface="Times New Roman" pitchFamily="18" charset="0"/>
              <a:cs typeface="Times New Roman" pitchFamily="18" charset="0"/>
            </a:endParaRPr>
          </a:p>
        </p:txBody>
      </p:sp>
      <p:pic>
        <p:nvPicPr>
          <p:cNvPr id="4" name="Объект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476375" y="404664"/>
            <a:ext cx="6400800" cy="3306514"/>
          </a:xfrm>
        </p:spPr>
      </p:pic>
    </p:spTree>
    <p:extLst>
      <p:ext uri="{BB962C8B-B14F-4D97-AF65-F5344CB8AC3E}">
        <p14:creationId xmlns:p14="http://schemas.microsoft.com/office/powerpoint/2010/main" val="243598215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p:txBody>
          <a:bodyPr/>
          <a:lstStyle/>
          <a:p>
            <a:endParaRPr lang="ru-RU" dirty="0"/>
          </a:p>
        </p:txBody>
      </p:sp>
      <p:sp>
        <p:nvSpPr>
          <p:cNvPr id="4" name="Заголовок 3"/>
          <p:cNvSpPr>
            <a:spLocks noGrp="1"/>
          </p:cNvSpPr>
          <p:nvPr>
            <p:ph type="ctrTitle"/>
          </p:nvPr>
        </p:nvSpPr>
        <p:spPr>
          <a:xfrm>
            <a:off x="948320" y="1628800"/>
            <a:ext cx="7175351" cy="1793167"/>
          </a:xfrm>
        </p:spPr>
        <p:txBody>
          <a:bodyPr/>
          <a:lstStyle/>
          <a:p>
            <a:pPr marL="182880" indent="0" algn="ctr">
              <a:buNone/>
            </a:pPr>
            <a:r>
              <a:rPr lang="ru-RU" sz="4400" i="1" dirty="0" smtClean="0">
                <a:solidFill>
                  <a:srgbClr val="FF0000"/>
                </a:solidFill>
                <a:latin typeface="Times New Roman" pitchFamily="18" charset="0"/>
                <a:cs typeface="Times New Roman" pitchFamily="18" charset="0"/>
              </a:rPr>
              <a:t>Благодарю за внимание!</a:t>
            </a:r>
            <a:endParaRPr lang="ru-RU" sz="4400" i="1" dirty="0">
              <a:solidFill>
                <a:srgbClr val="FF0000"/>
              </a:solidFill>
              <a:latin typeface="Times New Roman" pitchFamily="18" charset="0"/>
              <a:cs typeface="Times New Roman" pitchFamily="18" charset="0"/>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1840" y="3173867"/>
            <a:ext cx="2808312" cy="2343365"/>
          </a:xfrm>
          <a:prstGeom prst="rect">
            <a:avLst/>
          </a:prstGeom>
        </p:spPr>
      </p:pic>
    </p:spTree>
    <p:extLst>
      <p:ext uri="{BB962C8B-B14F-4D97-AF65-F5344CB8AC3E}">
        <p14:creationId xmlns:p14="http://schemas.microsoft.com/office/powerpoint/2010/main" val="201938463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idx="1"/>
          </p:nvPr>
        </p:nvSpPr>
        <p:spPr>
          <a:xfrm>
            <a:off x="179512" y="188640"/>
            <a:ext cx="2016224" cy="2304256"/>
          </a:xfrm>
        </p:spPr>
        <p:txBody>
          <a:bodyPr/>
          <a:lstStyle/>
          <a:p>
            <a:endParaRPr lang="ru-RU" dirty="0"/>
          </a:p>
        </p:txBody>
      </p:sp>
      <p:sp>
        <p:nvSpPr>
          <p:cNvPr id="9" name="Текст 8"/>
          <p:cNvSpPr>
            <a:spLocks noGrp="1"/>
          </p:cNvSpPr>
          <p:nvPr>
            <p:ph type="body" sz="quarter" idx="3"/>
          </p:nvPr>
        </p:nvSpPr>
        <p:spPr>
          <a:xfrm>
            <a:off x="2555776" y="0"/>
            <a:ext cx="6192688" cy="764704"/>
          </a:xfrm>
        </p:spPr>
        <p:txBody>
          <a:bodyPr/>
          <a:lstStyle/>
          <a:p>
            <a:r>
              <a:rPr lang="ru-RU" sz="4000" i="1" dirty="0" smtClean="0">
                <a:solidFill>
                  <a:srgbClr val="FF0000"/>
                </a:solidFill>
                <a:latin typeface="Times New Roman" pitchFamily="18" charset="0"/>
                <a:cs typeface="Times New Roman" pitchFamily="18" charset="0"/>
              </a:rPr>
              <a:t>Специальные ФГОС</a:t>
            </a:r>
            <a:endParaRPr lang="ru-RU" sz="4000" i="1" dirty="0">
              <a:solidFill>
                <a:srgbClr val="FF0000"/>
              </a:solidFill>
              <a:latin typeface="Times New Roman" pitchFamily="18" charset="0"/>
              <a:cs typeface="Times New Roman" pitchFamily="18" charset="0"/>
            </a:endParaRPr>
          </a:p>
        </p:txBody>
      </p:sp>
      <p:sp>
        <p:nvSpPr>
          <p:cNvPr id="10" name="Объект 9"/>
          <p:cNvSpPr>
            <a:spLocks noGrp="1"/>
          </p:cNvSpPr>
          <p:nvPr>
            <p:ph sz="quarter" idx="4"/>
          </p:nvPr>
        </p:nvSpPr>
        <p:spPr>
          <a:xfrm>
            <a:off x="2195736" y="980728"/>
            <a:ext cx="6768752" cy="5616624"/>
          </a:xfrm>
        </p:spPr>
        <p:txBody>
          <a:bodyPr>
            <a:normAutofit/>
          </a:bodyPr>
          <a:lstStyle/>
          <a:p>
            <a:pPr marL="45720" indent="0">
              <a:buNone/>
            </a:pPr>
            <a:r>
              <a:rPr lang="ru-RU" sz="2400" b="1" i="1" dirty="0" smtClean="0">
                <a:solidFill>
                  <a:srgbClr val="FF0000"/>
                </a:solidFill>
                <a:latin typeface="Times New Roman" pitchFamily="18" charset="0"/>
                <a:cs typeface="Times New Roman" pitchFamily="18" charset="0"/>
              </a:rPr>
              <a:t>Специальные государственные образовательные стандарты </a:t>
            </a:r>
            <a:r>
              <a:rPr lang="ru-RU" sz="2400" b="1" i="1" dirty="0" smtClean="0">
                <a:solidFill>
                  <a:srgbClr val="002060"/>
                </a:solidFill>
                <a:latin typeface="Times New Roman" pitchFamily="18" charset="0"/>
                <a:cs typeface="Times New Roman" pitchFamily="18" charset="0"/>
              </a:rPr>
              <a:t> для детей с ОВЗ рассматриваются как неотъемлемая часть федеральных государственных стандартов общего образования. Такой подход согласуется с декларацией ООН о правах ребенка и Конституцией РФ, гарантирующей всем детям право на обязательное и бесплатное среднее образование. Специальный образовательный стандарт должен стать базовым инструментом реализации конституционных прав на образование граждан с ОВЗ.</a:t>
            </a:r>
            <a:endParaRPr lang="ru-RU" sz="2400" b="1" i="1" dirty="0">
              <a:solidFill>
                <a:srgbClr val="FF0000"/>
              </a:solidFill>
              <a:latin typeface="Times New Roman" pitchFamily="18" charset="0"/>
              <a:cs typeface="Times New Roman" pitchFamily="18" charset="0"/>
            </a:endParaRPr>
          </a:p>
        </p:txBody>
      </p:sp>
      <p:sp>
        <p:nvSpPr>
          <p:cNvPr id="6" name="Заголовок 5"/>
          <p:cNvSpPr>
            <a:spLocks noGrp="1"/>
          </p:cNvSpPr>
          <p:nvPr>
            <p:ph type="title"/>
          </p:nvPr>
        </p:nvSpPr>
        <p:spPr>
          <a:xfrm>
            <a:off x="251521" y="4437112"/>
            <a:ext cx="2088232" cy="2223120"/>
          </a:xfrm>
        </p:spPr>
        <p:txBody>
          <a:bodyPr/>
          <a:lstStyle/>
          <a:p>
            <a:endParaRPr lang="ru-RU" dirty="0"/>
          </a:p>
        </p:txBody>
      </p:sp>
      <p:pic>
        <p:nvPicPr>
          <p:cNvPr id="13" name="Рисунок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929380"/>
            <a:ext cx="2267744" cy="2928620"/>
          </a:xfrm>
          <a:prstGeom prst="rect">
            <a:avLst/>
          </a:prstGeom>
        </p:spPr>
      </p:pic>
      <p:pic>
        <p:nvPicPr>
          <p:cNvPr id="3" name="Объект 2"/>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269776" y="332656"/>
            <a:ext cx="1728192" cy="2376264"/>
          </a:xfrm>
        </p:spPr>
      </p:pic>
    </p:spTree>
    <p:extLst>
      <p:ext uri="{BB962C8B-B14F-4D97-AF65-F5344CB8AC3E}">
        <p14:creationId xmlns:p14="http://schemas.microsoft.com/office/powerpoint/2010/main" val="183062126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32" presetClass="emph" presetSubtype="0" fill="hold" nodeType="clickEffect">
                                  <p:stCondLst>
                                    <p:cond delay="0"/>
                                  </p:stCondLst>
                                  <p:childTnLst>
                                    <p:animRot by="120000">
                                      <p:cBhvr>
                                        <p:cTn id="13" dur="100" fill="hold">
                                          <p:stCondLst>
                                            <p:cond delay="0"/>
                                          </p:stCondLst>
                                        </p:cTn>
                                        <p:tgtEl>
                                          <p:spTgt spid="13"/>
                                        </p:tgtEl>
                                        <p:attrNameLst>
                                          <p:attrName>r</p:attrName>
                                        </p:attrNameLst>
                                      </p:cBhvr>
                                    </p:animRot>
                                    <p:animRot by="-240000">
                                      <p:cBhvr>
                                        <p:cTn id="14" dur="200" fill="hold">
                                          <p:stCondLst>
                                            <p:cond delay="200"/>
                                          </p:stCondLst>
                                        </p:cTn>
                                        <p:tgtEl>
                                          <p:spTgt spid="13"/>
                                        </p:tgtEl>
                                        <p:attrNameLst>
                                          <p:attrName>r</p:attrName>
                                        </p:attrNameLst>
                                      </p:cBhvr>
                                    </p:animRot>
                                    <p:animRot by="240000">
                                      <p:cBhvr>
                                        <p:cTn id="15" dur="200" fill="hold">
                                          <p:stCondLst>
                                            <p:cond delay="400"/>
                                          </p:stCondLst>
                                        </p:cTn>
                                        <p:tgtEl>
                                          <p:spTgt spid="13"/>
                                        </p:tgtEl>
                                        <p:attrNameLst>
                                          <p:attrName>r</p:attrName>
                                        </p:attrNameLst>
                                      </p:cBhvr>
                                    </p:animRot>
                                    <p:animRot by="-240000">
                                      <p:cBhvr>
                                        <p:cTn id="16" dur="200" fill="hold">
                                          <p:stCondLst>
                                            <p:cond delay="600"/>
                                          </p:stCondLst>
                                        </p:cTn>
                                        <p:tgtEl>
                                          <p:spTgt spid="13"/>
                                        </p:tgtEl>
                                        <p:attrNameLst>
                                          <p:attrName>r</p:attrName>
                                        </p:attrNameLst>
                                      </p:cBhvr>
                                    </p:animRot>
                                    <p:animRot by="120000">
                                      <p:cBhvr>
                                        <p:cTn id="17"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p:cNvPicPr>
            <a:picLocks noGrp="1" noChangeAspect="1"/>
          </p:cNvPicPr>
          <p:nvPr>
            <p:ph type="pic" idx="1"/>
          </p:nvPr>
        </p:nvPicPr>
        <p:blipFill>
          <a:blip r:embed="rId2">
            <a:extLst>
              <a:ext uri="{28A0092B-C50C-407E-A947-70E740481C1C}">
                <a14:useLocalDpi xmlns:a14="http://schemas.microsoft.com/office/drawing/2010/main" val="0"/>
              </a:ext>
            </a:extLst>
          </a:blip>
          <a:srcRect t="16511" b="16511"/>
          <a:stretch>
            <a:fillRect/>
          </a:stretch>
        </p:blipFill>
        <p:spPr>
          <a:xfrm>
            <a:off x="5270041" y="620688"/>
            <a:ext cx="3873959" cy="3127806"/>
          </a:xfrm>
        </p:spPr>
      </p:pic>
      <p:sp>
        <p:nvSpPr>
          <p:cNvPr id="9" name="Текст 8"/>
          <p:cNvSpPr>
            <a:spLocks noGrp="1"/>
          </p:cNvSpPr>
          <p:nvPr>
            <p:ph type="body" sz="half" idx="2"/>
          </p:nvPr>
        </p:nvSpPr>
        <p:spPr>
          <a:xfrm>
            <a:off x="251520" y="188640"/>
            <a:ext cx="5256584" cy="3744416"/>
          </a:xfrm>
        </p:spPr>
        <p:txBody>
          <a:bodyPr>
            <a:normAutofit lnSpcReduction="10000"/>
          </a:bodyPr>
          <a:lstStyle/>
          <a:p>
            <a:pPr marL="0" indent="0" algn="ctr">
              <a:buNone/>
            </a:pPr>
            <a:r>
              <a:rPr lang="ru-RU" sz="2400" b="1" i="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Дети с ОВЗ – это дети с ограниченными возможностями здоровья.</a:t>
            </a:r>
          </a:p>
          <a:p>
            <a:pPr marL="0" indent="0">
              <a:buNone/>
            </a:pPr>
            <a:r>
              <a:rPr lang="ru-RU" sz="2400"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Дети, состояние здоровья которых препятствует освоению образовательных программ вне специальных условий обучения и воспитания, то есть это дети-инвалиды либо другие дети до 18 лет, не признанные в установленном</a:t>
            </a:r>
          </a:p>
        </p:txBody>
      </p:sp>
      <p:sp>
        <p:nvSpPr>
          <p:cNvPr id="7" name="Заголовок 6"/>
          <p:cNvSpPr>
            <a:spLocks noGrp="1"/>
          </p:cNvSpPr>
          <p:nvPr>
            <p:ph type="title"/>
          </p:nvPr>
        </p:nvSpPr>
        <p:spPr>
          <a:xfrm>
            <a:off x="251520" y="4005064"/>
            <a:ext cx="8640960" cy="2592288"/>
          </a:xfrm>
        </p:spPr>
        <p:txBody>
          <a:bodyPr/>
          <a:lstStyle/>
          <a:p>
            <a:pPr marL="0" indent="0">
              <a:buNone/>
            </a:pPr>
            <a:r>
              <a:rPr lang="ru-RU" sz="2400" i="1" dirty="0" smtClean="0">
                <a:solidFill>
                  <a:srgbClr val="002060"/>
                </a:solidFill>
                <a:latin typeface="Times New Roman" pitchFamily="18" charset="0"/>
                <a:cs typeface="Times New Roman" pitchFamily="18" charset="0"/>
              </a:rPr>
              <a:t/>
            </a:r>
            <a:br>
              <a:rPr lang="ru-RU" sz="2400" i="1" dirty="0" smtClean="0">
                <a:solidFill>
                  <a:srgbClr val="002060"/>
                </a:solidFill>
                <a:latin typeface="Times New Roman" pitchFamily="18" charset="0"/>
                <a:cs typeface="Times New Roman" pitchFamily="18" charset="0"/>
              </a:rPr>
            </a:br>
            <a:r>
              <a:rPr lang="ru-RU" sz="2400" i="1" dirty="0">
                <a:solidFill>
                  <a:srgbClr val="002060"/>
                </a:solidFill>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rPr>
              <a:t>порядке детьми-инвалидами, но имеющие временные или постоянные отклонения в физическом и (или) психическом развитии и нуждающиеся в создании специальных условий обучения и воспитания</a:t>
            </a:r>
            <a:r>
              <a:rPr lang="ru-RU" sz="2400" i="1" dirty="0" smtClean="0">
                <a:solidFill>
                  <a:srgbClr val="002060"/>
                </a:solidFill>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rPr>
              <a:t>.</a:t>
            </a:r>
            <a:br>
              <a:rPr lang="ru-RU" sz="2400" i="1" dirty="0" smtClean="0">
                <a:solidFill>
                  <a:srgbClr val="002060"/>
                </a:solidFill>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rPr>
            </a:br>
            <a:r>
              <a:rPr lang="ru-RU" sz="2400" i="1" dirty="0">
                <a:solidFill>
                  <a:srgbClr val="002060"/>
                </a:solidFill>
                <a:latin typeface="Times New Roman" pitchFamily="18" charset="0"/>
                <a:cs typeface="Times New Roman" pitchFamily="18" charset="0"/>
              </a:rPr>
              <a:t/>
            </a:r>
            <a:br>
              <a:rPr lang="ru-RU" sz="2400" i="1" dirty="0">
                <a:solidFill>
                  <a:srgbClr val="002060"/>
                </a:solidFill>
                <a:latin typeface="Times New Roman" pitchFamily="18" charset="0"/>
                <a:cs typeface="Times New Roman" pitchFamily="18" charset="0"/>
              </a:rPr>
            </a:br>
            <a:r>
              <a:rPr lang="ru-RU" sz="2400" i="1" dirty="0" smtClean="0">
                <a:solidFill>
                  <a:srgbClr val="002060"/>
                </a:solidFill>
                <a:latin typeface="Times New Roman" pitchFamily="18" charset="0"/>
                <a:cs typeface="Times New Roman" pitchFamily="18" charset="0"/>
              </a:rPr>
              <a:t/>
            </a:r>
            <a:br>
              <a:rPr lang="ru-RU" sz="2400" i="1" dirty="0" smtClean="0">
                <a:solidFill>
                  <a:srgbClr val="002060"/>
                </a:solidFill>
                <a:latin typeface="Times New Roman" pitchFamily="18" charset="0"/>
                <a:cs typeface="Times New Roman" pitchFamily="18" charset="0"/>
              </a:rPr>
            </a:br>
            <a:endParaRPr lang="ru-RU" sz="2400" i="1"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398717046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0"/>
                                        </p:tgtEl>
                                      </p:cBhvr>
                                    </p:animEffect>
                                    <p:animScale>
                                      <p:cBhvr>
                                        <p:cTn id="7"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4360" r="4360"/>
          <a:stretch>
            <a:fillRect/>
          </a:stretch>
        </p:blipFill>
        <p:spPr>
          <a:xfrm>
            <a:off x="4860032" y="2996952"/>
            <a:ext cx="4114800" cy="3127375"/>
          </a:xfrm>
        </p:spPr>
      </p:pic>
      <p:sp>
        <p:nvSpPr>
          <p:cNvPr id="3" name="Текст 2"/>
          <p:cNvSpPr>
            <a:spLocks noGrp="1"/>
          </p:cNvSpPr>
          <p:nvPr>
            <p:ph type="body" sz="half" idx="2"/>
          </p:nvPr>
        </p:nvSpPr>
        <p:spPr>
          <a:xfrm>
            <a:off x="0" y="2636912"/>
            <a:ext cx="5436096" cy="4221088"/>
          </a:xfrm>
        </p:spPr>
        <p:txBody>
          <a:bodyPr>
            <a:normAutofit fontScale="92500" lnSpcReduction="10000"/>
          </a:bodyPr>
          <a:lstStyle/>
          <a:p>
            <a:endParaRPr lang="ru-RU" sz="1800" b="1" i="1" dirty="0" smtClean="0">
              <a:solidFill>
                <a:schemeClr val="bg2">
                  <a:lumMod val="25000"/>
                </a:schemeClr>
              </a:solidFill>
              <a:latin typeface="Times New Roman" pitchFamily="18" charset="0"/>
              <a:cs typeface="Times New Roman" pitchFamily="18" charset="0"/>
            </a:endParaRPr>
          </a:p>
          <a:p>
            <a:endParaRPr lang="ru-RU" sz="1800" b="1" i="1" dirty="0">
              <a:solidFill>
                <a:schemeClr val="bg2">
                  <a:lumMod val="25000"/>
                </a:schemeClr>
              </a:solidFill>
              <a:latin typeface="Times New Roman" pitchFamily="18" charset="0"/>
              <a:cs typeface="Times New Roman" pitchFamily="18" charset="0"/>
            </a:endParaRPr>
          </a:p>
          <a:p>
            <a:endParaRPr lang="ru-RU" sz="1800" b="1" i="1" dirty="0" smtClean="0">
              <a:solidFill>
                <a:schemeClr val="bg2">
                  <a:lumMod val="25000"/>
                </a:schemeClr>
              </a:solidFill>
              <a:latin typeface="Times New Roman" pitchFamily="18" charset="0"/>
              <a:cs typeface="Times New Roman" pitchFamily="18" charset="0"/>
            </a:endParaRPr>
          </a:p>
          <a:p>
            <a:r>
              <a:rPr lang="ru-RU" sz="1800" b="1" i="1" dirty="0" smtClean="0">
                <a:solidFill>
                  <a:schemeClr val="bg2">
                    <a:lumMod val="25000"/>
                  </a:schemeClr>
                </a:solidFill>
                <a:latin typeface="Times New Roman" pitchFamily="18" charset="0"/>
                <a:cs typeface="Times New Roman" pitchFamily="18" charset="0"/>
              </a:rPr>
              <a:t>Дети с нарушением опорно-двигательного аппарата;</a:t>
            </a:r>
          </a:p>
          <a:p>
            <a:r>
              <a:rPr lang="ru-RU" sz="1800" b="1" i="1" dirty="0" smtClean="0">
                <a:solidFill>
                  <a:schemeClr val="bg2">
                    <a:lumMod val="25000"/>
                  </a:schemeClr>
                </a:solidFill>
                <a:latin typeface="Times New Roman" pitchFamily="18" charset="0"/>
                <a:cs typeface="Times New Roman" pitchFamily="18" charset="0"/>
              </a:rPr>
              <a:t>Дети с нарушением зрения (незрячие, слабовидящие);</a:t>
            </a:r>
          </a:p>
          <a:p>
            <a:r>
              <a:rPr lang="ru-RU" sz="1800" b="1" i="1" dirty="0" smtClean="0">
                <a:solidFill>
                  <a:schemeClr val="bg2">
                    <a:lumMod val="25000"/>
                  </a:schemeClr>
                </a:solidFill>
                <a:latin typeface="Times New Roman" pitchFamily="18" charset="0"/>
                <a:cs typeface="Times New Roman" pitchFamily="18" charset="0"/>
              </a:rPr>
              <a:t>Дети с нарушением слуха (</a:t>
            </a:r>
            <a:r>
              <a:rPr lang="ru-RU" sz="1800" b="1" i="1" dirty="0" err="1" smtClean="0">
                <a:solidFill>
                  <a:schemeClr val="bg2">
                    <a:lumMod val="25000"/>
                  </a:schemeClr>
                </a:solidFill>
                <a:latin typeface="Times New Roman" pitchFamily="18" charset="0"/>
                <a:cs typeface="Times New Roman" pitchFamily="18" charset="0"/>
              </a:rPr>
              <a:t>неслышащие</a:t>
            </a:r>
            <a:r>
              <a:rPr lang="ru-RU" sz="1800" b="1" i="1" dirty="0" smtClean="0">
                <a:solidFill>
                  <a:schemeClr val="bg2">
                    <a:lumMod val="25000"/>
                  </a:schemeClr>
                </a:solidFill>
                <a:latin typeface="Times New Roman" pitchFamily="18" charset="0"/>
                <a:cs typeface="Times New Roman" pitchFamily="18" charset="0"/>
              </a:rPr>
              <a:t>, слабослышащие);</a:t>
            </a:r>
          </a:p>
          <a:p>
            <a:r>
              <a:rPr lang="ru-RU" sz="1800" b="1" i="1" dirty="0" smtClean="0">
                <a:solidFill>
                  <a:schemeClr val="bg2">
                    <a:lumMod val="25000"/>
                  </a:schemeClr>
                </a:solidFill>
                <a:latin typeface="Times New Roman" pitchFamily="18" charset="0"/>
                <a:cs typeface="Times New Roman" pitchFamily="18" charset="0"/>
              </a:rPr>
              <a:t>Дети с нарушением речи;</a:t>
            </a:r>
          </a:p>
          <a:p>
            <a:r>
              <a:rPr lang="ru-RU" sz="1800" b="1" i="1" dirty="0" smtClean="0">
                <a:solidFill>
                  <a:schemeClr val="bg2">
                    <a:lumMod val="25000"/>
                  </a:schemeClr>
                </a:solidFill>
                <a:latin typeface="Times New Roman" pitchFamily="18" charset="0"/>
                <a:cs typeface="Times New Roman" pitchFamily="18" charset="0"/>
              </a:rPr>
              <a:t>Дети с задержкой психического развития;</a:t>
            </a:r>
          </a:p>
          <a:p>
            <a:r>
              <a:rPr lang="ru-RU" sz="1800" b="1" i="1" dirty="0" smtClean="0">
                <a:solidFill>
                  <a:schemeClr val="bg2">
                    <a:lumMod val="25000"/>
                  </a:schemeClr>
                </a:solidFill>
                <a:latin typeface="Times New Roman" pitchFamily="18" charset="0"/>
                <a:cs typeface="Times New Roman" pitchFamily="18" charset="0"/>
              </a:rPr>
              <a:t>Дети с нарушением интеллектуального развития;</a:t>
            </a:r>
          </a:p>
          <a:p>
            <a:r>
              <a:rPr lang="ru-RU" sz="1800" b="1" i="1" dirty="0" smtClean="0">
                <a:solidFill>
                  <a:schemeClr val="bg2">
                    <a:lumMod val="25000"/>
                  </a:schemeClr>
                </a:solidFill>
                <a:latin typeface="Times New Roman" pitchFamily="18" charset="0"/>
                <a:cs typeface="Times New Roman" pitchFamily="18" charset="0"/>
              </a:rPr>
              <a:t>Дети с нарушением эмоционально-волевой сферы</a:t>
            </a:r>
          </a:p>
          <a:p>
            <a:pPr marL="0" indent="0">
              <a:buNone/>
            </a:pPr>
            <a:endParaRPr lang="ru-RU" sz="1800" b="1" i="1" dirty="0" smtClean="0">
              <a:solidFill>
                <a:schemeClr val="bg2">
                  <a:lumMod val="25000"/>
                </a:schemeClr>
              </a:solidFill>
              <a:latin typeface="Times New Roman" pitchFamily="18" charset="0"/>
              <a:cs typeface="Times New Roman" pitchFamily="18" charset="0"/>
            </a:endParaRPr>
          </a:p>
          <a:p>
            <a:endParaRPr lang="ru-RU" sz="1800" b="1" i="1" dirty="0">
              <a:solidFill>
                <a:schemeClr val="bg2">
                  <a:lumMod val="25000"/>
                </a:schemeClr>
              </a:solidFill>
              <a:latin typeface="Times New Roman" pitchFamily="18" charset="0"/>
              <a:cs typeface="Times New Roman" pitchFamily="18" charset="0"/>
            </a:endParaRPr>
          </a:p>
        </p:txBody>
      </p:sp>
      <p:sp>
        <p:nvSpPr>
          <p:cNvPr id="4" name="Заголовок 3"/>
          <p:cNvSpPr>
            <a:spLocks noGrp="1"/>
          </p:cNvSpPr>
          <p:nvPr>
            <p:ph type="title"/>
          </p:nvPr>
        </p:nvSpPr>
        <p:spPr>
          <a:xfrm>
            <a:off x="611560" y="188640"/>
            <a:ext cx="8280920" cy="2448272"/>
          </a:xfrm>
        </p:spPr>
        <p:txBody>
          <a:bodyPr/>
          <a:lstStyle/>
          <a:p>
            <a:pPr marL="0" indent="0">
              <a:buNone/>
            </a:pPr>
            <a:r>
              <a:rPr lang="ru-RU" sz="3600" i="1" dirty="0" smtClean="0">
                <a:solidFill>
                  <a:srgbClr val="FF0000"/>
                </a:solidFill>
                <a:latin typeface="Times New Roman" pitchFamily="18" charset="0"/>
                <a:cs typeface="Times New Roman" pitchFamily="18" charset="0"/>
              </a:rPr>
              <a:t>Группа дошкольников с ОВЗ не однородна, в нее входят дети с разными нарушениями развития, выраженность которых может быть различна:</a:t>
            </a:r>
            <a:endParaRPr lang="ru-RU" sz="3600" i="1"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267978632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395536" y="188640"/>
            <a:ext cx="8352928" cy="720080"/>
          </a:xfrm>
        </p:spPr>
        <p:txBody>
          <a:bodyPr/>
          <a:lstStyle/>
          <a:p>
            <a:pPr marL="0" indent="0" algn="ctr">
              <a:buNone/>
            </a:pPr>
            <a:r>
              <a:rPr lang="ru-RU" sz="3200" i="1" dirty="0" smtClean="0">
                <a:solidFill>
                  <a:srgbClr val="C00000"/>
                </a:solidFill>
                <a:latin typeface="Times New Roman" pitchFamily="18" charset="0"/>
                <a:cs typeface="Times New Roman" pitchFamily="18" charset="0"/>
              </a:rPr>
              <a:t>Дети «группы Риска»</a:t>
            </a:r>
            <a:endParaRPr lang="ru-RU" sz="3200" i="1" dirty="0">
              <a:solidFill>
                <a:srgbClr val="C00000"/>
              </a:solidFill>
              <a:latin typeface="Times New Roman" pitchFamily="18" charset="0"/>
              <a:cs typeface="Times New Roman" pitchFamily="18" charset="0"/>
            </a:endParaRPr>
          </a:p>
        </p:txBody>
      </p:sp>
      <p:sp>
        <p:nvSpPr>
          <p:cNvPr id="10" name="Объект 9"/>
          <p:cNvSpPr>
            <a:spLocks noGrp="1"/>
          </p:cNvSpPr>
          <p:nvPr>
            <p:ph sz="quarter" idx="13"/>
          </p:nvPr>
        </p:nvSpPr>
        <p:spPr>
          <a:xfrm>
            <a:off x="179512" y="1412776"/>
            <a:ext cx="8964488" cy="5445224"/>
          </a:xfrm>
        </p:spPr>
        <p:txBody>
          <a:bodyPr/>
          <a:lstStyle/>
          <a:p>
            <a:pPr marL="45720" indent="0">
              <a:buNone/>
            </a:pPr>
            <a:r>
              <a:rPr lang="ru-RU" sz="2800" i="1" dirty="0">
                <a:solidFill>
                  <a:srgbClr val="002060"/>
                </a:solidFill>
                <a:latin typeface="Times New Roman" pitchFamily="18" charset="0"/>
                <a:cs typeface="Times New Roman" pitchFamily="18" charset="0"/>
              </a:rPr>
              <a:t>Категорию детей с  минимальными и парциальными нарушениями психического развития целесообразно рассматривать как самостоятельную категорию, занимающую промежуточное положение </a:t>
            </a:r>
            <a:r>
              <a:rPr lang="ru-RU" sz="2800" i="1" dirty="0">
                <a:solidFill>
                  <a:srgbClr val="C00000"/>
                </a:solidFill>
                <a:latin typeface="Times New Roman" pitchFamily="18" charset="0"/>
                <a:cs typeface="Times New Roman" pitchFamily="18" charset="0"/>
              </a:rPr>
              <a:t>между «нормальным» и «нарушенным» развитием</a:t>
            </a:r>
            <a:r>
              <a:rPr lang="ru-RU" sz="2800" i="1" dirty="0">
                <a:solidFill>
                  <a:srgbClr val="002060"/>
                </a:solidFill>
                <a:latin typeface="Times New Roman" pitchFamily="18" charset="0"/>
                <a:cs typeface="Times New Roman" pitchFamily="18" charset="0"/>
              </a:rPr>
              <a:t>, и обозначить её  как </a:t>
            </a:r>
            <a:r>
              <a:rPr lang="ru-RU" sz="2800" i="1" dirty="0">
                <a:solidFill>
                  <a:srgbClr val="FF0000"/>
                </a:solidFill>
                <a:latin typeface="Times New Roman" pitchFamily="18" charset="0"/>
                <a:cs typeface="Times New Roman" pitchFamily="18" charset="0"/>
              </a:rPr>
              <a:t>«группу риска»</a:t>
            </a:r>
            <a:r>
              <a:rPr lang="ru-RU" sz="2800" i="1" dirty="0">
                <a:solidFill>
                  <a:srgbClr val="002060"/>
                </a:solidFill>
                <a:latin typeface="Times New Roman" pitchFamily="18" charset="0"/>
                <a:cs typeface="Times New Roman" pitchFamily="18" charset="0"/>
              </a:rPr>
              <a:t>. Качественные своеобразия и глубина нарушений, имеющиеся у детей, таковы, что для них не требуется создавать специализированные учреждения, однако они нуждаются в организации своевременной коррекционной помощи с целью предотвращения дальнейшего усложнения данных проблем.</a:t>
            </a:r>
          </a:p>
          <a:p>
            <a:endParaRPr lang="ru-RU" dirty="0"/>
          </a:p>
        </p:txBody>
      </p:sp>
    </p:spTree>
    <p:extLst>
      <p:ext uri="{BB962C8B-B14F-4D97-AF65-F5344CB8AC3E}">
        <p14:creationId xmlns:p14="http://schemas.microsoft.com/office/powerpoint/2010/main" val="253272466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16"/>
            <a:ext cx="8496944" cy="762888"/>
          </a:xfrm>
        </p:spPr>
        <p:txBody>
          <a:bodyPr/>
          <a:lstStyle/>
          <a:p>
            <a:pPr marL="0" indent="0" algn="ctr">
              <a:buNone/>
            </a:pPr>
            <a:r>
              <a:rPr lang="ru-RU" sz="3200" i="1" dirty="0" smtClean="0">
                <a:solidFill>
                  <a:srgbClr val="C00000"/>
                </a:solidFill>
                <a:latin typeface="Times New Roman" pitchFamily="18" charset="0"/>
                <a:cs typeface="Times New Roman" pitchFamily="18" charset="0"/>
              </a:rPr>
              <a:t>К «группе риска» относят:</a:t>
            </a:r>
            <a:endParaRPr lang="ru-RU" sz="3200" i="1" dirty="0">
              <a:solidFill>
                <a:srgbClr val="C00000"/>
              </a:solidFill>
              <a:latin typeface="Times New Roman" pitchFamily="18" charset="0"/>
              <a:cs typeface="Times New Roman" pitchFamily="18" charset="0"/>
            </a:endParaRPr>
          </a:p>
        </p:txBody>
      </p:sp>
      <p:sp>
        <p:nvSpPr>
          <p:cNvPr id="3" name="Объект 2"/>
          <p:cNvSpPr>
            <a:spLocks noGrp="1"/>
          </p:cNvSpPr>
          <p:nvPr>
            <p:ph sz="quarter" idx="13"/>
          </p:nvPr>
        </p:nvSpPr>
        <p:spPr>
          <a:xfrm>
            <a:off x="179512" y="908720"/>
            <a:ext cx="8712968" cy="5949280"/>
          </a:xfrm>
        </p:spPr>
        <p:txBody>
          <a:bodyPr>
            <a:normAutofit lnSpcReduction="10000"/>
          </a:bodyPr>
          <a:lstStyle/>
          <a:p>
            <a:r>
              <a:rPr lang="ru-RU" i="1" dirty="0" smtClean="0">
                <a:solidFill>
                  <a:srgbClr val="002060"/>
                </a:solidFill>
                <a:latin typeface="Times New Roman" pitchFamily="18" charset="0"/>
                <a:cs typeface="Times New Roman" pitchFamily="18" charset="0"/>
              </a:rPr>
              <a:t>дети с минимальными нарушениями слуха;</a:t>
            </a:r>
          </a:p>
          <a:p>
            <a:r>
              <a:rPr lang="ru-RU" i="1" dirty="0" smtClean="0">
                <a:solidFill>
                  <a:srgbClr val="002060"/>
                </a:solidFill>
                <a:latin typeface="Times New Roman" pitchFamily="18" charset="0"/>
                <a:cs typeface="Times New Roman" pitchFamily="18" charset="0"/>
              </a:rPr>
              <a:t>дети с минимальными нарушениями зрения;</a:t>
            </a:r>
          </a:p>
          <a:p>
            <a:r>
              <a:rPr lang="ru-RU" i="1" dirty="0" smtClean="0">
                <a:solidFill>
                  <a:srgbClr val="002060"/>
                </a:solidFill>
                <a:latin typeface="Times New Roman" pitchFamily="18" charset="0"/>
                <a:cs typeface="Times New Roman" pitchFamily="18" charset="0"/>
              </a:rPr>
              <a:t>дети с нарушениями речи;</a:t>
            </a:r>
          </a:p>
          <a:p>
            <a:r>
              <a:rPr lang="ru-RU" i="1" dirty="0" smtClean="0">
                <a:solidFill>
                  <a:srgbClr val="002060"/>
                </a:solidFill>
                <a:latin typeface="Times New Roman" pitchFamily="18" charset="0"/>
                <a:cs typeface="Times New Roman" pitchFamily="18" charset="0"/>
              </a:rPr>
              <a:t>Дети с лёгкой задержкой психического развития (конституциональной, соматогенной, психогенной);</a:t>
            </a:r>
          </a:p>
          <a:p>
            <a:r>
              <a:rPr lang="ru-RU" i="1" dirty="0" smtClean="0">
                <a:solidFill>
                  <a:srgbClr val="002060"/>
                </a:solidFill>
                <a:latin typeface="Times New Roman" pitchFamily="18" charset="0"/>
                <a:cs typeface="Times New Roman" pitchFamily="18" charset="0"/>
              </a:rPr>
              <a:t>дети — носители негативных психических состояний (утомляемость, психическая напряжённость, тревожность, фрустрация, нарушения сна, аппетита);</a:t>
            </a:r>
          </a:p>
          <a:p>
            <a:r>
              <a:rPr lang="ru-RU" i="1" dirty="0" smtClean="0">
                <a:solidFill>
                  <a:srgbClr val="002060"/>
                </a:solidFill>
                <a:latin typeface="Times New Roman" pitchFamily="18" charset="0"/>
                <a:cs typeface="Times New Roman" pitchFamily="18" charset="0"/>
              </a:rPr>
              <a:t>дети с </a:t>
            </a:r>
            <a:r>
              <a:rPr lang="ru-RU" i="1" dirty="0" err="1" smtClean="0">
                <a:solidFill>
                  <a:srgbClr val="002060"/>
                </a:solidFill>
                <a:latin typeface="Times New Roman" pitchFamily="18" charset="0"/>
                <a:cs typeface="Times New Roman" pitchFamily="18" charset="0"/>
              </a:rPr>
              <a:t>психопатоподобными</a:t>
            </a:r>
            <a:r>
              <a:rPr lang="ru-RU" i="1" dirty="0" smtClean="0">
                <a:solidFill>
                  <a:srgbClr val="002060"/>
                </a:solidFill>
                <a:latin typeface="Times New Roman" pitchFamily="18" charset="0"/>
                <a:cs typeface="Times New Roman" pitchFamily="18" charset="0"/>
              </a:rPr>
              <a:t> формами поведения (по типу аффективной возбудимости, </a:t>
            </a:r>
            <a:r>
              <a:rPr lang="ru-RU" i="1" dirty="0" err="1" smtClean="0">
                <a:solidFill>
                  <a:srgbClr val="002060"/>
                </a:solidFill>
                <a:latin typeface="Times New Roman" pitchFamily="18" charset="0"/>
                <a:cs typeface="Times New Roman" pitchFamily="18" charset="0"/>
              </a:rPr>
              <a:t>истероидности</a:t>
            </a:r>
            <a:r>
              <a:rPr lang="ru-RU" i="1" dirty="0" smtClean="0">
                <a:solidFill>
                  <a:srgbClr val="002060"/>
                </a:solidFill>
                <a:latin typeface="Times New Roman" pitchFamily="18" charset="0"/>
                <a:cs typeface="Times New Roman" pitchFamily="18" charset="0"/>
              </a:rPr>
              <a:t>, психастении и др.);</a:t>
            </a:r>
          </a:p>
          <a:p>
            <a:r>
              <a:rPr lang="ru-RU" i="1" dirty="0">
                <a:solidFill>
                  <a:srgbClr val="002060"/>
                </a:solidFill>
                <a:latin typeface="Times New Roman" pitchFamily="18" charset="0"/>
                <a:cs typeface="Times New Roman" pitchFamily="18" charset="0"/>
              </a:rPr>
              <a:t>дети с нарушенными формами поведения органического генеза (</a:t>
            </a:r>
            <a:r>
              <a:rPr lang="ru-RU" i="1" dirty="0" err="1">
                <a:solidFill>
                  <a:srgbClr val="002060"/>
                </a:solidFill>
                <a:latin typeface="Times New Roman" pitchFamily="18" charset="0"/>
                <a:cs typeface="Times New Roman" pitchFamily="18" charset="0"/>
              </a:rPr>
              <a:t>гиперактивность</a:t>
            </a:r>
            <a:r>
              <a:rPr lang="ru-RU" i="1" dirty="0">
                <a:solidFill>
                  <a:srgbClr val="002060"/>
                </a:solidFill>
                <a:latin typeface="Times New Roman" pitchFamily="18" charset="0"/>
                <a:cs typeface="Times New Roman" pitchFamily="18" charset="0"/>
              </a:rPr>
              <a:t>, синдром дефицита внимания);</a:t>
            </a:r>
          </a:p>
          <a:p>
            <a:r>
              <a:rPr lang="ru-RU" i="1" dirty="0">
                <a:solidFill>
                  <a:srgbClr val="002060"/>
                </a:solidFill>
                <a:latin typeface="Times New Roman" pitchFamily="18" charset="0"/>
                <a:cs typeface="Times New Roman" pitchFamily="18" charset="0"/>
              </a:rPr>
              <a:t>дети с психогениями (неврозами</a:t>
            </a:r>
            <a:r>
              <a:rPr lang="ru-RU" i="1" dirty="0" smtClean="0">
                <a:solidFill>
                  <a:srgbClr val="002060"/>
                </a:solidFill>
                <a:latin typeface="Times New Roman" pitchFamily="18" charset="0"/>
                <a:cs typeface="Times New Roman" pitchFamily="18" charset="0"/>
              </a:rPr>
              <a:t>);</a:t>
            </a:r>
          </a:p>
          <a:p>
            <a:r>
              <a:rPr lang="ru-RU" i="1" dirty="0">
                <a:solidFill>
                  <a:srgbClr val="002060"/>
                </a:solidFill>
                <a:latin typeface="Times New Roman" pitchFamily="18" charset="0"/>
                <a:cs typeface="Times New Roman" pitchFamily="18" charset="0"/>
              </a:rPr>
              <a:t>дети с начальным проявлением психических заболеваний </a:t>
            </a:r>
            <a:r>
              <a:rPr lang="ru-RU" i="1" dirty="0" smtClean="0">
                <a:solidFill>
                  <a:srgbClr val="002060"/>
                </a:solidFill>
                <a:latin typeface="Times New Roman" pitchFamily="18" charset="0"/>
                <a:cs typeface="Times New Roman" pitchFamily="18" charset="0"/>
              </a:rPr>
              <a:t>( </a:t>
            </a:r>
            <a:r>
              <a:rPr lang="ru-RU" i="1" dirty="0">
                <a:solidFill>
                  <a:srgbClr val="002060"/>
                </a:solidFill>
                <a:latin typeface="Times New Roman" pitchFamily="18" charset="0"/>
                <a:cs typeface="Times New Roman" pitchFamily="18" charset="0"/>
              </a:rPr>
              <a:t>ранний детский </a:t>
            </a:r>
            <a:r>
              <a:rPr lang="ru-RU" i="1" dirty="0" smtClean="0">
                <a:solidFill>
                  <a:srgbClr val="002060"/>
                </a:solidFill>
                <a:latin typeface="Times New Roman" pitchFamily="18" charset="0"/>
                <a:cs typeface="Times New Roman" pitchFamily="18" charset="0"/>
              </a:rPr>
              <a:t>аутизм</a:t>
            </a:r>
            <a:r>
              <a:rPr lang="ru-RU" dirty="0" smtClean="0"/>
              <a:t>)</a:t>
            </a:r>
            <a:endParaRPr lang="ru-RU" i="1" dirty="0">
              <a:solidFill>
                <a:srgbClr val="002060"/>
              </a:solidFill>
              <a:latin typeface="Times New Roman" pitchFamily="18" charset="0"/>
              <a:cs typeface="Times New Roman" pitchFamily="18" charset="0"/>
            </a:endParaRPr>
          </a:p>
          <a:p>
            <a:endParaRPr lang="ru-RU" dirty="0" smtClean="0"/>
          </a:p>
          <a:p>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02230665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Рисунок 4"/>
          <p:cNvGraphicFramePr>
            <a:graphicFrameLocks noGrp="1"/>
          </p:cNvGraphicFramePr>
          <p:nvPr>
            <p:ph type="pic" idx="1"/>
            <p:extLst>
              <p:ext uri="{D42A27DB-BD31-4B8C-83A1-F6EECF244321}">
                <p14:modId xmlns:p14="http://schemas.microsoft.com/office/powerpoint/2010/main" val="1904755548"/>
              </p:ext>
            </p:extLst>
          </p:nvPr>
        </p:nvGraphicFramePr>
        <p:xfrm>
          <a:off x="134744" y="346288"/>
          <a:ext cx="9042400" cy="6633632"/>
        </p:xfrm>
        <a:graphic>
          <a:graphicData uri="http://schemas.openxmlformats.org/drawingml/2006/table">
            <a:tbl>
              <a:tblPr firstRow="1" bandRow="1">
                <a:tableStyleId>{ED083AE6-46FA-4A59-8FB0-9F97EB10719F}</a:tableStyleId>
              </a:tblPr>
              <a:tblGrid>
                <a:gridCol w="2260600"/>
                <a:gridCol w="2260600"/>
                <a:gridCol w="2260600"/>
                <a:gridCol w="2260600"/>
              </a:tblGrid>
              <a:tr h="476672">
                <a:tc gridSpan="4">
                  <a:txBody>
                    <a:bodyPr/>
                    <a:lstStyle/>
                    <a:p>
                      <a:pPr algn="ctr"/>
                      <a:r>
                        <a:rPr lang="ru-RU" sz="2400" i="1" dirty="0" smtClean="0">
                          <a:solidFill>
                            <a:srgbClr val="FF0000"/>
                          </a:solidFill>
                          <a:latin typeface="Times New Roman" pitchFamily="18" charset="0"/>
                          <a:cs typeface="Times New Roman" pitchFamily="18" charset="0"/>
                        </a:rPr>
                        <a:t>Ребенок с ОВЗ, поступивший в ДОУ</a:t>
                      </a:r>
                      <a:endParaRPr lang="ru-RU" sz="2400" i="1" dirty="0">
                        <a:solidFill>
                          <a:srgbClr val="FF0000"/>
                        </a:solidFill>
                        <a:latin typeface="Times New Roman" pitchFamily="18" charset="0"/>
                        <a:cs typeface="Times New Roman" pitchFamily="18" charset="0"/>
                      </a:endParaRPr>
                    </a:p>
                  </a:txBody>
                  <a:tcPr/>
                </a:tc>
                <a:tc hMerge="1">
                  <a:txBody>
                    <a:bodyPr/>
                    <a:lstStyle/>
                    <a:p>
                      <a:endParaRPr lang="ru-RU" i="1" dirty="0">
                        <a:latin typeface="Times New Roman" pitchFamily="18" charset="0"/>
                        <a:cs typeface="Times New Roman" pitchFamily="18" charset="0"/>
                      </a:endParaRPr>
                    </a:p>
                  </a:txBody>
                  <a:tcPr/>
                </a:tc>
                <a:tc hMerge="1">
                  <a:txBody>
                    <a:bodyPr/>
                    <a:lstStyle/>
                    <a:p>
                      <a:endParaRPr lang="ru-RU" dirty="0"/>
                    </a:p>
                  </a:txBody>
                  <a:tcPr/>
                </a:tc>
                <a:tc hMerge="1">
                  <a:txBody>
                    <a:bodyPr/>
                    <a:lstStyle/>
                    <a:p>
                      <a:endParaRPr lang="ru-RU" dirty="0"/>
                    </a:p>
                  </a:txBody>
                  <a:tcPr/>
                </a:tc>
              </a:tr>
              <a:tr h="606632">
                <a:tc gridSpan="4">
                  <a:txBody>
                    <a:bodyPr/>
                    <a:lstStyle/>
                    <a:p>
                      <a:pPr algn="ctr"/>
                      <a:r>
                        <a:rPr lang="ru-RU" sz="2000" i="1" dirty="0" smtClean="0">
                          <a:latin typeface="Times New Roman" pitchFamily="18" charset="0"/>
                          <a:cs typeface="Times New Roman" pitchFamily="18" charset="0"/>
                        </a:rPr>
                        <a:t>Первичная</a:t>
                      </a:r>
                      <a:r>
                        <a:rPr lang="ru-RU" sz="2000" i="1" baseline="0" dirty="0" smtClean="0">
                          <a:latin typeface="Times New Roman" pitchFamily="18" charset="0"/>
                          <a:cs typeface="Times New Roman" pitchFamily="18" charset="0"/>
                        </a:rPr>
                        <a:t> встреча с семьей , сбор информации о развитии  ребенка, выявление образовательного запроса</a:t>
                      </a:r>
                      <a:endParaRPr lang="ru-RU" sz="2000" i="1" dirty="0">
                        <a:latin typeface="Times New Roman" pitchFamily="18" charset="0"/>
                        <a:cs typeface="Times New Roman" pitchFamily="18" charset="0"/>
                      </a:endParaRPr>
                    </a:p>
                  </a:txBody>
                  <a:tcPr/>
                </a:tc>
                <a:tc hMerge="1">
                  <a:txBody>
                    <a:bodyPr/>
                    <a:lstStyle/>
                    <a:p>
                      <a:endParaRPr lang="ru-RU" i="1" dirty="0">
                        <a:latin typeface="Times New Roman" pitchFamily="18" charset="0"/>
                        <a:cs typeface="Times New Roman" pitchFamily="18" charset="0"/>
                      </a:endParaRPr>
                    </a:p>
                  </a:txBody>
                  <a:tcPr/>
                </a:tc>
                <a:tc hMerge="1">
                  <a:txBody>
                    <a:bodyPr/>
                    <a:lstStyle/>
                    <a:p>
                      <a:endParaRPr lang="ru-RU" dirty="0"/>
                    </a:p>
                  </a:txBody>
                  <a:tcPr/>
                </a:tc>
                <a:tc hMerge="1">
                  <a:txBody>
                    <a:bodyPr/>
                    <a:lstStyle/>
                    <a:p>
                      <a:endParaRPr lang="ru-RU" dirty="0"/>
                    </a:p>
                  </a:txBody>
                  <a:tcPr/>
                </a:tc>
              </a:tr>
              <a:tr h="606632">
                <a:tc>
                  <a:txBody>
                    <a:bodyPr/>
                    <a:lstStyle/>
                    <a:p>
                      <a:r>
                        <a:rPr lang="ru-RU" sz="2000" b="1" i="1" dirty="0" smtClean="0">
                          <a:solidFill>
                            <a:srgbClr val="FF0000"/>
                          </a:solidFill>
                          <a:latin typeface="Times New Roman" pitchFamily="18" charset="0"/>
                          <a:cs typeface="Times New Roman" pitchFamily="18" charset="0"/>
                        </a:rPr>
                        <a:t>Воспитатели</a:t>
                      </a:r>
                    </a:p>
                    <a:p>
                      <a:r>
                        <a:rPr lang="ru-RU" b="0" i="1" dirty="0" smtClean="0">
                          <a:latin typeface="Times New Roman" pitchFamily="18" charset="0"/>
                          <a:cs typeface="Times New Roman" pitchFamily="18" charset="0"/>
                        </a:rPr>
                        <a:t>Беседы, консультации, создание комфортной среды для </a:t>
                      </a:r>
                      <a:r>
                        <a:rPr lang="ru-RU" b="0" i="1" dirty="0" err="1" smtClean="0">
                          <a:latin typeface="Times New Roman" pitchFamily="18" charset="0"/>
                          <a:cs typeface="Times New Roman" pitchFamily="18" charset="0"/>
                        </a:rPr>
                        <a:t>реб.в</a:t>
                      </a:r>
                      <a:r>
                        <a:rPr lang="ru-RU" b="0" i="1" dirty="0" smtClean="0">
                          <a:latin typeface="Times New Roman" pitchFamily="18" charset="0"/>
                          <a:cs typeface="Times New Roman" pitchFamily="18" charset="0"/>
                        </a:rPr>
                        <a:t> гр.</a:t>
                      </a:r>
                      <a:endParaRPr lang="ru-RU" b="0" i="1" dirty="0">
                        <a:latin typeface="Times New Roman" pitchFamily="18" charset="0"/>
                        <a:cs typeface="Times New Roman" pitchFamily="18" charset="0"/>
                      </a:endParaRPr>
                    </a:p>
                  </a:txBody>
                  <a:tcPr/>
                </a:tc>
                <a:tc>
                  <a:txBody>
                    <a:bodyPr/>
                    <a:lstStyle/>
                    <a:p>
                      <a:r>
                        <a:rPr lang="ru-RU" sz="2000" b="1" i="1" dirty="0" smtClean="0">
                          <a:solidFill>
                            <a:srgbClr val="FF0000"/>
                          </a:solidFill>
                          <a:latin typeface="Times New Roman" pitchFamily="18" charset="0"/>
                          <a:cs typeface="Times New Roman" pitchFamily="18" charset="0"/>
                        </a:rPr>
                        <a:t>Специалисты</a:t>
                      </a:r>
                    </a:p>
                    <a:p>
                      <a:r>
                        <a:rPr lang="ru-RU" b="0" i="1" dirty="0" smtClean="0">
                          <a:latin typeface="Times New Roman" pitchFamily="18" charset="0"/>
                          <a:cs typeface="Times New Roman" pitchFamily="18" charset="0"/>
                        </a:rPr>
                        <a:t>Первичные беседы, консультации, рекомендации, </a:t>
                      </a:r>
                      <a:r>
                        <a:rPr lang="ru-RU" b="0" i="1" dirty="0" err="1" smtClean="0">
                          <a:latin typeface="Times New Roman" pitchFamily="18" charset="0"/>
                          <a:cs typeface="Times New Roman" pitchFamily="18" charset="0"/>
                        </a:rPr>
                        <a:t>метод.помощь</a:t>
                      </a:r>
                      <a:endParaRPr lang="ru-RU" b="0" i="1" dirty="0">
                        <a:latin typeface="Times New Roman" pitchFamily="18" charset="0"/>
                        <a:cs typeface="Times New Roman" pitchFamily="18" charset="0"/>
                      </a:endParaRPr>
                    </a:p>
                  </a:txBody>
                  <a:tcPr/>
                </a:tc>
                <a:tc>
                  <a:txBody>
                    <a:bodyPr/>
                    <a:lstStyle/>
                    <a:p>
                      <a:pPr algn="ctr"/>
                      <a:r>
                        <a:rPr lang="ru-RU" sz="2000" b="1" i="1" dirty="0" smtClean="0">
                          <a:solidFill>
                            <a:srgbClr val="FF0000"/>
                          </a:solidFill>
                          <a:latin typeface="Times New Roman" pitchFamily="18" charset="0"/>
                          <a:cs typeface="Times New Roman" pitchFamily="18" charset="0"/>
                        </a:rPr>
                        <a:t>Администрация</a:t>
                      </a:r>
                      <a:r>
                        <a:rPr lang="ru-RU" sz="2000" b="1" i="1" baseline="0" dirty="0" smtClean="0">
                          <a:solidFill>
                            <a:srgbClr val="FF0000"/>
                          </a:solidFill>
                          <a:latin typeface="Times New Roman" pitchFamily="18" charset="0"/>
                          <a:cs typeface="Times New Roman" pitchFamily="18" charset="0"/>
                        </a:rPr>
                        <a:t> ДОУ</a:t>
                      </a:r>
                      <a:endParaRPr lang="ru-RU" sz="2000" b="0" i="1" baseline="0" dirty="0" smtClean="0">
                        <a:solidFill>
                          <a:srgbClr val="FF0000"/>
                        </a:solidFill>
                        <a:latin typeface="Times New Roman" pitchFamily="18" charset="0"/>
                        <a:cs typeface="Times New Roman" pitchFamily="18" charset="0"/>
                      </a:endParaRPr>
                    </a:p>
                    <a:p>
                      <a:r>
                        <a:rPr lang="ru-RU" b="0" i="1" baseline="0" dirty="0" smtClean="0">
                          <a:latin typeface="Times New Roman" pitchFamily="18" charset="0"/>
                          <a:cs typeface="Times New Roman" pitchFamily="18" charset="0"/>
                        </a:rPr>
                        <a:t>Заключение договора о взаимоотношениях между ДОУ и родителями (</a:t>
                      </a:r>
                      <a:r>
                        <a:rPr lang="ru-RU" b="0" i="1" baseline="0" dirty="0" err="1" smtClean="0">
                          <a:latin typeface="Times New Roman" pitchFamily="18" charset="0"/>
                          <a:cs typeface="Times New Roman" pitchFamily="18" charset="0"/>
                        </a:rPr>
                        <a:t>з.п</a:t>
                      </a:r>
                      <a:r>
                        <a:rPr lang="ru-RU" b="0" i="1" baseline="0" dirty="0" smtClean="0">
                          <a:latin typeface="Times New Roman" pitchFamily="18" charset="0"/>
                          <a:cs typeface="Times New Roman" pitchFamily="18" charset="0"/>
                        </a:rPr>
                        <a:t>.)</a:t>
                      </a:r>
                      <a:endParaRPr lang="ru-RU" b="1" i="1" dirty="0">
                        <a:latin typeface="Times New Roman" pitchFamily="18" charset="0"/>
                        <a:cs typeface="Times New Roman" pitchFamily="18" charset="0"/>
                      </a:endParaRPr>
                    </a:p>
                  </a:txBody>
                  <a:tcPr/>
                </a:tc>
                <a:tc>
                  <a:txBody>
                    <a:bodyPr/>
                    <a:lstStyle/>
                    <a:p>
                      <a:r>
                        <a:rPr lang="ru-RU" sz="2000" b="1" i="1" dirty="0" smtClean="0">
                          <a:solidFill>
                            <a:srgbClr val="FF0000"/>
                          </a:solidFill>
                          <a:latin typeface="Times New Roman" pitchFamily="18" charset="0"/>
                          <a:cs typeface="Times New Roman" pitchFamily="18" charset="0"/>
                        </a:rPr>
                        <a:t>Медработник</a:t>
                      </a:r>
                      <a:r>
                        <a:rPr lang="ru-RU" sz="2000" b="1" i="1" baseline="0" dirty="0" smtClean="0">
                          <a:solidFill>
                            <a:srgbClr val="FF0000"/>
                          </a:solidFill>
                          <a:latin typeface="Times New Roman" pitchFamily="18" charset="0"/>
                          <a:cs typeface="Times New Roman" pitchFamily="18" charset="0"/>
                        </a:rPr>
                        <a:t> ДОУ</a:t>
                      </a:r>
                    </a:p>
                    <a:p>
                      <a:r>
                        <a:rPr lang="ru-RU" b="0" i="1" baseline="0" dirty="0" smtClean="0">
                          <a:latin typeface="Times New Roman" pitchFamily="18" charset="0"/>
                          <a:cs typeface="Times New Roman" pitchFamily="18" charset="0"/>
                        </a:rPr>
                        <a:t>Первичные встречи, беседы, </a:t>
                      </a:r>
                      <a:r>
                        <a:rPr lang="ru-RU" b="0" i="1" baseline="0" dirty="0" err="1" smtClean="0">
                          <a:latin typeface="Times New Roman" pitchFamily="18" charset="0"/>
                          <a:cs typeface="Times New Roman" pitchFamily="18" charset="0"/>
                        </a:rPr>
                        <a:t>реком</a:t>
                      </a:r>
                      <a:r>
                        <a:rPr lang="ru-RU" b="0" i="1" baseline="0" dirty="0" smtClean="0">
                          <a:latin typeface="Times New Roman" pitchFamily="18" charset="0"/>
                          <a:cs typeface="Times New Roman" pitchFamily="18" charset="0"/>
                        </a:rPr>
                        <a:t>. по осуществлению индивидуального подхода к детям в </a:t>
                      </a:r>
                      <a:r>
                        <a:rPr lang="ru-RU" b="0" i="1" baseline="0" dirty="0" err="1" smtClean="0">
                          <a:latin typeface="Times New Roman" pitchFamily="18" charset="0"/>
                          <a:cs typeface="Times New Roman" pitchFamily="18" charset="0"/>
                        </a:rPr>
                        <a:t>соотв.с</a:t>
                      </a:r>
                      <a:r>
                        <a:rPr lang="ru-RU" b="0" i="1" baseline="0" dirty="0" smtClean="0">
                          <a:latin typeface="Times New Roman" pitchFamily="18" charset="0"/>
                          <a:cs typeface="Times New Roman" pitchFamily="18" charset="0"/>
                        </a:rPr>
                        <a:t> диагнозом в организации питания, режимных процессов в ДОУ</a:t>
                      </a:r>
                      <a:endParaRPr lang="ru-RU" b="0" i="1" dirty="0">
                        <a:latin typeface="Times New Roman" pitchFamily="18" charset="0"/>
                        <a:cs typeface="Times New Roman" pitchFamily="18" charset="0"/>
                      </a:endParaRPr>
                    </a:p>
                  </a:txBody>
                  <a:tcPr/>
                </a:tc>
              </a:tr>
              <a:tr h="488040">
                <a:tc gridSpan="2">
                  <a:txBody>
                    <a:bodyPr/>
                    <a:lstStyle/>
                    <a:p>
                      <a:r>
                        <a:rPr lang="ru-RU" i="1" dirty="0" smtClean="0">
                          <a:latin typeface="Times New Roman" pitchFamily="18" charset="0"/>
                          <a:cs typeface="Times New Roman" pitchFamily="18" charset="0"/>
                        </a:rPr>
                        <a:t>Проведение углубленной диагностики </a:t>
                      </a:r>
                      <a:r>
                        <a:rPr lang="ru-RU" i="1" dirty="0" err="1" smtClean="0">
                          <a:latin typeface="Times New Roman" pitchFamily="18" charset="0"/>
                          <a:cs typeface="Times New Roman" pitchFamily="18" charset="0"/>
                        </a:rPr>
                        <a:t>разл</a:t>
                      </a:r>
                      <a:r>
                        <a:rPr lang="ru-RU" i="1" dirty="0" smtClean="0">
                          <a:latin typeface="Times New Roman" pitchFamily="18" charset="0"/>
                          <a:cs typeface="Times New Roman" pitchFamily="18" charset="0"/>
                        </a:rPr>
                        <a:t>. сфер  </a:t>
                      </a:r>
                      <a:r>
                        <a:rPr lang="ru-RU" i="1" dirty="0" err="1" smtClean="0">
                          <a:latin typeface="Times New Roman" pitchFamily="18" charset="0"/>
                          <a:cs typeface="Times New Roman" pitchFamily="18" charset="0"/>
                        </a:rPr>
                        <a:t>реб.с</a:t>
                      </a:r>
                      <a:r>
                        <a:rPr lang="ru-RU" i="1" dirty="0" smtClean="0">
                          <a:latin typeface="Times New Roman" pitchFamily="18" charset="0"/>
                          <a:cs typeface="Times New Roman" pitchFamily="18" charset="0"/>
                        </a:rPr>
                        <a:t> ОВЗ или  </a:t>
                      </a:r>
                      <a:r>
                        <a:rPr lang="ru-RU" i="1" dirty="0" err="1" smtClean="0">
                          <a:latin typeface="Times New Roman" pitchFamily="18" charset="0"/>
                          <a:cs typeface="Times New Roman" pitchFamily="18" charset="0"/>
                        </a:rPr>
                        <a:t>реб.инвалида</a:t>
                      </a:r>
                      <a:endParaRPr lang="ru-RU" i="1" dirty="0">
                        <a:latin typeface="Times New Roman" pitchFamily="18" charset="0"/>
                        <a:cs typeface="Times New Roman" pitchFamily="18" charset="0"/>
                      </a:endParaRPr>
                    </a:p>
                  </a:txBody>
                  <a:tcPr/>
                </a:tc>
                <a:tc hMerge="1">
                  <a:txBody>
                    <a:bodyPr/>
                    <a:lstStyle/>
                    <a:p>
                      <a:endParaRPr lang="ru-RU" i="1" dirty="0">
                        <a:latin typeface="Times New Roman" pitchFamily="18" charset="0"/>
                        <a:cs typeface="Times New Roman" pitchFamily="18" charset="0"/>
                      </a:endParaRPr>
                    </a:p>
                  </a:txBody>
                  <a:tcPr/>
                </a:tc>
                <a:tc>
                  <a:txBody>
                    <a:bodyPr/>
                    <a:lstStyle/>
                    <a:p>
                      <a:r>
                        <a:rPr lang="en-US" i="1" dirty="0" smtClean="0">
                          <a:latin typeface="Times New Roman" pitchFamily="18" charset="0"/>
                          <a:cs typeface="Times New Roman" pitchFamily="18" charset="0"/>
                        </a:rPr>
                        <a:t>Co</a:t>
                      </a:r>
                      <a:r>
                        <a:rPr lang="ru-RU" i="1" dirty="0" smtClean="0">
                          <a:latin typeface="Times New Roman" pitchFamily="18" charset="0"/>
                          <a:cs typeface="Times New Roman" pitchFamily="18" charset="0"/>
                        </a:rPr>
                        <a:t>здание</a:t>
                      </a:r>
                      <a:r>
                        <a:rPr lang="ru-RU" i="1" baseline="0" dirty="0" smtClean="0">
                          <a:latin typeface="Times New Roman" pitchFamily="18" charset="0"/>
                          <a:cs typeface="Times New Roman" pitchFamily="18" charset="0"/>
                        </a:rPr>
                        <a:t> условий для </a:t>
                      </a:r>
                      <a:r>
                        <a:rPr lang="ru-RU" i="1" baseline="0" dirty="0" err="1" smtClean="0">
                          <a:latin typeface="Times New Roman" pitchFamily="18" charset="0"/>
                          <a:cs typeface="Times New Roman" pitchFamily="18" charset="0"/>
                        </a:rPr>
                        <a:t>реб</a:t>
                      </a:r>
                      <a:r>
                        <a:rPr lang="ru-RU" i="1" baseline="0" dirty="0" smtClean="0">
                          <a:latin typeface="Times New Roman" pitchFamily="18" charset="0"/>
                          <a:cs typeface="Times New Roman" pitchFamily="18" charset="0"/>
                        </a:rPr>
                        <a:t>. С ОВЗ во </a:t>
                      </a:r>
                      <a:r>
                        <a:rPr lang="ru-RU" i="1" baseline="0" dirty="0" err="1" smtClean="0">
                          <a:latin typeface="Times New Roman" pitchFamily="18" charset="0"/>
                          <a:cs typeface="Times New Roman" pitchFamily="18" charset="0"/>
                        </a:rPr>
                        <a:t>вр.его</a:t>
                      </a:r>
                      <a:r>
                        <a:rPr lang="ru-RU" i="1" baseline="0" dirty="0" smtClean="0">
                          <a:latin typeface="Times New Roman" pitchFamily="18" charset="0"/>
                          <a:cs typeface="Times New Roman" pitchFamily="18" charset="0"/>
                        </a:rPr>
                        <a:t> пребывания в учреждении</a:t>
                      </a:r>
                      <a:endParaRPr lang="ru-RU" i="1" dirty="0">
                        <a:latin typeface="Times New Roman" pitchFamily="18" charset="0"/>
                        <a:cs typeface="Times New Roman" pitchFamily="18" charset="0"/>
                      </a:endParaRPr>
                    </a:p>
                  </a:txBody>
                  <a:tcPr/>
                </a:tc>
                <a:tc>
                  <a:txBody>
                    <a:bodyPr/>
                    <a:lstStyle/>
                    <a:p>
                      <a:r>
                        <a:rPr lang="ru-RU" i="1" dirty="0" smtClean="0">
                          <a:latin typeface="Times New Roman" pitchFamily="18" charset="0"/>
                          <a:cs typeface="Times New Roman" pitchFamily="18" charset="0"/>
                        </a:rPr>
                        <a:t>Составление графика приема лек. препаратов, </a:t>
                      </a:r>
                      <a:r>
                        <a:rPr lang="ru-RU" i="1" dirty="0" err="1" smtClean="0">
                          <a:latin typeface="Times New Roman" pitchFamily="18" charset="0"/>
                          <a:cs typeface="Times New Roman" pitchFamily="18" charset="0"/>
                        </a:rPr>
                        <a:t>согл</a:t>
                      </a:r>
                      <a:r>
                        <a:rPr lang="ru-RU" i="1" dirty="0" smtClean="0">
                          <a:latin typeface="Times New Roman" pitchFamily="18" charset="0"/>
                          <a:cs typeface="Times New Roman" pitchFamily="18" charset="0"/>
                        </a:rPr>
                        <a:t>. заключению</a:t>
                      </a:r>
                      <a:r>
                        <a:rPr lang="ru-RU" i="1" baseline="0" dirty="0" smtClean="0">
                          <a:latin typeface="Times New Roman" pitchFamily="18" charset="0"/>
                          <a:cs typeface="Times New Roman" pitchFamily="18" charset="0"/>
                        </a:rPr>
                        <a:t> и рекомендациям врачей во время пребывания </a:t>
                      </a:r>
                      <a:r>
                        <a:rPr lang="ru-RU" i="1" baseline="0" dirty="0" err="1" smtClean="0">
                          <a:latin typeface="Times New Roman" pitchFamily="18" charset="0"/>
                          <a:cs typeface="Times New Roman" pitchFamily="18" charset="0"/>
                        </a:rPr>
                        <a:t>реб.в</a:t>
                      </a:r>
                      <a:r>
                        <a:rPr lang="ru-RU" i="1" baseline="0" dirty="0" smtClean="0">
                          <a:latin typeface="Times New Roman" pitchFamily="18" charset="0"/>
                          <a:cs typeface="Times New Roman" pitchFamily="18" charset="0"/>
                        </a:rPr>
                        <a:t> ДОУ</a:t>
                      </a:r>
                      <a:endParaRPr lang="ru-RU" i="1" dirty="0">
                        <a:latin typeface="Times New Roman" pitchFamily="18" charset="0"/>
                        <a:cs typeface="Times New Roman" pitchFamily="18" charset="0"/>
                      </a:endParaRPr>
                    </a:p>
                  </a:txBody>
                  <a:tcPr/>
                </a:tc>
              </a:tr>
            </a:tbl>
          </a:graphicData>
        </a:graphic>
      </p:graphicFrame>
      <p:sp>
        <p:nvSpPr>
          <p:cNvPr id="3" name="Текст 2"/>
          <p:cNvSpPr>
            <a:spLocks noGrp="1"/>
          </p:cNvSpPr>
          <p:nvPr>
            <p:ph type="body" sz="half" idx="2"/>
          </p:nvPr>
        </p:nvSpPr>
        <p:spPr>
          <a:xfrm>
            <a:off x="683568" y="332656"/>
            <a:ext cx="1461865" cy="402290"/>
          </a:xfrm>
        </p:spPr>
        <p:txBody>
          <a:bodyPr/>
          <a:lstStyle/>
          <a:p>
            <a:endParaRPr lang="ru-RU" dirty="0"/>
          </a:p>
        </p:txBody>
      </p:sp>
      <p:sp>
        <p:nvSpPr>
          <p:cNvPr id="4" name="Заголовок 3"/>
          <p:cNvSpPr>
            <a:spLocks noGrp="1"/>
          </p:cNvSpPr>
          <p:nvPr>
            <p:ph type="title"/>
          </p:nvPr>
        </p:nvSpPr>
        <p:spPr>
          <a:xfrm>
            <a:off x="7308304" y="404664"/>
            <a:ext cx="1296144" cy="278904"/>
          </a:xfrm>
        </p:spPr>
        <p:txBody>
          <a:bodyPr/>
          <a:lstStyle/>
          <a:p>
            <a:endParaRPr lang="ru-RU" dirty="0"/>
          </a:p>
        </p:txBody>
      </p:sp>
    </p:spTree>
    <p:extLst>
      <p:ext uri="{BB962C8B-B14F-4D97-AF65-F5344CB8AC3E}">
        <p14:creationId xmlns:p14="http://schemas.microsoft.com/office/powerpoint/2010/main" val="2095524512"/>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Рисунок 4"/>
          <p:cNvGraphicFramePr>
            <a:graphicFrameLocks noGrp="1"/>
          </p:cNvGraphicFramePr>
          <p:nvPr>
            <p:ph type="pic" idx="1"/>
            <p:extLst>
              <p:ext uri="{D42A27DB-BD31-4B8C-83A1-F6EECF244321}">
                <p14:modId xmlns:p14="http://schemas.microsoft.com/office/powerpoint/2010/main" val="2564553480"/>
              </p:ext>
            </p:extLst>
          </p:nvPr>
        </p:nvGraphicFramePr>
        <p:xfrm>
          <a:off x="179512" y="188640"/>
          <a:ext cx="8712968" cy="6077880"/>
        </p:xfrm>
        <a:graphic>
          <a:graphicData uri="http://schemas.openxmlformats.org/drawingml/2006/table">
            <a:tbl>
              <a:tblPr firstRow="1" bandRow="1">
                <a:tableStyleId>{0E3FDE45-AF77-4B5C-9715-49D594BDF05E}</a:tableStyleId>
              </a:tblPr>
              <a:tblGrid>
                <a:gridCol w="2260943"/>
                <a:gridCol w="2635601"/>
                <a:gridCol w="2088232"/>
                <a:gridCol w="1728192"/>
              </a:tblGrid>
              <a:tr h="833670">
                <a:tc>
                  <a:txBody>
                    <a:bodyPr/>
                    <a:lstStyle/>
                    <a:p>
                      <a:r>
                        <a:rPr lang="ru-RU" i="1" dirty="0" smtClean="0">
                          <a:solidFill>
                            <a:srgbClr val="FF0000"/>
                          </a:solidFill>
                          <a:latin typeface="Times New Roman" pitchFamily="18" charset="0"/>
                          <a:cs typeface="Times New Roman" pitchFamily="18" charset="0"/>
                        </a:rPr>
                        <a:t>Воспитатели</a:t>
                      </a:r>
                      <a:endParaRPr lang="ru-RU" i="1" dirty="0">
                        <a:solidFill>
                          <a:srgbClr val="FF0000"/>
                        </a:solidFill>
                        <a:latin typeface="Times New Roman" pitchFamily="18" charset="0"/>
                        <a:cs typeface="Times New Roman" pitchFamily="18" charset="0"/>
                      </a:endParaRPr>
                    </a:p>
                  </a:txBody>
                  <a:tcPr/>
                </a:tc>
                <a:tc>
                  <a:txBody>
                    <a:bodyPr/>
                    <a:lstStyle/>
                    <a:p>
                      <a:r>
                        <a:rPr lang="ru-RU" i="1" dirty="0" smtClean="0">
                          <a:solidFill>
                            <a:srgbClr val="FF0000"/>
                          </a:solidFill>
                          <a:latin typeface="Times New Roman" pitchFamily="18" charset="0"/>
                          <a:cs typeface="Times New Roman" pitchFamily="18" charset="0"/>
                        </a:rPr>
                        <a:t>Специалисты</a:t>
                      </a:r>
                      <a:endParaRPr lang="ru-RU" i="1" dirty="0">
                        <a:solidFill>
                          <a:srgbClr val="FF0000"/>
                        </a:solidFill>
                        <a:latin typeface="Times New Roman" pitchFamily="18" charset="0"/>
                        <a:cs typeface="Times New Roman" pitchFamily="18" charset="0"/>
                      </a:endParaRPr>
                    </a:p>
                  </a:txBody>
                  <a:tcPr/>
                </a:tc>
                <a:tc>
                  <a:txBody>
                    <a:bodyPr/>
                    <a:lstStyle/>
                    <a:p>
                      <a:pPr algn="ctr"/>
                      <a:r>
                        <a:rPr lang="ru-RU" i="1" dirty="0" smtClean="0">
                          <a:solidFill>
                            <a:srgbClr val="FF0000"/>
                          </a:solidFill>
                          <a:latin typeface="Times New Roman" pitchFamily="18" charset="0"/>
                          <a:cs typeface="Times New Roman" pitchFamily="18" charset="0"/>
                        </a:rPr>
                        <a:t>Администрация</a:t>
                      </a:r>
                      <a:r>
                        <a:rPr lang="ru-RU" i="1" baseline="0" dirty="0" smtClean="0">
                          <a:solidFill>
                            <a:srgbClr val="FF0000"/>
                          </a:solidFill>
                          <a:latin typeface="Times New Roman" pitchFamily="18" charset="0"/>
                          <a:cs typeface="Times New Roman" pitchFamily="18" charset="0"/>
                        </a:rPr>
                        <a:t> ДОУ</a:t>
                      </a:r>
                      <a:endParaRPr lang="ru-RU" i="1" dirty="0">
                        <a:solidFill>
                          <a:srgbClr val="FF0000"/>
                        </a:solidFill>
                        <a:latin typeface="Times New Roman" pitchFamily="18" charset="0"/>
                        <a:cs typeface="Times New Roman" pitchFamily="18" charset="0"/>
                      </a:endParaRPr>
                    </a:p>
                  </a:txBody>
                  <a:tcPr/>
                </a:tc>
                <a:tc>
                  <a:txBody>
                    <a:bodyPr/>
                    <a:lstStyle/>
                    <a:p>
                      <a:r>
                        <a:rPr lang="ru-RU" i="1" dirty="0" smtClean="0">
                          <a:solidFill>
                            <a:srgbClr val="FF0000"/>
                          </a:solidFill>
                          <a:latin typeface="Times New Roman" pitchFamily="18" charset="0"/>
                          <a:cs typeface="Times New Roman" pitchFamily="18" charset="0"/>
                        </a:rPr>
                        <a:t>Медработник</a:t>
                      </a:r>
                      <a:r>
                        <a:rPr lang="ru-RU" i="1" baseline="0" dirty="0" smtClean="0">
                          <a:solidFill>
                            <a:srgbClr val="FF0000"/>
                          </a:solidFill>
                          <a:latin typeface="Times New Roman" pitchFamily="18" charset="0"/>
                          <a:cs typeface="Times New Roman" pitchFamily="18" charset="0"/>
                        </a:rPr>
                        <a:t> ДОУ</a:t>
                      </a:r>
                      <a:endParaRPr lang="ru-RU" i="1" dirty="0">
                        <a:solidFill>
                          <a:srgbClr val="FF0000"/>
                        </a:solidFill>
                        <a:latin typeface="Times New Roman" pitchFamily="18" charset="0"/>
                        <a:cs typeface="Times New Roman" pitchFamily="18" charset="0"/>
                      </a:endParaRPr>
                    </a:p>
                  </a:txBody>
                  <a:tcPr/>
                </a:tc>
              </a:tr>
              <a:tr h="833670">
                <a:tc gridSpan="2">
                  <a:txBody>
                    <a:bodyPr/>
                    <a:lstStyle/>
                    <a:p>
                      <a:r>
                        <a:rPr lang="ru-RU" i="1" dirty="0" smtClean="0">
                          <a:latin typeface="Times New Roman" pitchFamily="18" charset="0"/>
                          <a:cs typeface="Times New Roman" pitchFamily="18" charset="0"/>
                        </a:rPr>
                        <a:t>Разработка инд. образовательного маршрута. Выбор образовательного содержания,</a:t>
                      </a:r>
                      <a:r>
                        <a:rPr lang="ru-RU" i="1" baseline="0" dirty="0" smtClean="0">
                          <a:latin typeface="Times New Roman" pitchFamily="18" charset="0"/>
                          <a:cs typeface="Times New Roman" pitchFamily="18" charset="0"/>
                        </a:rPr>
                        <a:t> видов помощи с учетом нарушений </a:t>
                      </a:r>
                      <a:r>
                        <a:rPr lang="ru-RU" i="1" baseline="0" dirty="0" err="1" smtClean="0">
                          <a:latin typeface="Times New Roman" pitchFamily="18" charset="0"/>
                          <a:cs typeface="Times New Roman" pitchFamily="18" charset="0"/>
                        </a:rPr>
                        <a:t>реб</a:t>
                      </a:r>
                      <a:r>
                        <a:rPr lang="ru-RU" i="1" baseline="0" dirty="0" smtClean="0">
                          <a:latin typeface="Times New Roman" pitchFamily="18" charset="0"/>
                          <a:cs typeface="Times New Roman" pitchFamily="18" charset="0"/>
                        </a:rPr>
                        <a:t>. С ОВЗ.</a:t>
                      </a:r>
                      <a:endParaRPr lang="ru-RU" i="1" dirty="0">
                        <a:latin typeface="Times New Roman" pitchFamily="18" charset="0"/>
                        <a:cs typeface="Times New Roman" pitchFamily="18" charset="0"/>
                      </a:endParaRPr>
                    </a:p>
                  </a:txBody>
                  <a:tcPr/>
                </a:tc>
                <a:tc hMerge="1">
                  <a:txBody>
                    <a:bodyPr/>
                    <a:lstStyle/>
                    <a:p>
                      <a:endParaRPr lang="ru-RU" i="1" dirty="0">
                        <a:latin typeface="Times New Roman" pitchFamily="18" charset="0"/>
                        <a:cs typeface="Times New Roman" pitchFamily="18" charset="0"/>
                      </a:endParaRPr>
                    </a:p>
                  </a:txBody>
                  <a:tcPr/>
                </a:tc>
                <a:tc>
                  <a:txBody>
                    <a:bodyPr/>
                    <a:lstStyle/>
                    <a:p>
                      <a:endParaRPr lang="ru-RU" i="1" dirty="0">
                        <a:latin typeface="Times New Roman" pitchFamily="18" charset="0"/>
                        <a:cs typeface="Times New Roman" pitchFamily="18" charset="0"/>
                      </a:endParaRPr>
                    </a:p>
                  </a:txBody>
                  <a:tcPr/>
                </a:tc>
                <a:tc>
                  <a:txBody>
                    <a:bodyPr/>
                    <a:lstStyle/>
                    <a:p>
                      <a:endParaRPr lang="ru-RU" i="1">
                        <a:latin typeface="Times New Roman" pitchFamily="18" charset="0"/>
                        <a:cs typeface="Times New Roman" pitchFamily="18" charset="0"/>
                      </a:endParaRPr>
                    </a:p>
                  </a:txBody>
                  <a:tcPr/>
                </a:tc>
              </a:tr>
              <a:tr h="833670">
                <a:tc gridSpan="2">
                  <a:txBody>
                    <a:bodyPr/>
                    <a:lstStyle/>
                    <a:p>
                      <a:r>
                        <a:rPr lang="ru-RU" i="1" dirty="0" smtClean="0">
                          <a:latin typeface="Times New Roman" pitchFamily="18" charset="0"/>
                          <a:cs typeface="Times New Roman" pitchFamily="18" charset="0"/>
                        </a:rPr>
                        <a:t>Реализация образовательных программ  и инд. образовательного  маршрута </a:t>
                      </a:r>
                      <a:r>
                        <a:rPr lang="ru-RU" i="1" dirty="0" err="1" smtClean="0">
                          <a:latin typeface="Times New Roman" pitchFamily="18" charset="0"/>
                          <a:cs typeface="Times New Roman" pitchFamily="18" charset="0"/>
                        </a:rPr>
                        <a:t>реб</a:t>
                      </a:r>
                      <a:r>
                        <a:rPr lang="ru-RU" i="1" dirty="0" smtClean="0">
                          <a:latin typeface="Times New Roman" pitchFamily="18" charset="0"/>
                          <a:cs typeface="Times New Roman" pitchFamily="18" charset="0"/>
                        </a:rPr>
                        <a:t>. С ОВЗ</a:t>
                      </a:r>
                      <a:endParaRPr lang="ru-RU" i="1" dirty="0">
                        <a:latin typeface="Times New Roman" pitchFamily="18" charset="0"/>
                        <a:cs typeface="Times New Roman" pitchFamily="18" charset="0"/>
                      </a:endParaRPr>
                    </a:p>
                  </a:txBody>
                  <a:tcPr/>
                </a:tc>
                <a:tc hMerge="1">
                  <a:txBody>
                    <a:bodyPr/>
                    <a:lstStyle/>
                    <a:p>
                      <a:endParaRPr lang="ru-RU" i="1" dirty="0">
                        <a:latin typeface="Times New Roman" pitchFamily="18" charset="0"/>
                        <a:cs typeface="Times New Roman" pitchFamily="18" charset="0"/>
                      </a:endParaRPr>
                    </a:p>
                  </a:txBody>
                  <a:tcPr/>
                </a:tc>
                <a:tc>
                  <a:txBody>
                    <a:bodyPr/>
                    <a:lstStyle/>
                    <a:p>
                      <a:endParaRPr lang="ru-RU" i="1" dirty="0">
                        <a:latin typeface="Times New Roman" pitchFamily="18" charset="0"/>
                        <a:cs typeface="Times New Roman" pitchFamily="18" charset="0"/>
                      </a:endParaRPr>
                    </a:p>
                  </a:txBody>
                  <a:tcPr/>
                </a:tc>
                <a:tc>
                  <a:txBody>
                    <a:bodyPr/>
                    <a:lstStyle/>
                    <a:p>
                      <a:endParaRPr lang="ru-RU" i="1" dirty="0">
                        <a:latin typeface="Times New Roman" pitchFamily="18" charset="0"/>
                        <a:cs typeface="Times New Roman" pitchFamily="18" charset="0"/>
                      </a:endParaRPr>
                    </a:p>
                  </a:txBody>
                  <a:tcPr/>
                </a:tc>
              </a:tr>
              <a:tr h="833670">
                <a:tc gridSpan="2">
                  <a:txBody>
                    <a:bodyPr/>
                    <a:lstStyle/>
                    <a:p>
                      <a:r>
                        <a:rPr lang="ru-RU" i="1" dirty="0" smtClean="0">
                          <a:latin typeface="Times New Roman" pitchFamily="18" charset="0"/>
                          <a:cs typeface="Times New Roman" pitchFamily="18" charset="0"/>
                        </a:rPr>
                        <a:t>Проведение промежуточной диагностики,</a:t>
                      </a:r>
                      <a:r>
                        <a:rPr lang="ru-RU" i="1" baseline="0" dirty="0" smtClean="0">
                          <a:latin typeface="Times New Roman" pitchFamily="18" charset="0"/>
                          <a:cs typeface="Times New Roman" pitchFamily="18" charset="0"/>
                        </a:rPr>
                        <a:t> изменение (дополнение) содержания </a:t>
                      </a:r>
                      <a:r>
                        <a:rPr lang="ru-RU" i="1" baseline="0" dirty="0" err="1" smtClean="0">
                          <a:latin typeface="Times New Roman" pitchFamily="18" charset="0"/>
                          <a:cs typeface="Times New Roman" pitchFamily="18" charset="0"/>
                        </a:rPr>
                        <a:t>воспитательно</a:t>
                      </a:r>
                      <a:r>
                        <a:rPr lang="ru-RU" i="1" baseline="0" dirty="0" smtClean="0">
                          <a:latin typeface="Times New Roman" pitchFamily="18" charset="0"/>
                          <a:cs typeface="Times New Roman" pitchFamily="18" charset="0"/>
                        </a:rPr>
                        <a:t>-образовательной </a:t>
                      </a:r>
                      <a:r>
                        <a:rPr lang="ru-RU" i="1" baseline="0" dirty="0" err="1" smtClean="0">
                          <a:latin typeface="Times New Roman" pitchFamily="18" charset="0"/>
                          <a:cs typeface="Times New Roman" pitchFamily="18" charset="0"/>
                        </a:rPr>
                        <a:t>деят-ти</a:t>
                      </a:r>
                      <a:r>
                        <a:rPr lang="ru-RU" i="1" baseline="0" dirty="0" smtClean="0">
                          <a:latin typeface="Times New Roman" pitchFamily="18" charset="0"/>
                          <a:cs typeface="Times New Roman" pitchFamily="18" charset="0"/>
                        </a:rPr>
                        <a:t>.</a:t>
                      </a:r>
                      <a:endParaRPr lang="ru-RU" i="1" dirty="0">
                        <a:latin typeface="Times New Roman" pitchFamily="18" charset="0"/>
                        <a:cs typeface="Times New Roman" pitchFamily="18" charset="0"/>
                      </a:endParaRPr>
                    </a:p>
                  </a:txBody>
                  <a:tcPr/>
                </a:tc>
                <a:tc hMerge="1">
                  <a:txBody>
                    <a:bodyPr/>
                    <a:lstStyle/>
                    <a:p>
                      <a:endParaRPr lang="ru-RU" i="1" dirty="0">
                        <a:latin typeface="Times New Roman" pitchFamily="18" charset="0"/>
                        <a:cs typeface="Times New Roman" pitchFamily="18" charset="0"/>
                      </a:endParaRPr>
                    </a:p>
                  </a:txBody>
                  <a:tcPr/>
                </a:tc>
                <a:tc>
                  <a:txBody>
                    <a:bodyPr/>
                    <a:lstStyle/>
                    <a:p>
                      <a:endParaRPr lang="ru-RU" i="1">
                        <a:latin typeface="Times New Roman" pitchFamily="18" charset="0"/>
                        <a:cs typeface="Times New Roman" pitchFamily="18" charset="0"/>
                      </a:endParaRPr>
                    </a:p>
                  </a:txBody>
                  <a:tcPr/>
                </a:tc>
                <a:tc>
                  <a:txBody>
                    <a:bodyPr/>
                    <a:lstStyle/>
                    <a:p>
                      <a:endParaRPr lang="ru-RU" i="1" dirty="0">
                        <a:latin typeface="Times New Roman" pitchFamily="18" charset="0"/>
                        <a:cs typeface="Times New Roman" pitchFamily="18" charset="0"/>
                      </a:endParaRPr>
                    </a:p>
                  </a:txBody>
                  <a:tcPr/>
                </a:tc>
              </a:tr>
              <a:tr h="833670">
                <a:tc gridSpan="2">
                  <a:txBody>
                    <a:bodyPr/>
                    <a:lstStyle/>
                    <a:p>
                      <a:r>
                        <a:rPr lang="ru-RU" i="1" dirty="0" smtClean="0">
                          <a:latin typeface="Times New Roman" pitchFamily="18" charset="0"/>
                          <a:cs typeface="Times New Roman" pitchFamily="18" charset="0"/>
                        </a:rPr>
                        <a:t>Анализ и дальнейшая реализация образовательной программы для </a:t>
                      </a:r>
                      <a:r>
                        <a:rPr lang="ru-RU" i="1" dirty="0" err="1" smtClean="0">
                          <a:latin typeface="Times New Roman" pitchFamily="18" charset="0"/>
                          <a:cs typeface="Times New Roman" pitchFamily="18" charset="0"/>
                        </a:rPr>
                        <a:t>реб.с</a:t>
                      </a:r>
                      <a:r>
                        <a:rPr lang="ru-RU" i="1" dirty="0" smtClean="0">
                          <a:latin typeface="Times New Roman" pitchFamily="18" charset="0"/>
                          <a:cs typeface="Times New Roman" pitchFamily="18" charset="0"/>
                        </a:rPr>
                        <a:t> ОВЗ</a:t>
                      </a:r>
                      <a:endParaRPr lang="ru-RU" i="1" dirty="0">
                        <a:latin typeface="Times New Roman" pitchFamily="18" charset="0"/>
                        <a:cs typeface="Times New Roman" pitchFamily="18" charset="0"/>
                      </a:endParaRPr>
                    </a:p>
                  </a:txBody>
                  <a:tcPr/>
                </a:tc>
                <a:tc hMerge="1">
                  <a:txBody>
                    <a:bodyPr/>
                    <a:lstStyle/>
                    <a:p>
                      <a:endParaRPr lang="ru-RU" i="1" dirty="0">
                        <a:latin typeface="Times New Roman" pitchFamily="18" charset="0"/>
                        <a:cs typeface="Times New Roman" pitchFamily="18" charset="0"/>
                      </a:endParaRPr>
                    </a:p>
                  </a:txBody>
                  <a:tcPr/>
                </a:tc>
                <a:tc>
                  <a:txBody>
                    <a:bodyPr/>
                    <a:lstStyle/>
                    <a:p>
                      <a:endParaRPr lang="ru-RU" i="1">
                        <a:latin typeface="Times New Roman" pitchFamily="18" charset="0"/>
                        <a:cs typeface="Times New Roman" pitchFamily="18" charset="0"/>
                      </a:endParaRPr>
                    </a:p>
                  </a:txBody>
                  <a:tcPr/>
                </a:tc>
                <a:tc>
                  <a:txBody>
                    <a:bodyPr/>
                    <a:lstStyle/>
                    <a:p>
                      <a:endParaRPr lang="ru-RU" i="1" dirty="0">
                        <a:latin typeface="Times New Roman" pitchFamily="18" charset="0"/>
                        <a:cs typeface="Times New Roman" pitchFamily="18" charset="0"/>
                      </a:endParaRPr>
                    </a:p>
                  </a:txBody>
                  <a:tcPr/>
                </a:tc>
              </a:tr>
              <a:tr h="833670">
                <a:tc gridSpan="2">
                  <a:txBody>
                    <a:bodyPr/>
                    <a:lstStyle/>
                    <a:p>
                      <a:r>
                        <a:rPr lang="ru-RU" i="1" dirty="0" smtClean="0">
                          <a:latin typeface="Times New Roman" pitchFamily="18" charset="0"/>
                          <a:cs typeface="Times New Roman" pitchFamily="18" charset="0"/>
                        </a:rPr>
                        <a:t>Итоговая диагностика различных</a:t>
                      </a:r>
                      <a:r>
                        <a:rPr lang="ru-RU" i="1" baseline="0" dirty="0" smtClean="0">
                          <a:latin typeface="Times New Roman" pitchFamily="18" charset="0"/>
                          <a:cs typeface="Times New Roman" pitchFamily="18" charset="0"/>
                        </a:rPr>
                        <a:t> сфер развития </a:t>
                      </a:r>
                      <a:r>
                        <a:rPr lang="ru-RU" i="1" baseline="0" dirty="0" err="1" smtClean="0">
                          <a:latin typeface="Times New Roman" pitchFamily="18" charset="0"/>
                          <a:cs typeface="Times New Roman" pitchFamily="18" charset="0"/>
                        </a:rPr>
                        <a:t>реб</a:t>
                      </a:r>
                      <a:r>
                        <a:rPr lang="ru-RU" i="1" baseline="0" dirty="0" smtClean="0">
                          <a:latin typeface="Times New Roman" pitchFamily="18" charset="0"/>
                          <a:cs typeface="Times New Roman" pitchFamily="18" charset="0"/>
                        </a:rPr>
                        <a:t>. С ОВЗ</a:t>
                      </a:r>
                      <a:endParaRPr lang="ru-RU" i="1" dirty="0">
                        <a:latin typeface="Times New Roman" pitchFamily="18" charset="0"/>
                        <a:cs typeface="Times New Roman" pitchFamily="18" charset="0"/>
                      </a:endParaRPr>
                    </a:p>
                  </a:txBody>
                  <a:tcPr/>
                </a:tc>
                <a:tc hMerge="1">
                  <a:txBody>
                    <a:bodyPr/>
                    <a:lstStyle/>
                    <a:p>
                      <a:endParaRPr lang="ru-RU" i="1" dirty="0">
                        <a:latin typeface="Times New Roman" pitchFamily="18" charset="0"/>
                        <a:cs typeface="Times New Roman" pitchFamily="18" charset="0"/>
                      </a:endParaRPr>
                    </a:p>
                  </a:txBody>
                  <a:tcPr/>
                </a:tc>
                <a:tc>
                  <a:txBody>
                    <a:bodyPr/>
                    <a:lstStyle/>
                    <a:p>
                      <a:endParaRPr lang="ru-RU" i="1">
                        <a:latin typeface="Times New Roman" pitchFamily="18" charset="0"/>
                        <a:cs typeface="Times New Roman" pitchFamily="18" charset="0"/>
                      </a:endParaRPr>
                    </a:p>
                  </a:txBody>
                  <a:tcPr/>
                </a:tc>
                <a:tc>
                  <a:txBody>
                    <a:bodyPr/>
                    <a:lstStyle/>
                    <a:p>
                      <a:endParaRPr lang="ru-RU" i="1" dirty="0">
                        <a:latin typeface="Times New Roman" pitchFamily="18" charset="0"/>
                        <a:cs typeface="Times New Roman" pitchFamily="18" charset="0"/>
                      </a:endParaRPr>
                    </a:p>
                  </a:txBody>
                  <a:tcPr/>
                </a:tc>
              </a:tr>
              <a:tr h="833670">
                <a:tc gridSpan="4">
                  <a:txBody>
                    <a:bodyPr/>
                    <a:lstStyle/>
                    <a:p>
                      <a:pPr algn="ctr"/>
                      <a:r>
                        <a:rPr lang="ru-RU" i="1" dirty="0" smtClean="0">
                          <a:latin typeface="Times New Roman" pitchFamily="18" charset="0"/>
                          <a:cs typeface="Times New Roman" pitchFamily="18" charset="0"/>
                        </a:rPr>
                        <a:t>Итоговая встреча с родителями (законными представителями), определение дальнейших форм работы с ребенком (рекомендации, советы, памятки, буклеты, консультации)</a:t>
                      </a:r>
                      <a:endParaRPr lang="ru-RU" i="1" dirty="0">
                        <a:latin typeface="Times New Roman" pitchFamily="18" charset="0"/>
                        <a:cs typeface="Times New Roman" pitchFamily="18" charset="0"/>
                      </a:endParaRPr>
                    </a:p>
                  </a:txBody>
                  <a:tcPr/>
                </a:tc>
                <a:tc hMerge="1">
                  <a:txBody>
                    <a:bodyPr/>
                    <a:lstStyle/>
                    <a:p>
                      <a:endParaRPr lang="ru-RU" i="1" dirty="0">
                        <a:latin typeface="Times New Roman" pitchFamily="18" charset="0"/>
                        <a:cs typeface="Times New Roman" pitchFamily="18" charset="0"/>
                      </a:endParaRPr>
                    </a:p>
                  </a:txBody>
                  <a:tcPr/>
                </a:tc>
                <a:tc hMerge="1">
                  <a:txBody>
                    <a:bodyPr/>
                    <a:lstStyle/>
                    <a:p>
                      <a:endParaRPr lang="ru-RU" i="1" dirty="0">
                        <a:latin typeface="Times New Roman" pitchFamily="18" charset="0"/>
                        <a:cs typeface="Times New Roman" pitchFamily="18" charset="0"/>
                      </a:endParaRPr>
                    </a:p>
                  </a:txBody>
                  <a:tcPr/>
                </a:tc>
                <a:tc hMerge="1">
                  <a:txBody>
                    <a:bodyPr/>
                    <a:lstStyle/>
                    <a:p>
                      <a:endParaRPr lang="ru-RU" i="1" dirty="0">
                        <a:latin typeface="Times New Roman" pitchFamily="18" charset="0"/>
                        <a:cs typeface="Times New Roman" pitchFamily="18" charset="0"/>
                      </a:endParaRPr>
                    </a:p>
                  </a:txBody>
                  <a:tcPr/>
                </a:tc>
              </a:tr>
            </a:tbl>
          </a:graphicData>
        </a:graphic>
      </p:graphicFrame>
      <p:sp>
        <p:nvSpPr>
          <p:cNvPr id="3" name="Текст 2"/>
          <p:cNvSpPr>
            <a:spLocks noGrp="1"/>
          </p:cNvSpPr>
          <p:nvPr>
            <p:ph type="body" sz="half" idx="2"/>
          </p:nvPr>
        </p:nvSpPr>
        <p:spPr>
          <a:xfrm>
            <a:off x="0" y="260648"/>
            <a:ext cx="323528" cy="864096"/>
          </a:xfrm>
        </p:spPr>
        <p:txBody>
          <a:bodyPr/>
          <a:lstStyle/>
          <a:p>
            <a:endParaRPr lang="ru-RU" dirty="0"/>
          </a:p>
        </p:txBody>
      </p:sp>
      <p:sp>
        <p:nvSpPr>
          <p:cNvPr id="4" name="Заголовок 3"/>
          <p:cNvSpPr>
            <a:spLocks noGrp="1"/>
          </p:cNvSpPr>
          <p:nvPr>
            <p:ph type="title"/>
          </p:nvPr>
        </p:nvSpPr>
        <p:spPr>
          <a:xfrm>
            <a:off x="8604448" y="0"/>
            <a:ext cx="334866" cy="1124744"/>
          </a:xfrm>
        </p:spPr>
        <p:txBody>
          <a:bodyPr/>
          <a:lstStyle/>
          <a:p>
            <a:endParaRPr lang="ru-RU" dirty="0"/>
          </a:p>
        </p:txBody>
      </p:sp>
    </p:spTree>
    <p:extLst>
      <p:ext uri="{BB962C8B-B14F-4D97-AF65-F5344CB8AC3E}">
        <p14:creationId xmlns:p14="http://schemas.microsoft.com/office/powerpoint/2010/main" val="180811262"/>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522</TotalTime>
  <Words>870</Words>
  <Application>Microsoft Office PowerPoint</Application>
  <PresentationFormat>Экран (4:3)</PresentationFormat>
  <Paragraphs>93</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Воздушный поток</vt:lpstr>
      <vt:lpstr>Кабинет психолога как эффективный инструмент психологического сопровождения образовательного процесса в условиях внедрения ФГОС</vt:lpstr>
      <vt:lpstr>«Каждый ребенок  имеет возможность быть психологически  готовым к школьному обучению на своем уровне соответственно своим личностным особенностям»</vt:lpstr>
      <vt:lpstr>Презентация PowerPoint</vt:lpstr>
      <vt:lpstr> порядке детьми-инвалидами, но имеющие временные или постоянные отклонения в физическом и (или) психическом развитии и нуждающиеся в создании специальных условий обучения и воспитания.   </vt:lpstr>
      <vt:lpstr>Группа дошкольников с ОВЗ не однородна, в нее входят дети с разными нарушениями развития, выраженность которых может быть различна:</vt:lpstr>
      <vt:lpstr>Дети «группы Риска»</vt:lpstr>
      <vt:lpstr>К «группе риска» относят:</vt:lpstr>
      <vt:lpstr>Презентация PowerPoint</vt:lpstr>
      <vt:lpstr>Презентация PowerPoint</vt:lpstr>
      <vt:lpstr>Ключевыми направлениями работы кабинета педагога-психолога ДОУ с детьми  является: - диагностическая - коррекционная - развивающая работа; - профилактическая - консультативная работа с педагогами и родителями, воспитывающими детей данной категории. </vt:lpstr>
      <vt:lpstr>Программа работы на дошкольной ступени образования включает в себя взаимосвязанные направления.  Данные направления отражают ее основное содержание</vt:lpstr>
      <vt:lpstr>Диагностическое направление</vt:lpstr>
      <vt:lpstr>Презентация PowerPoint</vt:lpstr>
      <vt:lpstr>Коррекционно-развивающее направление</vt:lpstr>
      <vt:lpstr>Презентация PowerPoint</vt:lpstr>
      <vt:lpstr>Презентация PowerPoint</vt:lpstr>
      <vt:lpstr>Консультативно – просветительское и профилактическое направление</vt:lpstr>
      <vt:lpstr>Организационно-методическое направление</vt:lpstr>
      <vt:lpstr>Мир «особого ребенка интересен и пуглив» Мир «особого ребенка» безобразен и красив, Неуклюж, порою странен, добродушен и открыт, Мир «особого ребенка»…иногда он нас страшит… Почему он агрессивен? Почему он так закрыт? Почему он так испуган? Почему не говорит? Мир «особого ребенка» он закрыт от глаз чужих, Мир «особого ребенка» – допускает лишь своих. </vt:lpstr>
      <vt:lpstr>Благодарю за внимание!</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ЛюБаСьКа</dc:creator>
  <cp:lastModifiedBy>ЛюБаСьКа</cp:lastModifiedBy>
  <cp:revision>40</cp:revision>
  <cp:lastPrinted>2015-04-20T10:25:45Z</cp:lastPrinted>
  <dcterms:created xsi:type="dcterms:W3CDTF">2015-04-19T09:55:50Z</dcterms:created>
  <dcterms:modified xsi:type="dcterms:W3CDTF">2015-05-29T15:54:50Z</dcterms:modified>
</cp:coreProperties>
</file>