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7"/>
  </p:notesMasterIdLst>
  <p:sldIdLst>
    <p:sldId id="256" r:id="rId2"/>
    <p:sldId id="259" r:id="rId3"/>
    <p:sldId id="257" r:id="rId4"/>
    <p:sldId id="260" r:id="rId5"/>
    <p:sldId id="264" r:id="rId6"/>
    <p:sldId id="265" r:id="rId7"/>
    <p:sldId id="266" r:id="rId8"/>
    <p:sldId id="272" r:id="rId9"/>
    <p:sldId id="273" r:id="rId10"/>
    <p:sldId id="267" r:id="rId11"/>
    <p:sldId id="268" r:id="rId12"/>
    <p:sldId id="269" r:id="rId13"/>
    <p:sldId id="270" r:id="rId14"/>
    <p:sldId id="271" r:id="rId15"/>
    <p:sldId id="274" r:id="rId16"/>
    <p:sldId id="275" r:id="rId17"/>
    <p:sldId id="276" r:id="rId18"/>
    <p:sldId id="277" r:id="rId19"/>
    <p:sldId id="278" r:id="rId20"/>
    <p:sldId id="279" r:id="rId21"/>
    <p:sldId id="280" r:id="rId22"/>
    <p:sldId id="282" r:id="rId23"/>
    <p:sldId id="281" r:id="rId24"/>
    <p:sldId id="283" r:id="rId25"/>
    <p:sldId id="262"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6" autoAdjust="0"/>
  </p:normalViewPr>
  <p:slideViewPr>
    <p:cSldViewPr>
      <p:cViewPr varScale="1">
        <p:scale>
          <a:sx n="87" d="100"/>
          <a:sy n="87" d="100"/>
        </p:scale>
        <p:origin x="-106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578C29-9DEA-4939-AD40-9F35E8A37C5E}" type="datetimeFigureOut">
              <a:rPr lang="ru-RU" smtClean="0"/>
              <a:t>24.11.2016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FD1D49-3CE9-40AD-A98D-A2546087C374}" type="slidenum">
              <a:rPr lang="ru-RU" smtClean="0"/>
              <a:t>‹#›</a:t>
            </a:fld>
            <a:endParaRPr lang="ru-RU"/>
          </a:p>
        </p:txBody>
      </p:sp>
    </p:spTree>
    <p:extLst>
      <p:ext uri="{BB962C8B-B14F-4D97-AF65-F5344CB8AC3E}">
        <p14:creationId xmlns:p14="http://schemas.microsoft.com/office/powerpoint/2010/main" val="4102455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4FD1D49-3CE9-40AD-A98D-A2546087C374}" type="slidenum">
              <a:rPr lang="ru-RU" smtClean="0"/>
              <a:t>13</a:t>
            </a:fld>
            <a:endParaRPr lang="ru-RU"/>
          </a:p>
        </p:txBody>
      </p:sp>
    </p:spTree>
    <p:extLst>
      <p:ext uri="{BB962C8B-B14F-4D97-AF65-F5344CB8AC3E}">
        <p14:creationId xmlns:p14="http://schemas.microsoft.com/office/powerpoint/2010/main" val="140005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425BD44-3F2F-4099-9D5F-328AC816F233}" type="datetimeFigureOut">
              <a:rPr lang="ru-RU" smtClean="0"/>
              <a:t>24.11.2016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3322569C-12C4-43DF-BF8A-D75B1C45251E}"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25BD44-3F2F-4099-9D5F-328AC816F233}" type="datetimeFigureOut">
              <a:rPr lang="ru-RU" smtClean="0"/>
              <a:t>24.11.2016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25BD44-3F2F-4099-9D5F-328AC816F233}" type="datetimeFigureOut">
              <a:rPr lang="ru-RU" smtClean="0"/>
              <a:t>24.11.2016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25BD44-3F2F-4099-9D5F-328AC816F233}" type="datetimeFigureOut">
              <a:rPr lang="ru-RU" smtClean="0"/>
              <a:t>24.11.2016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425BD44-3F2F-4099-9D5F-328AC816F233}" type="datetimeFigureOut">
              <a:rPr lang="ru-RU" smtClean="0"/>
              <a:t>24.11.2016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3322569C-12C4-43DF-BF8A-D75B1C45251E}"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425BD44-3F2F-4099-9D5F-328AC816F233}" type="datetimeFigureOut">
              <a:rPr lang="ru-RU" smtClean="0"/>
              <a:t>24.11.2016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425BD44-3F2F-4099-9D5F-328AC816F233}" type="datetimeFigureOut">
              <a:rPr lang="ru-RU" smtClean="0"/>
              <a:t>24.11.2016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425BD44-3F2F-4099-9D5F-328AC816F233}" type="datetimeFigureOut">
              <a:rPr lang="ru-RU" smtClean="0"/>
              <a:t>24.11.2016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25BD44-3F2F-4099-9D5F-328AC816F233}" type="datetimeFigureOut">
              <a:rPr lang="ru-RU" smtClean="0"/>
              <a:t>24.11.2016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425BD44-3F2F-4099-9D5F-328AC816F233}" type="datetimeFigureOut">
              <a:rPr lang="ru-RU" smtClean="0"/>
              <a:t>24.11.2016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425BD44-3F2F-4099-9D5F-328AC816F233}" type="datetimeFigureOut">
              <a:rPr lang="ru-RU" smtClean="0"/>
              <a:t>24.11.2016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22569C-12C4-43DF-BF8A-D75B1C45251E}"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425BD44-3F2F-4099-9D5F-328AC816F233}" type="datetimeFigureOut">
              <a:rPr lang="ru-RU" smtClean="0"/>
              <a:t>24.11.2016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322569C-12C4-43DF-BF8A-D75B1C45251E}"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hyperlink" Target="http://www.rasteniya-lecarstvennie.ru/13790-rasteniya-rastuschie-v-afrike-interesnye.html" TargetMode="External"/><Relationship Id="rId2" Type="http://schemas.openxmlformats.org/officeDocument/2006/relationships/hyperlink" Target="https://ru.wikipedia.org/wiki/&#1040;&#1092;&#1088;&#1080;&#1082;&#1072;" TargetMode="External"/><Relationship Id="rId1" Type="http://schemas.openxmlformats.org/officeDocument/2006/relationships/slideLayout" Target="../slideLayouts/slideLayout6.xml"/><Relationship Id="rId6" Type="http://schemas.openxmlformats.org/officeDocument/2006/relationships/hyperlink" Target="https://geographyofrussia.com/klimat-afriki/" TargetMode="External"/><Relationship Id="rId5" Type="http://schemas.openxmlformats.org/officeDocument/2006/relationships/hyperlink" Target="https://yandex.ru/images/search?text=&#1076;&#1086;&#1084;&#1072;%20&#1078;&#1080;&#1090;&#1077;&#1083;&#1077;&#1081;%20&#1040;&#1092;&#1088;&#1080;&#1082;&#1080;&amp;noreask=1&amp;lr=2" TargetMode="External"/><Relationship Id="rId4" Type="http://schemas.openxmlformats.org/officeDocument/2006/relationships/hyperlink" Target="http://aleks-animals.blogspot.ru/p/blog-page_04.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465" y="-1395536"/>
            <a:ext cx="8575983" cy="3717032"/>
          </a:xfrm>
        </p:spPr>
        <p:txBody>
          <a:bodyPr/>
          <a:lstStyle/>
          <a:p>
            <a:r>
              <a:rPr lang="ru-RU" dirty="0" smtClean="0"/>
              <a:t>Презентация на тему</a:t>
            </a:r>
            <a:br>
              <a:rPr lang="ru-RU" dirty="0" smtClean="0"/>
            </a:br>
            <a:r>
              <a:rPr lang="ru-RU" dirty="0"/>
              <a:t> </a:t>
            </a:r>
            <a:r>
              <a:rPr lang="ru-RU" dirty="0" smtClean="0"/>
              <a:t>       « Африка » </a:t>
            </a:r>
            <a:endParaRPr lang="ru-RU" dirty="0"/>
          </a:p>
        </p:txBody>
      </p:sp>
      <p:sp>
        <p:nvSpPr>
          <p:cNvPr id="3" name="Подзаголовок 2"/>
          <p:cNvSpPr>
            <a:spLocks noGrp="1"/>
          </p:cNvSpPr>
          <p:nvPr>
            <p:ph type="subTitle" idx="1"/>
          </p:nvPr>
        </p:nvSpPr>
        <p:spPr>
          <a:xfrm>
            <a:off x="5364088" y="5085184"/>
            <a:ext cx="3456383" cy="720080"/>
          </a:xfrm>
        </p:spPr>
        <p:txBody>
          <a:bodyPr>
            <a:normAutofit/>
          </a:bodyPr>
          <a:lstStyle/>
          <a:p>
            <a:r>
              <a:rPr lang="ru-RU" dirty="0" smtClean="0"/>
              <a:t>Автор: Яковлев Иван</a:t>
            </a:r>
            <a:endParaRPr lang="ru-RU" dirty="0"/>
          </a:p>
        </p:txBody>
      </p:sp>
    </p:spTree>
    <p:extLst>
      <p:ext uri="{BB962C8B-B14F-4D97-AF65-F5344CB8AC3E}">
        <p14:creationId xmlns:p14="http://schemas.microsoft.com/office/powerpoint/2010/main" val="3325435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0"/>
            <a:ext cx="7380312" cy="980728"/>
          </a:xfrm>
        </p:spPr>
        <p:txBody>
          <a:bodyPr/>
          <a:lstStyle/>
          <a:p>
            <a:r>
              <a:rPr lang="ru-RU" dirty="0" smtClean="0"/>
              <a:t>Животные Африки</a:t>
            </a:r>
            <a:endParaRPr lang="ru-RU" dirty="0"/>
          </a:p>
        </p:txBody>
      </p:sp>
      <p:sp>
        <p:nvSpPr>
          <p:cNvPr id="3" name="Текст 2"/>
          <p:cNvSpPr>
            <a:spLocks noGrp="1"/>
          </p:cNvSpPr>
          <p:nvPr>
            <p:ph type="body" idx="1"/>
          </p:nvPr>
        </p:nvSpPr>
        <p:spPr>
          <a:xfrm>
            <a:off x="467544" y="1052736"/>
            <a:ext cx="8238728" cy="4966096"/>
          </a:xfrm>
        </p:spPr>
        <p:txBody>
          <a:bodyPr>
            <a:noAutofit/>
          </a:bodyPr>
          <a:lstStyle/>
          <a:p>
            <a:r>
              <a:rPr lang="ru-RU" sz="2800" b="1" dirty="0">
                <a:solidFill>
                  <a:schemeClr val="bg1">
                    <a:lumMod val="95000"/>
                    <a:lumOff val="5000"/>
                  </a:schemeClr>
                </a:solidFill>
              </a:rPr>
              <a:t>Как и для растений, так и для животных Север Африки чрезвычайно суров, требователен к мере адаптивности, умению выжить и приспособиться к сложнейшим условиям. Совсем немного животных выбрало своим домом этот регион. А те, которые выбрали, - под постоянной угрозой исчезновения. Исчезают: млекопитающие - 40 видов (9 видов уже на грани), птицы – 10 видов, пресмыкающиеся – 7 видов, рыбы – 1 вид.</a:t>
            </a:r>
          </a:p>
        </p:txBody>
      </p:sp>
    </p:spTree>
    <p:extLst>
      <p:ext uri="{BB962C8B-B14F-4D97-AF65-F5344CB8AC3E}">
        <p14:creationId xmlns:p14="http://schemas.microsoft.com/office/powerpoint/2010/main" val="2342519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87424"/>
            <a:ext cx="8589640" cy="1296144"/>
          </a:xfrm>
        </p:spPr>
        <p:txBody>
          <a:bodyPr/>
          <a:lstStyle/>
          <a:p>
            <a:r>
              <a:rPr lang="ru-RU" dirty="0" smtClean="0"/>
              <a:t>Северная </a:t>
            </a:r>
            <a:r>
              <a:rPr lang="ru-RU" dirty="0" err="1" smtClean="0"/>
              <a:t>африка</a:t>
            </a:r>
            <a:endParaRPr lang="ru-RU" dirty="0"/>
          </a:p>
        </p:txBody>
      </p:sp>
      <p:pic>
        <p:nvPicPr>
          <p:cNvPr id="6" name="Объект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0" y="3317574"/>
            <a:ext cx="9144000" cy="3573016"/>
          </a:xfrm>
        </p:spPr>
      </p:pic>
      <p:sp>
        <p:nvSpPr>
          <p:cNvPr id="7" name="Прямоугольник 6"/>
          <p:cNvSpPr/>
          <p:nvPr/>
        </p:nvSpPr>
        <p:spPr>
          <a:xfrm>
            <a:off x="2286000" y="1859340"/>
            <a:ext cx="4572000" cy="369332"/>
          </a:xfrm>
          <a:prstGeom prst="rect">
            <a:avLst/>
          </a:prstGeom>
        </p:spPr>
        <p:txBody>
          <a:bodyPr>
            <a:spAutoFit/>
          </a:bodyPr>
          <a:lstStyle/>
          <a:p>
            <a:r>
              <a:rPr lang="ru-RU" dirty="0" smtClean="0"/>
              <a:t>1 </a:t>
            </a:r>
            <a:r>
              <a:rPr lang="ru-RU" dirty="0"/>
              <a:t>вид.</a:t>
            </a:r>
          </a:p>
        </p:txBody>
      </p:sp>
      <p:pic>
        <p:nvPicPr>
          <p:cNvPr id="9" name="Объект 8"/>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0" y="645272"/>
            <a:ext cx="9144000" cy="2797468"/>
          </a:xfrm>
        </p:spPr>
      </p:pic>
    </p:spTree>
    <p:extLst>
      <p:ext uri="{BB962C8B-B14F-4D97-AF65-F5344CB8AC3E}">
        <p14:creationId xmlns:p14="http://schemas.microsoft.com/office/powerpoint/2010/main" val="1233948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3788" r="3788"/>
          <a:stretch>
            <a:fillRect/>
          </a:stretch>
        </p:blipFill>
        <p:spPr>
          <a:xfrm>
            <a:off x="0" y="0"/>
            <a:ext cx="9144000" cy="6858000"/>
          </a:xfrm>
        </p:spPr>
      </p:pic>
      <p:sp>
        <p:nvSpPr>
          <p:cNvPr id="4" name="Текст 3"/>
          <p:cNvSpPr>
            <a:spLocks noGrp="1"/>
          </p:cNvSpPr>
          <p:nvPr>
            <p:ph type="body" sz="half" idx="2"/>
          </p:nvPr>
        </p:nvSpPr>
        <p:spPr/>
        <p:txBody>
          <a:bodyPr/>
          <a:lstStyle/>
          <a:p>
            <a:endParaRPr lang="ru-RU"/>
          </a:p>
        </p:txBody>
      </p:sp>
    </p:spTree>
    <p:extLst>
      <p:ext uri="{BB962C8B-B14F-4D97-AF65-F5344CB8AC3E}">
        <p14:creationId xmlns:p14="http://schemas.microsoft.com/office/powerpoint/2010/main" val="19290270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5416"/>
            <a:ext cx="8769152" cy="1368152"/>
          </a:xfrm>
        </p:spPr>
        <p:txBody>
          <a:bodyPr/>
          <a:lstStyle/>
          <a:p>
            <a:r>
              <a:rPr lang="ru-RU" dirty="0" smtClean="0"/>
              <a:t>Южная Африка</a:t>
            </a:r>
            <a:endParaRPr lang="ru-RU" dirty="0"/>
          </a:p>
        </p:txBody>
      </p:sp>
      <p:pic>
        <p:nvPicPr>
          <p:cNvPr id="5" name="Объект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0" y="681810"/>
            <a:ext cx="4499992" cy="6176190"/>
          </a:xfrm>
        </p:spPr>
      </p:pic>
      <p:pic>
        <p:nvPicPr>
          <p:cNvPr id="6" name="Объект 5"/>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499992" y="692696"/>
            <a:ext cx="4644008" cy="6165304"/>
          </a:xfrm>
        </p:spPr>
      </p:pic>
    </p:spTree>
    <p:extLst>
      <p:ext uri="{BB962C8B-B14F-4D97-AF65-F5344CB8AC3E}">
        <p14:creationId xmlns:p14="http://schemas.microsoft.com/office/powerpoint/2010/main" val="10704657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29411"/>
            <a:ext cx="9144000" cy="3804050"/>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0" y="3861048"/>
            <a:ext cx="9144000" cy="2996952"/>
          </a:xfrm>
        </p:spPr>
      </p:pic>
    </p:spTree>
    <p:extLst>
      <p:ext uri="{BB962C8B-B14F-4D97-AF65-F5344CB8AC3E}">
        <p14:creationId xmlns:p14="http://schemas.microsoft.com/office/powerpoint/2010/main" val="38279008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498178"/>
          </a:xfrm>
        </p:spPr>
        <p:txBody>
          <a:bodyPr>
            <a:normAutofit fontScale="90000"/>
          </a:bodyPr>
          <a:lstStyle/>
          <a:p>
            <a:r>
              <a:rPr lang="ru-RU" dirty="0" smtClean="0"/>
              <a:t>Лев - </a:t>
            </a:r>
            <a:r>
              <a:rPr lang="ru-RU" sz="3600" b="0" i="1" dirty="0">
                <a:effectLst/>
              </a:rPr>
              <a:t>млекопитающее семейства Кошачьих, отряд Хищных. Самый крупный из наземных хищников Африки.</a:t>
            </a:r>
            <a:endParaRPr lang="ru-RU" sz="36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73238"/>
            <a:ext cx="9144000" cy="5084762"/>
          </a:xfrm>
        </p:spPr>
      </p:pic>
    </p:spTree>
    <p:extLst>
      <p:ext uri="{BB962C8B-B14F-4D97-AF65-F5344CB8AC3E}">
        <p14:creationId xmlns:p14="http://schemas.microsoft.com/office/powerpoint/2010/main" val="7519822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a:effectLst/>
              </a:rPr>
              <a:t>  </a:t>
            </a:r>
            <a:r>
              <a:rPr lang="ru-RU" sz="2200" i="1" dirty="0">
                <a:effectLst/>
              </a:rPr>
              <a:t> </a:t>
            </a:r>
            <a:r>
              <a:rPr lang="ru-RU" sz="2200" i="1" u="sng" dirty="0">
                <a:effectLst/>
              </a:rPr>
              <a:t>Н</a:t>
            </a:r>
            <a:r>
              <a:rPr lang="ru-RU" sz="2200" i="1" u="sng" dirty="0" smtClean="0">
                <a:effectLst/>
              </a:rPr>
              <a:t>ОСОРОГ</a:t>
            </a:r>
            <a:r>
              <a:rPr lang="ru-RU" sz="2200" i="1" dirty="0">
                <a:effectLst/>
              </a:rPr>
              <a:t> </a:t>
            </a:r>
            <a:r>
              <a:rPr lang="ru-RU" sz="2200" b="0" i="1" dirty="0">
                <a:effectLst/>
              </a:rPr>
              <a:t>- </a:t>
            </a:r>
            <a:r>
              <a:rPr lang="ru-RU" sz="2200" b="0" i="1" dirty="0">
                <a:solidFill>
                  <a:schemeClr val="bg1">
                    <a:lumMod val="95000"/>
                    <a:lumOff val="5000"/>
                  </a:schemeClr>
                </a:solidFill>
                <a:effectLst/>
              </a:rPr>
              <a:t>семейство млекопитающих отряда непарнокопытных. В Африке есть два вида - белый носорог (после слона это самое крупное млекопитающее </a:t>
            </a:r>
            <a:r>
              <a:rPr lang="ru-RU" sz="2200" b="0" i="1" dirty="0" smtClean="0">
                <a:solidFill>
                  <a:schemeClr val="bg1">
                    <a:lumMod val="95000"/>
                    <a:lumOff val="5000"/>
                  </a:schemeClr>
                </a:solidFill>
                <a:effectLst/>
              </a:rPr>
              <a:t>весом)</a:t>
            </a:r>
            <a:endParaRPr lang="ru-RU" sz="2200" dirty="0">
              <a:solidFill>
                <a:schemeClr val="bg1">
                  <a:lumMod val="95000"/>
                  <a:lumOff val="5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84785"/>
            <a:ext cx="9144000" cy="5373216"/>
          </a:xfrm>
        </p:spPr>
      </p:pic>
    </p:spTree>
    <p:extLst>
      <p:ext uri="{BB962C8B-B14F-4D97-AF65-F5344CB8AC3E}">
        <p14:creationId xmlns:p14="http://schemas.microsoft.com/office/powerpoint/2010/main" val="10205136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8586"/>
            <a:ext cx="7812360" cy="836712"/>
          </a:xfrm>
        </p:spPr>
        <p:txBody>
          <a:bodyPr/>
          <a:lstStyle/>
          <a:p>
            <a:r>
              <a:rPr lang="ru-RU" i="1" u="sng" dirty="0" smtClean="0"/>
              <a:t>Жители Африки: </a:t>
            </a:r>
            <a:endParaRPr lang="ru-RU" i="1" u="sng" dirty="0"/>
          </a:p>
        </p:txBody>
      </p:sp>
      <p:sp>
        <p:nvSpPr>
          <p:cNvPr id="3" name="Текст 2"/>
          <p:cNvSpPr>
            <a:spLocks noGrp="1"/>
          </p:cNvSpPr>
          <p:nvPr>
            <p:ph type="body" idx="1"/>
          </p:nvPr>
        </p:nvSpPr>
        <p:spPr>
          <a:xfrm>
            <a:off x="0" y="1268760"/>
            <a:ext cx="8686800" cy="4176464"/>
          </a:xfrm>
        </p:spPr>
        <p:txBody>
          <a:bodyPr>
            <a:noAutofit/>
          </a:bodyPr>
          <a:lstStyle/>
          <a:p>
            <a:r>
              <a:rPr lang="ru-RU" sz="3200" dirty="0" smtClean="0"/>
              <a:t>В Африке </a:t>
            </a:r>
            <a:r>
              <a:rPr lang="ru-RU" sz="3200" dirty="0" smtClean="0"/>
              <a:t>насчитывается от 500 до </a:t>
            </a:r>
            <a:r>
              <a:rPr lang="ru-RU" sz="3200" dirty="0" smtClean="0"/>
              <a:t>8000 </a:t>
            </a:r>
            <a:r>
              <a:rPr lang="ru-RU" sz="3200" dirty="0"/>
              <a:t>народов и этнических </a:t>
            </a:r>
            <a:r>
              <a:rPr lang="ru-RU" sz="3200" dirty="0" err="1" smtClean="0"/>
              <a:t>групп.</a:t>
            </a:r>
            <a:r>
              <a:rPr lang="ru-RU" sz="3200" dirty="0" err="1" smtClean="0"/>
              <a:t>Большинство</a:t>
            </a:r>
            <a:r>
              <a:rPr lang="ru-RU" sz="3200" dirty="0" smtClean="0"/>
              <a:t> </a:t>
            </a:r>
            <a:r>
              <a:rPr lang="ru-RU" sz="3200" dirty="0"/>
              <a:t>народов Африки насчитывают по несколько тысяч или даже сотен человек и населяют 1—2 деревни. Почти 90 % населения Африки составляют 120 народов численностью свыше 1 млн человек, из них 2/3 приходится на 30 народов, численностью свыше 5 млн человек.</a:t>
            </a:r>
            <a:r>
              <a:rPr lang="ru-RU" sz="3200" i="1" dirty="0" smtClean="0"/>
              <a:t> </a:t>
            </a:r>
            <a:endParaRPr lang="ru-RU" sz="3200" dirty="0"/>
          </a:p>
        </p:txBody>
      </p:sp>
    </p:spTree>
    <p:extLst>
      <p:ext uri="{BB962C8B-B14F-4D97-AF65-F5344CB8AC3E}">
        <p14:creationId xmlns:p14="http://schemas.microsoft.com/office/powerpoint/2010/main" val="839122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1"/>
            <a:ext cx="9144000" cy="3789039"/>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0886" y="3789040"/>
            <a:ext cx="9144000" cy="3068960"/>
          </a:xfrm>
        </p:spPr>
      </p:pic>
    </p:spTree>
    <p:extLst>
      <p:ext uri="{BB962C8B-B14F-4D97-AF65-F5344CB8AC3E}">
        <p14:creationId xmlns:p14="http://schemas.microsoft.com/office/powerpoint/2010/main" val="255437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3246"/>
            <a:ext cx="9144000" cy="3497762"/>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0" y="3501008"/>
            <a:ext cx="9144000" cy="3356992"/>
          </a:xfrm>
        </p:spPr>
      </p:pic>
    </p:spTree>
    <p:extLst>
      <p:ext uri="{BB962C8B-B14F-4D97-AF65-F5344CB8AC3E}">
        <p14:creationId xmlns:p14="http://schemas.microsoft.com/office/powerpoint/2010/main" val="475682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064896" cy="5040560"/>
          </a:xfrm>
        </p:spPr>
        <p:txBody>
          <a:bodyPr/>
          <a:lstStyle/>
          <a:p>
            <a:pPr marL="0" indent="0" algn="l">
              <a:buNone/>
            </a:pPr>
            <a:r>
              <a:rPr lang="ru-RU" dirty="0" smtClean="0"/>
              <a:t>Цель работы: </a:t>
            </a:r>
            <a:br>
              <a:rPr lang="ru-RU" dirty="0" smtClean="0"/>
            </a:br>
            <a:r>
              <a:rPr lang="ru-RU" dirty="0" smtClean="0"/>
              <a:t/>
            </a:r>
            <a:br>
              <a:rPr lang="ru-RU" dirty="0" smtClean="0"/>
            </a:br>
            <a:r>
              <a:rPr lang="ru-RU" dirty="0" smtClean="0"/>
              <a:t/>
            </a:r>
            <a:br>
              <a:rPr lang="ru-RU" dirty="0" smtClean="0"/>
            </a:br>
            <a:r>
              <a:rPr lang="ru-RU" sz="2400" dirty="0" smtClean="0"/>
              <a:t>1.Узнать где же находится Африка.</a:t>
            </a:r>
            <a:br>
              <a:rPr lang="ru-RU" sz="2400" dirty="0" smtClean="0"/>
            </a:br>
            <a:r>
              <a:rPr lang="ru-RU" sz="2400" dirty="0" smtClean="0"/>
              <a:t>2.Кто на ней преобладает.  </a:t>
            </a:r>
            <a:br>
              <a:rPr lang="ru-RU" sz="2400" dirty="0" smtClean="0"/>
            </a:br>
            <a:r>
              <a:rPr lang="ru-RU" sz="2400" dirty="0" smtClean="0"/>
              <a:t>3.Где живут и питаются жители Африки.</a:t>
            </a:r>
            <a:br>
              <a:rPr lang="ru-RU" sz="2400" dirty="0" smtClean="0"/>
            </a:br>
            <a:r>
              <a:rPr lang="ru-RU" sz="2400" dirty="0" smtClean="0"/>
              <a:t>4.Какие есть животные в Африке.</a:t>
            </a:r>
            <a:br>
              <a:rPr lang="ru-RU" sz="2400" dirty="0" smtClean="0"/>
            </a:br>
            <a:r>
              <a:rPr lang="ru-RU" sz="2400" dirty="0" smtClean="0"/>
              <a:t>5.Какой климат у Африки. </a:t>
            </a:r>
            <a:endParaRPr lang="ru-RU" sz="2400" dirty="0"/>
          </a:p>
        </p:txBody>
      </p:sp>
    </p:spTree>
    <p:extLst>
      <p:ext uri="{BB962C8B-B14F-4D97-AF65-F5344CB8AC3E}">
        <p14:creationId xmlns:p14="http://schemas.microsoft.com/office/powerpoint/2010/main" val="31961420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Autofit/>
          </a:bodyPr>
          <a:lstStyle/>
          <a:p>
            <a:r>
              <a:rPr lang="ru-RU" sz="3200" i="1" dirty="0">
                <a:solidFill>
                  <a:schemeClr val="bg1">
                    <a:lumMod val="95000"/>
                    <a:lumOff val="5000"/>
                  </a:schemeClr>
                </a:solidFill>
              </a:rPr>
              <a:t>Дома Африки и жилище индейцев очень интересные, оригинальные, и в чем-то даже стильные</a:t>
            </a:r>
            <a:r>
              <a:rPr lang="ru-RU" sz="3200" dirty="0"/>
              <a:t/>
            </a:r>
            <a:br>
              <a:rPr lang="ru-RU" sz="3200" dirty="0"/>
            </a:br>
            <a:endParaRPr lang="ru-RU" sz="32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412776"/>
            <a:ext cx="9144000" cy="5445224"/>
          </a:xfrm>
        </p:spPr>
      </p:pic>
    </p:spTree>
    <p:extLst>
      <p:ext uri="{BB962C8B-B14F-4D97-AF65-F5344CB8AC3E}">
        <p14:creationId xmlns:p14="http://schemas.microsoft.com/office/powerpoint/2010/main" val="32940928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3573016"/>
            <a:ext cx="9144000" cy="3284984"/>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 y="8519"/>
            <a:ext cx="9144000" cy="3593977"/>
          </a:xfrm>
        </p:spPr>
      </p:pic>
    </p:spTree>
    <p:extLst>
      <p:ext uri="{BB962C8B-B14F-4D97-AF65-F5344CB8AC3E}">
        <p14:creationId xmlns:p14="http://schemas.microsoft.com/office/powerpoint/2010/main" val="3482402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980728"/>
            <a:ext cx="6768752" cy="2808312"/>
          </a:xfrm>
        </p:spPr>
        <p:txBody>
          <a:bodyPr/>
          <a:lstStyle/>
          <a:p>
            <a:r>
              <a:rPr lang="ru-RU" sz="6600" u="sng" dirty="0" smtClean="0"/>
              <a:t>Климат Африки</a:t>
            </a:r>
            <a:endParaRPr lang="ru-RU" sz="6600" u="sng" dirty="0"/>
          </a:p>
        </p:txBody>
      </p:sp>
      <p:sp>
        <p:nvSpPr>
          <p:cNvPr id="3" name="Текст 2"/>
          <p:cNvSpPr>
            <a:spLocks noGrp="1"/>
          </p:cNvSpPr>
          <p:nvPr>
            <p:ph type="body" idx="1"/>
          </p:nvPr>
        </p:nvSpPr>
        <p:spPr>
          <a:xfrm>
            <a:off x="1331640" y="4149080"/>
            <a:ext cx="7086600" cy="1509712"/>
          </a:xfrm>
        </p:spPr>
        <p:txBody>
          <a:bodyPr/>
          <a:lstStyle/>
          <a:p>
            <a:endParaRPr lang="ru-RU" dirty="0"/>
          </a:p>
        </p:txBody>
      </p:sp>
    </p:spTree>
    <p:extLst>
      <p:ext uri="{BB962C8B-B14F-4D97-AF65-F5344CB8AC3E}">
        <p14:creationId xmlns:p14="http://schemas.microsoft.com/office/powerpoint/2010/main" val="10524613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lstStyle/>
          <a:p>
            <a:r>
              <a:rPr lang="ru-RU" sz="2800" b="0" i="1" dirty="0">
                <a:solidFill>
                  <a:schemeClr val="accent6">
                    <a:lumMod val="50000"/>
                  </a:schemeClr>
                </a:solidFill>
                <a:effectLst/>
              </a:rPr>
              <a:t>Климат Африки определяется положением большей её части между тропиками и характеризуется высокими значениями суммарной солнечной радиации (180-200 ккал/см2 в год). В соответствии с этим большая часть Африки имеет высокие температуры и считается самым жарким материком. На северном побережье Гвинейского залива и во впадине Конго средние температуры в течение года 25-26°C. Средние летние температуры наиболее высоки на севере Судана, в Сахаре (30-32°C; в западной части до 38°C); в Эль-</a:t>
            </a:r>
            <a:r>
              <a:rPr lang="ru-RU" sz="2800" b="0" i="1" dirty="0" err="1">
                <a:solidFill>
                  <a:schemeClr val="accent6">
                    <a:lumMod val="50000"/>
                  </a:schemeClr>
                </a:solidFill>
                <a:effectLst/>
              </a:rPr>
              <a:t>Азизии</a:t>
            </a:r>
            <a:r>
              <a:rPr lang="ru-RU" sz="2800" b="0" i="1" dirty="0">
                <a:solidFill>
                  <a:schemeClr val="accent6">
                    <a:lumMod val="50000"/>
                  </a:schemeClr>
                </a:solidFill>
                <a:effectLst/>
              </a:rPr>
              <a:t> (Ливия) наблюдался максимум температуры на Земле 58°C. В </a:t>
            </a:r>
            <a:r>
              <a:rPr lang="ru-RU" sz="2800" i="1" dirty="0">
                <a:solidFill>
                  <a:schemeClr val="accent6">
                    <a:lumMod val="50000"/>
                  </a:schemeClr>
                </a:solidFill>
              </a:rPr>
              <a:t/>
            </a:r>
            <a:br>
              <a:rPr lang="ru-RU" sz="2800" i="1" dirty="0">
                <a:solidFill>
                  <a:schemeClr val="accent6">
                    <a:lumMod val="50000"/>
                  </a:schemeClr>
                </a:solidFill>
              </a:rPr>
            </a:br>
            <a:r>
              <a:rPr lang="ru-RU" sz="2000" i="1" dirty="0">
                <a:solidFill>
                  <a:schemeClr val="accent6">
                    <a:lumMod val="50000"/>
                  </a:schemeClr>
                </a:solidFill>
              </a:rPr>
              <a:t/>
            </a:r>
            <a:br>
              <a:rPr lang="ru-RU" sz="2000" i="1" dirty="0">
                <a:solidFill>
                  <a:schemeClr val="accent6">
                    <a:lumMod val="50000"/>
                  </a:schemeClr>
                </a:solidFill>
              </a:rPr>
            </a:br>
            <a:r>
              <a:rPr lang="ru-RU" sz="2000" i="1" dirty="0">
                <a:solidFill>
                  <a:schemeClr val="accent6">
                    <a:lumMod val="50000"/>
                  </a:schemeClr>
                </a:solidFill>
              </a:rPr>
              <a:t/>
            </a:r>
            <a:br>
              <a:rPr lang="ru-RU" sz="2000" i="1" dirty="0">
                <a:solidFill>
                  <a:schemeClr val="accent6">
                    <a:lumMod val="50000"/>
                  </a:schemeClr>
                </a:solidFill>
              </a:rPr>
            </a:br>
            <a:endParaRPr lang="ru-RU" sz="2000" i="1" dirty="0">
              <a:solidFill>
                <a:schemeClr val="accent6">
                  <a:lumMod val="50000"/>
                </a:schemeClr>
              </a:solidFill>
            </a:endParaRPr>
          </a:p>
        </p:txBody>
      </p:sp>
      <p:sp>
        <p:nvSpPr>
          <p:cNvPr id="3" name="Текст 2"/>
          <p:cNvSpPr>
            <a:spLocks noGrp="1"/>
          </p:cNvSpPr>
          <p:nvPr>
            <p:ph type="body" idx="1"/>
          </p:nvPr>
        </p:nvSpPr>
        <p:spPr/>
        <p:txBody>
          <a:bodyPr/>
          <a:lstStyle/>
          <a:p>
            <a:endParaRPr lang="ru-RU"/>
          </a:p>
        </p:txBody>
      </p:sp>
    </p:spTree>
    <p:extLst>
      <p:ext uri="{BB962C8B-B14F-4D97-AF65-F5344CB8AC3E}">
        <p14:creationId xmlns:p14="http://schemas.microsoft.com/office/powerpoint/2010/main" val="41033108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7" name="Рисунок 6"/>
          <p:cNvPicPr>
            <a:picLocks noGrp="1" noChangeAspect="1"/>
          </p:cNvPicPr>
          <p:nvPr>
            <p:ph type="pic" idx="1"/>
          </p:nvPr>
        </p:nvPicPr>
        <p:blipFill>
          <a:blip r:embed="rId2">
            <a:extLst>
              <a:ext uri="{28A0092B-C50C-407E-A947-70E740481C1C}">
                <a14:useLocalDpi xmlns:a14="http://schemas.microsoft.com/office/drawing/2010/main" val="0"/>
              </a:ext>
            </a:extLst>
          </a:blip>
          <a:srcRect t="1852" b="1852"/>
          <a:stretch>
            <a:fillRect/>
          </a:stretch>
        </p:blipFill>
        <p:spPr>
          <a:xfrm>
            <a:off x="0" y="33604"/>
            <a:ext cx="9092070" cy="6824396"/>
          </a:xfrm>
        </p:spPr>
      </p:pic>
    </p:spTree>
    <p:extLst>
      <p:ext uri="{BB962C8B-B14F-4D97-AF65-F5344CB8AC3E}">
        <p14:creationId xmlns:p14="http://schemas.microsoft.com/office/powerpoint/2010/main" val="5407754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324"/>
            <a:ext cx="9144000" cy="6652035"/>
          </a:xfrm>
        </p:spPr>
        <p:txBody>
          <a:bodyPr/>
          <a:lstStyle/>
          <a:p>
            <a:pPr algn="l"/>
            <a:r>
              <a:rPr lang="ru-RU" dirty="0" smtClean="0"/>
              <a:t>Источники:</a:t>
            </a:r>
            <a:br>
              <a:rPr lang="ru-RU" dirty="0" smtClean="0"/>
            </a:br>
            <a:r>
              <a:rPr lang="ru-RU" dirty="0"/>
              <a:t/>
            </a:r>
            <a:br>
              <a:rPr lang="ru-RU" dirty="0"/>
            </a:br>
            <a:r>
              <a:rPr lang="ru-RU" sz="2800" dirty="0" smtClean="0"/>
              <a:t/>
            </a:r>
            <a:br>
              <a:rPr lang="ru-RU" sz="2800" dirty="0" smtClean="0"/>
            </a:br>
            <a:r>
              <a:rPr lang="ru-RU" sz="2800" dirty="0" smtClean="0"/>
              <a:t>1.Учебник «География 7 класс»</a:t>
            </a:r>
            <a:br>
              <a:rPr lang="ru-RU" sz="2800" dirty="0" smtClean="0"/>
            </a:br>
            <a:r>
              <a:rPr lang="ru-RU" sz="2800" dirty="0" smtClean="0"/>
              <a:t>2.</a:t>
            </a:r>
            <a:r>
              <a:rPr lang="en-US" sz="2800" dirty="0" smtClean="0"/>
              <a:t> </a:t>
            </a:r>
            <a:r>
              <a:rPr lang="en-US" sz="2000" dirty="0">
                <a:hlinkClick r:id="rId2"/>
              </a:rPr>
              <a:t>https://ru.wikipedia.org/wiki/</a:t>
            </a:r>
            <a:r>
              <a:rPr lang="ru-RU" sz="2000" dirty="0" smtClean="0">
                <a:hlinkClick r:id="rId2"/>
              </a:rPr>
              <a:t>Африка</a:t>
            </a:r>
            <a:r>
              <a:rPr lang="ru-RU" sz="2000" dirty="0" smtClean="0"/>
              <a:t/>
            </a:r>
            <a:br>
              <a:rPr lang="ru-RU" sz="2000" dirty="0" smtClean="0"/>
            </a:br>
            <a:r>
              <a:rPr lang="ru-RU" sz="2800" dirty="0"/>
              <a:t>3</a:t>
            </a:r>
            <a:r>
              <a:rPr lang="ru-RU" sz="2800" dirty="0" smtClean="0"/>
              <a:t>.</a:t>
            </a:r>
            <a:r>
              <a:rPr lang="ru-RU" sz="2000" dirty="0" smtClean="0"/>
              <a:t> </a:t>
            </a:r>
            <a:r>
              <a:rPr lang="en-US" sz="1600" dirty="0">
                <a:hlinkClick r:id="rId3"/>
              </a:rPr>
              <a:t>http://</a:t>
            </a:r>
            <a:r>
              <a:rPr lang="en-US" sz="1600" dirty="0" smtClean="0">
                <a:hlinkClick r:id="rId3"/>
              </a:rPr>
              <a:t>www.rasteniya-lecarstvennie.ru/13790-rasteniya-rastuschie-v-afrike-int</a:t>
            </a:r>
            <a:r>
              <a:rPr lang="ru-RU" sz="1600" dirty="0" smtClean="0">
                <a:hlinkClick r:id="rId3"/>
              </a:rPr>
              <a:t/>
            </a:r>
            <a:br>
              <a:rPr lang="ru-RU" sz="1600" dirty="0" smtClean="0">
                <a:hlinkClick r:id="rId3"/>
              </a:rPr>
            </a:br>
            <a:r>
              <a:rPr lang="en-US" sz="1600" dirty="0" smtClean="0">
                <a:hlinkClick r:id="rId3"/>
              </a:rPr>
              <a:t>eesnye.html</a:t>
            </a:r>
            <a:r>
              <a:rPr lang="ru-RU" sz="1600" dirty="0" smtClean="0"/>
              <a:t/>
            </a:r>
            <a:br>
              <a:rPr lang="ru-RU" sz="1600" dirty="0" smtClean="0"/>
            </a:br>
            <a:r>
              <a:rPr lang="ru-RU" sz="2400" dirty="0" smtClean="0"/>
              <a:t>4. </a:t>
            </a:r>
            <a:r>
              <a:rPr lang="en-US" sz="2000" dirty="0">
                <a:hlinkClick r:id="rId4"/>
              </a:rPr>
              <a:t>http://</a:t>
            </a:r>
            <a:r>
              <a:rPr lang="en-US" sz="2000" dirty="0" smtClean="0">
                <a:hlinkClick r:id="rId4"/>
              </a:rPr>
              <a:t>aleks-animals.blogspot.ru/p/blog-page_04.html</a:t>
            </a:r>
            <a:r>
              <a:rPr lang="ru-RU" sz="2000" dirty="0" smtClean="0"/>
              <a:t> </a:t>
            </a:r>
            <a:br>
              <a:rPr lang="ru-RU" sz="2000" dirty="0" smtClean="0"/>
            </a:br>
            <a:r>
              <a:rPr lang="ru-RU" sz="2400" dirty="0" smtClean="0"/>
              <a:t>5.</a:t>
            </a:r>
            <a:r>
              <a:rPr lang="en-US" sz="2400" dirty="0"/>
              <a:t> </a:t>
            </a:r>
            <a:r>
              <a:rPr lang="en-US" sz="1400" dirty="0">
                <a:hlinkClick r:id="rId5"/>
              </a:rPr>
              <a:t>https://yandex.ru/images/search?text=</a:t>
            </a:r>
            <a:r>
              <a:rPr lang="ru-RU" sz="1400" dirty="0">
                <a:hlinkClick r:id="rId5"/>
              </a:rPr>
              <a:t>дома%20жителей%20Африки&amp;</a:t>
            </a:r>
            <a:r>
              <a:rPr lang="en-US" sz="1400" dirty="0" err="1" smtClean="0">
                <a:hlinkClick r:id="rId5"/>
              </a:rPr>
              <a:t>noreask</a:t>
            </a:r>
            <a:r>
              <a:rPr lang="en-US" sz="1400" dirty="0" smtClean="0">
                <a:hlinkClick r:id="rId5"/>
              </a:rPr>
              <a:t>=1&amp;lr=2</a:t>
            </a:r>
            <a:r>
              <a:rPr lang="ru-RU" sz="1400" dirty="0" smtClean="0"/>
              <a:t> </a:t>
            </a:r>
            <a:br>
              <a:rPr lang="ru-RU" sz="1400" dirty="0" smtClean="0"/>
            </a:br>
            <a:r>
              <a:rPr lang="ru-RU" sz="2400" dirty="0" smtClean="0"/>
              <a:t>6.</a:t>
            </a:r>
            <a:r>
              <a:rPr lang="ru-RU" sz="2400" b="0" i="1" dirty="0">
                <a:solidFill>
                  <a:schemeClr val="accent6">
                    <a:lumMod val="50000"/>
                  </a:schemeClr>
                </a:solidFill>
                <a:effectLst/>
              </a:rPr>
              <a:t> </a:t>
            </a:r>
            <a:r>
              <a:rPr lang="ru-RU" sz="2400" b="0" i="1" dirty="0">
                <a:solidFill>
                  <a:schemeClr val="accent6">
                    <a:lumMod val="50000"/>
                  </a:schemeClr>
                </a:solidFill>
                <a:effectLst/>
                <a:hlinkClick r:id="rId6"/>
              </a:rPr>
              <a:t>https://geographyofrussia.com/klimat-afriki</a:t>
            </a:r>
            <a:r>
              <a:rPr lang="ru-RU" sz="2400" b="0" i="1" dirty="0" smtClean="0">
                <a:solidFill>
                  <a:schemeClr val="accent6">
                    <a:lumMod val="50000"/>
                  </a:schemeClr>
                </a:solidFill>
                <a:effectLst/>
                <a:hlinkClick r:id="rId6"/>
              </a:rPr>
              <a:t>/</a:t>
            </a:r>
            <a:r>
              <a:rPr lang="ru-RU" sz="2400" b="0" i="1" dirty="0" smtClean="0">
                <a:solidFill>
                  <a:schemeClr val="accent6">
                    <a:lumMod val="50000"/>
                  </a:schemeClr>
                </a:solidFill>
                <a:effectLst/>
              </a:rPr>
              <a:t> </a:t>
            </a:r>
            <a:endParaRPr lang="ru-RU" sz="2400" dirty="0"/>
          </a:p>
        </p:txBody>
      </p:sp>
    </p:spTree>
    <p:extLst>
      <p:ext uri="{BB962C8B-B14F-4D97-AF65-F5344CB8AC3E}">
        <p14:creationId xmlns:p14="http://schemas.microsoft.com/office/powerpoint/2010/main" val="2217982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0" y="0"/>
            <a:ext cx="4499992" cy="6858000"/>
          </a:xfrm>
        </p:spPr>
        <p:txBody>
          <a:bodyPr>
            <a:normAutofit/>
          </a:bodyPr>
          <a:lstStyle/>
          <a:p>
            <a:pPr algn="l"/>
            <a:r>
              <a:rPr lang="ru-RU" sz="1800" b="1" dirty="0" err="1"/>
              <a:t>А́фрика</a:t>
            </a:r>
            <a:r>
              <a:rPr lang="ru-RU" sz="1800" dirty="0"/>
              <a:t> — второй по площади </a:t>
            </a:r>
            <a:r>
              <a:rPr lang="ru-RU" sz="1800" dirty="0" smtClean="0"/>
              <a:t>континент</a:t>
            </a:r>
            <a:r>
              <a:rPr lang="ru-RU" sz="1800" dirty="0"/>
              <a:t> после </a:t>
            </a:r>
            <a:r>
              <a:rPr lang="ru-RU" sz="1800" dirty="0" smtClean="0"/>
              <a:t>Евразии, омывается</a:t>
            </a:r>
            <a:r>
              <a:rPr lang="ru-RU" sz="1800" dirty="0"/>
              <a:t> Средиземным </a:t>
            </a:r>
            <a:r>
              <a:rPr lang="ru-RU" sz="1800" dirty="0" smtClean="0"/>
              <a:t>морем</a:t>
            </a:r>
            <a:r>
              <a:rPr lang="ru-RU" sz="1800" dirty="0"/>
              <a:t> </a:t>
            </a:r>
            <a:r>
              <a:rPr lang="ru-RU" sz="1800" dirty="0" smtClean="0"/>
              <a:t>с </a:t>
            </a:r>
            <a:r>
              <a:rPr lang="ru-RU" sz="1800" dirty="0"/>
              <a:t>севера, Красным — с </a:t>
            </a:r>
            <a:r>
              <a:rPr lang="ru-RU" sz="1800" dirty="0" smtClean="0"/>
              <a:t>северо-востока, Атлантическим  </a:t>
            </a:r>
            <a:r>
              <a:rPr lang="ru-RU" sz="1800" dirty="0"/>
              <a:t>океаном с запада и Индийским океаном с востока и юга. Африкой называется также часть света, состоящая из материка Африка и прилегающих островов. Площадь Африки составляет 29,2 млн км², с островами — около 30,3 млн </a:t>
            </a:r>
            <a:r>
              <a:rPr lang="ru-RU" sz="1800" dirty="0" smtClean="0"/>
              <a:t>км², </a:t>
            </a:r>
            <a:r>
              <a:rPr lang="ru-RU" sz="1800" dirty="0"/>
              <a:t>покрывая, таким образом, 6 % общей площади поверхности Земли и 20,4 % поверхности суши. На территории Африки расположено 55 государств.</a:t>
            </a:r>
          </a:p>
        </p:txBody>
      </p:sp>
      <p:pic>
        <p:nvPicPr>
          <p:cNvPr id="11" name="Рисунок 10"/>
          <p:cNvPicPr>
            <a:picLocks noGrp="1" noChangeAspect="1"/>
          </p:cNvPicPr>
          <p:nvPr>
            <p:ph type="pic" idx="1"/>
          </p:nvPr>
        </p:nvPicPr>
        <p:blipFill>
          <a:blip r:embed="rId2">
            <a:extLst>
              <a:ext uri="{28A0092B-C50C-407E-A947-70E740481C1C}">
                <a14:useLocalDpi xmlns:a14="http://schemas.microsoft.com/office/drawing/2010/main" val="0"/>
              </a:ext>
            </a:extLst>
          </a:blip>
          <a:srcRect t="2654" b="2654"/>
          <a:stretch>
            <a:fillRect/>
          </a:stretch>
        </p:blipFill>
        <p:spPr>
          <a:xfrm>
            <a:off x="4283968" y="0"/>
            <a:ext cx="4860032" cy="6858000"/>
          </a:xfrm>
        </p:spPr>
      </p:pic>
    </p:spTree>
    <p:extLst>
      <p:ext uri="{BB962C8B-B14F-4D97-AF65-F5344CB8AC3E}">
        <p14:creationId xmlns:p14="http://schemas.microsoft.com/office/powerpoint/2010/main" val="3012311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566" y="34550"/>
            <a:ext cx="9160566" cy="6823450"/>
          </a:xfrm>
        </p:spPr>
      </p:pic>
      <p:sp>
        <p:nvSpPr>
          <p:cNvPr id="13" name="Объект 12"/>
          <p:cNvSpPr>
            <a:spLocks noGrp="1"/>
          </p:cNvSpPr>
          <p:nvPr>
            <p:ph sz="half" idx="2"/>
          </p:nvPr>
        </p:nvSpPr>
        <p:spPr/>
        <p:txBody>
          <a:bodyPr/>
          <a:lstStyle/>
          <a:p>
            <a:endParaRPr lang="ru-RU"/>
          </a:p>
        </p:txBody>
      </p:sp>
    </p:spTree>
    <p:extLst>
      <p:ext uri="{BB962C8B-B14F-4D97-AF65-F5344CB8AC3E}">
        <p14:creationId xmlns:p14="http://schemas.microsoft.com/office/powerpoint/2010/main" val="5135543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0"/>
            <a:ext cx="8460432" cy="1628800"/>
          </a:xfrm>
        </p:spPr>
        <p:txBody>
          <a:bodyPr/>
          <a:lstStyle/>
          <a:p>
            <a:pPr marL="0" indent="0">
              <a:buNone/>
            </a:pPr>
            <a:r>
              <a:rPr lang="ru-RU" sz="4400" dirty="0" smtClean="0"/>
              <a:t>Растительность Африки</a:t>
            </a:r>
            <a:endParaRPr lang="ru-RU" sz="4400" dirty="0"/>
          </a:p>
        </p:txBody>
      </p:sp>
      <p:sp>
        <p:nvSpPr>
          <p:cNvPr id="3" name="Текст 2"/>
          <p:cNvSpPr>
            <a:spLocks noGrp="1"/>
          </p:cNvSpPr>
          <p:nvPr>
            <p:ph type="body" idx="1"/>
          </p:nvPr>
        </p:nvSpPr>
        <p:spPr>
          <a:xfrm>
            <a:off x="611560" y="2060848"/>
            <a:ext cx="7086600" cy="4797152"/>
          </a:xfrm>
        </p:spPr>
        <p:txBody>
          <a:bodyPr>
            <a:normAutofit/>
          </a:bodyPr>
          <a:lstStyle/>
          <a:p>
            <a:r>
              <a:rPr lang="ru-RU" sz="2800" b="1" dirty="0"/>
              <a:t>Растения для того, чтобы произрастать в таких условиях – эволюционно адаптировались. Можно выделить 2 подобласти – пустынно-тропическую Сахару и саванны Судана. Около 1,2 тысячи видов растений приспособились жить в таких экстремальных условиях</a:t>
            </a:r>
          </a:p>
        </p:txBody>
      </p:sp>
    </p:spTree>
    <p:extLst>
      <p:ext uri="{BB962C8B-B14F-4D97-AF65-F5344CB8AC3E}">
        <p14:creationId xmlns:p14="http://schemas.microsoft.com/office/powerpoint/2010/main" val="4108030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96752"/>
          </a:xfrm>
        </p:spPr>
        <p:txBody>
          <a:bodyPr/>
          <a:lstStyle/>
          <a:p>
            <a:r>
              <a:rPr lang="ru-RU" dirty="0" smtClean="0"/>
              <a:t>Северная Африка</a:t>
            </a:r>
            <a:endParaRPr lang="ru-RU"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1124744"/>
            <a:ext cx="9145016" cy="3024336"/>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0" y="4149080"/>
            <a:ext cx="9144000" cy="2708920"/>
          </a:xfrm>
        </p:spPr>
      </p:pic>
    </p:spTree>
    <p:extLst>
      <p:ext uri="{BB962C8B-B14F-4D97-AF65-F5344CB8AC3E}">
        <p14:creationId xmlns:p14="http://schemas.microsoft.com/office/powerpoint/2010/main" val="2780434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txBody>
          <a:bodyPr/>
          <a:lstStyle/>
          <a:p>
            <a:r>
              <a:rPr lang="ru-RU" dirty="0" smtClean="0"/>
              <a:t>Южная </a:t>
            </a:r>
            <a:r>
              <a:rPr lang="ru-RU" dirty="0"/>
              <a:t>А</a:t>
            </a:r>
            <a:r>
              <a:rPr lang="ru-RU" dirty="0" smtClean="0"/>
              <a:t>фрика</a:t>
            </a:r>
            <a:endParaRPr lang="ru-RU"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836712"/>
            <a:ext cx="4572000" cy="6021288"/>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000" y="836712"/>
            <a:ext cx="4572000" cy="6021288"/>
          </a:xfrm>
        </p:spPr>
      </p:pic>
    </p:spTree>
    <p:extLst>
      <p:ext uri="{BB962C8B-B14F-4D97-AF65-F5344CB8AC3E}">
        <p14:creationId xmlns:p14="http://schemas.microsoft.com/office/powerpoint/2010/main" val="1778631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644008" cy="5229200"/>
          </a:xfrm>
        </p:spPr>
        <p:txBody>
          <a:bodyPr>
            <a:normAutofit/>
          </a:bodyPr>
          <a:lstStyle/>
          <a:p>
            <a:r>
              <a:rPr lang="ru-RU" sz="2800" dirty="0" smtClean="0"/>
              <a:t>Бутылочное дерево:</a:t>
            </a:r>
            <a:br>
              <a:rPr lang="ru-RU" sz="2800" dirty="0" smtClean="0"/>
            </a:br>
            <a:r>
              <a:rPr lang="ru-RU" sz="2700" b="0" dirty="0">
                <a:solidFill>
                  <a:srgbClr val="FF0000"/>
                </a:solidFill>
                <a:effectLst/>
              </a:rPr>
              <a:t>Название этого дерева говорит само за себя. Очень уж оно напоминает пузатую бутылку. Между корой и древесиной нижней части ствола накапливается большой объем дождевой воды</a:t>
            </a:r>
            <a:r>
              <a:rPr lang="ru-RU" sz="2400" b="0" dirty="0">
                <a:effectLst/>
              </a:rPr>
              <a:t>.</a:t>
            </a:r>
            <a:endParaRPr lang="ru-RU" sz="2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9992" y="0"/>
            <a:ext cx="4788024" cy="6858000"/>
          </a:xfrm>
        </p:spPr>
      </p:pic>
    </p:spTree>
    <p:extLst>
      <p:ext uri="{BB962C8B-B14F-4D97-AF65-F5344CB8AC3E}">
        <p14:creationId xmlns:p14="http://schemas.microsoft.com/office/powerpoint/2010/main" val="15152225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4139952" cy="6957392"/>
          </a:xfrm>
        </p:spPr>
        <p:txBody>
          <a:bodyPr>
            <a:normAutofit/>
          </a:bodyPr>
          <a:lstStyle/>
          <a:p>
            <a:pPr algn="l"/>
            <a:r>
              <a:rPr lang="ru-RU" sz="2800" dirty="0" smtClean="0"/>
              <a:t>Посудная тыква:</a:t>
            </a:r>
            <a:br>
              <a:rPr lang="ru-RU" sz="2800" dirty="0" smtClean="0"/>
            </a:br>
            <a:r>
              <a:rPr lang="ru-RU" sz="2200" dirty="0">
                <a:solidFill>
                  <a:schemeClr val="bg1">
                    <a:lumMod val="95000"/>
                    <a:lumOff val="5000"/>
                  </a:schemeClr>
                </a:solidFill>
                <a:effectLst/>
              </a:rPr>
              <a:t>Когда она созревает, мякоть овоща сильно усыхает, а плотная кожура становится твердой, как камень. Местные жители используют такие созревшие тыквы, как полые сосуды для воды или сыпучих продуктов. При этом люди научились менять их форму, используя специальные зажимы, куда помещают развивающуюся завязь.</a:t>
            </a:r>
            <a:endParaRPr lang="ru-RU" sz="2200" dirty="0">
              <a:solidFill>
                <a:schemeClr val="bg1">
                  <a:lumMod val="95000"/>
                  <a:lumOff val="5000"/>
                </a:schemeClr>
              </a:solidFill>
            </a:endParaRPr>
          </a:p>
        </p:txBody>
      </p:sp>
      <p:pic>
        <p:nvPicPr>
          <p:cNvPr id="6" name="Объект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139953" y="3429000"/>
            <a:ext cx="5004048" cy="3429000"/>
          </a:xfrm>
        </p:spPr>
      </p:pic>
      <p:pic>
        <p:nvPicPr>
          <p:cNvPr id="5" name="Объект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139953" y="0"/>
            <a:ext cx="5004048" cy="3429000"/>
          </a:xfrm>
        </p:spPr>
      </p:pic>
    </p:spTree>
    <p:extLst>
      <p:ext uri="{BB962C8B-B14F-4D97-AF65-F5344CB8AC3E}">
        <p14:creationId xmlns:p14="http://schemas.microsoft.com/office/powerpoint/2010/main" val="2851720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109</TotalTime>
  <Words>211</Words>
  <Application>Microsoft Office PowerPoint</Application>
  <PresentationFormat>Экран (4:3)</PresentationFormat>
  <Paragraphs>24</Paragraphs>
  <Slides>25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Апекс</vt:lpstr>
      <vt:lpstr>Презентация на тему         « Африка » </vt:lpstr>
      <vt:lpstr>Цель работы:    1.Узнать где же находится Африка. 2.Кто на ней преобладает.   3.Где живут и питаются жители Африки. 4.Какие есть животные в Африке. 5.Какой климат у Африки. </vt:lpstr>
      <vt:lpstr>Презентация PowerPoint</vt:lpstr>
      <vt:lpstr>Презентация PowerPoint</vt:lpstr>
      <vt:lpstr>Растительность Африки</vt:lpstr>
      <vt:lpstr>Северная Африка</vt:lpstr>
      <vt:lpstr>Южная Африка</vt:lpstr>
      <vt:lpstr>Бутылочное дерево: Название этого дерева говорит само за себя. Очень уж оно напоминает пузатую бутылку. Между корой и древесиной нижней части ствола накапливается большой объем дождевой воды.</vt:lpstr>
      <vt:lpstr>Посудная тыква: Когда она созревает, мякоть овоща сильно усыхает, а плотная кожура становится твердой, как камень. Местные жители используют такие созревшие тыквы, как полые сосуды для воды или сыпучих продуктов. При этом люди научились менять их форму, используя специальные зажимы, куда помещают развивающуюся завязь.</vt:lpstr>
      <vt:lpstr>Животные Африки</vt:lpstr>
      <vt:lpstr>Северная африка</vt:lpstr>
      <vt:lpstr>Презентация PowerPoint</vt:lpstr>
      <vt:lpstr>Южная Африка</vt:lpstr>
      <vt:lpstr>Презентация PowerPoint</vt:lpstr>
      <vt:lpstr>Лев - млекопитающее семейства Кошачьих, отряд Хищных. Самый крупный из наземных хищников Африки.</vt:lpstr>
      <vt:lpstr>   НОСОРОГ - семейство млекопитающих отряда непарнокопытных. В Африке есть два вида - белый носорог (после слона это самое крупное млекопитающее весом)</vt:lpstr>
      <vt:lpstr>Жители Африки: </vt:lpstr>
      <vt:lpstr>Презентация PowerPoint</vt:lpstr>
      <vt:lpstr>Презентация PowerPoint</vt:lpstr>
      <vt:lpstr>Дома Африки и жилище индейцев очень интересные, оригинальные, и в чем-то даже стильные </vt:lpstr>
      <vt:lpstr>Презентация PowerPoint</vt:lpstr>
      <vt:lpstr>Климат Африки</vt:lpstr>
      <vt:lpstr>Климат Африки определяется положением большей её части между тропиками и характеризуется высокими значениями суммарной солнечной радиации (180-200 ккал/см2 в год). В соответствии с этим большая часть Африки имеет высокие температуры и считается самым жарким материком. На северном побережье Гвинейского залива и во впадине Конго средние температуры в течение года 25-26°C. Средние летние температуры наиболее высоки на севере Судана, в Сахаре (30-32°C; в западной части до 38°C); в Эль-Азизии (Ливия) наблюдался максимум температуры на Земле 58°C. В    </vt:lpstr>
      <vt:lpstr>Презентация PowerPoint</vt:lpstr>
      <vt:lpstr>Источники:   1.Учебник «География 7 класс» 2. https://ru.wikipedia.org/wiki/Африка 3. http://www.rasteniya-lecarstvennie.ru/13790-rasteniya-rastuschie-v-afrike-int eesnye.html 4. http://aleks-animals.blogspot.ru/p/blog-page_04.html  5. https://yandex.ru/images/search?text=дома%20жителей%20Африки&amp;noreask=1&amp;lr=2  6. https://geographyofrussia.com/klimat-afriki/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 Африка »</dc:title>
  <dc:creator>Admin</dc:creator>
  <cp:lastModifiedBy>Admin</cp:lastModifiedBy>
  <cp:revision>12</cp:revision>
  <dcterms:created xsi:type="dcterms:W3CDTF">2016-11-24T12:05:18Z</dcterms:created>
  <dcterms:modified xsi:type="dcterms:W3CDTF">2016-11-24T13:55:12Z</dcterms:modified>
</cp:coreProperties>
</file>