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3" r:id="rId5"/>
    <p:sldId id="265" r:id="rId6"/>
    <p:sldId id="264" r:id="rId7"/>
    <p:sldId id="260" r:id="rId8"/>
    <p:sldId id="261" r:id="rId9"/>
    <p:sldId id="266" r:id="rId10"/>
    <p:sldId id="267" r:id="rId11"/>
    <p:sldId id="268" r:id="rId12"/>
    <p:sldId id="257" r:id="rId13"/>
    <p:sldId id="269" r:id="rId14"/>
    <p:sldId id="271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65A00-AA34-4D14-8C75-301AD57C4AD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5F6E-0C9E-412E-AC68-76CE37F0E78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000100" y="142852"/>
            <a:ext cx="8001056" cy="65722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0_75db6_df52046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142852"/>
            <a:ext cx="1524003" cy="1060706"/>
          </a:xfrm>
          <a:prstGeom prst="rect">
            <a:avLst/>
          </a:prstGeom>
        </p:spPr>
      </p:pic>
      <p:pic>
        <p:nvPicPr>
          <p:cNvPr id="10" name="Рисунок 9" descr="0_75db6_df52046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1428736"/>
            <a:ext cx="1524003" cy="1060706"/>
          </a:xfrm>
          <a:prstGeom prst="rect">
            <a:avLst/>
          </a:prstGeom>
        </p:spPr>
      </p:pic>
      <p:pic>
        <p:nvPicPr>
          <p:cNvPr id="11" name="Рисунок 10" descr="0_75db6_df52046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2786058"/>
            <a:ext cx="1524003" cy="1060706"/>
          </a:xfrm>
          <a:prstGeom prst="rect">
            <a:avLst/>
          </a:prstGeom>
        </p:spPr>
      </p:pic>
      <p:pic>
        <p:nvPicPr>
          <p:cNvPr id="12" name="Рисунок 11" descr="0_75db6_df52046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4214818"/>
            <a:ext cx="1524003" cy="1060706"/>
          </a:xfrm>
          <a:prstGeom prst="rect">
            <a:avLst/>
          </a:prstGeom>
        </p:spPr>
      </p:pic>
      <p:pic>
        <p:nvPicPr>
          <p:cNvPr id="13" name="Рисунок 12" descr="0_75db6_df52046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5572140"/>
            <a:ext cx="1524003" cy="1060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2060848"/>
            <a:ext cx="7929618" cy="1846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Творческий проект</a:t>
            </a:r>
          </a:p>
          <a:p>
            <a:pPr algn="ctr">
              <a:defRPr/>
            </a:pPr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«Декоративная шкатулка»</a:t>
            </a:r>
            <a:endParaRPr lang="ru-RU" sz="54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19672" y="332656"/>
            <a:ext cx="73100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 СРЕДНЯЯ ОБЩЕОБРАЗОВАТЕЛЬНАЯ ШКОЛА  № 5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20330" y="429309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>
                <a:latin typeface="Monotype Corsiva" pitchFamily="66" charset="0"/>
              </a:rPr>
              <a:t>Выполнил: Глушенков Семен,                                                                                                            учащийся 7 «А» класса</a:t>
            </a:r>
          </a:p>
          <a:p>
            <a:pPr algn="r"/>
            <a:r>
              <a:rPr lang="ru-RU" sz="2000" b="1" dirty="0">
                <a:latin typeface="Monotype Corsiva" pitchFamily="66" charset="0"/>
              </a:rPr>
              <a:t>Руководитель: Коваленко Е.А.,</a:t>
            </a:r>
          </a:p>
          <a:p>
            <a:pPr algn="r"/>
            <a:r>
              <a:rPr lang="ru-RU" sz="2000" b="1" dirty="0">
                <a:latin typeface="Monotype Corsiva" pitchFamily="66" charset="0"/>
              </a:rPr>
              <a:t>учитель </a:t>
            </a:r>
            <a:r>
              <a:rPr lang="ru-RU" sz="2000" b="1" dirty="0" smtClean="0">
                <a:latin typeface="Monotype Corsiva" pitchFamily="66" charset="0"/>
              </a:rPr>
              <a:t>технологии</a:t>
            </a:r>
          </a:p>
          <a:p>
            <a:pPr algn="r"/>
            <a:r>
              <a:rPr lang="ru-RU" sz="2000" b="1" dirty="0" smtClean="0">
                <a:latin typeface="Monotype Corsiva" pitchFamily="66" charset="0"/>
              </a:rPr>
              <a:t>Калининград ,</a:t>
            </a:r>
          </a:p>
          <a:p>
            <a:pPr algn="r"/>
            <a:r>
              <a:rPr lang="ru-RU" sz="2000" b="1" dirty="0" smtClean="0">
                <a:latin typeface="Monotype Corsiva" pitchFamily="66" charset="0"/>
              </a:rPr>
              <a:t>2016  </a:t>
            </a:r>
            <a:endParaRPr lang="ru-RU" sz="20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332656"/>
            <a:ext cx="692311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Перевести узор на заготовки и выжечь его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электровыжигателем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2448272" cy="2106801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060848"/>
            <a:ext cx="5530413" cy="4083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13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332656"/>
            <a:ext cx="7067128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Склеивание деталей шкатулки на горячий клей.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Лакирование.</a:t>
            </a:r>
          </a:p>
          <a:p>
            <a:pPr marL="0" indent="0">
              <a:buNone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Декорирование шкатулки тканью.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08920"/>
            <a:ext cx="4887500" cy="27492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952129"/>
            <a:ext cx="4686616" cy="263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845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739196"/>
              </p:ext>
            </p:extLst>
          </p:nvPr>
        </p:nvGraphicFramePr>
        <p:xfrm>
          <a:off x="1691680" y="836712"/>
          <a:ext cx="7200800" cy="247163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46900"/>
                <a:gridCol w="2014810"/>
                <a:gridCol w="1141325"/>
                <a:gridCol w="1261700"/>
                <a:gridCol w="1179695"/>
                <a:gridCol w="1156370"/>
              </a:tblGrid>
              <a:tr h="7200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п/п</a:t>
                      </a:r>
                      <a:endParaRPr lang="ru-RU" sz="1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Наименование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материалов</a:t>
                      </a:r>
                      <a:endParaRPr lang="ru-RU" sz="1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Единица измерения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Цена за единицу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Расход 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Всего 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9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1.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Фанера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м</a:t>
                      </a:r>
                      <a:r>
                        <a:rPr lang="ru-RU" sz="1800" baseline="300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 2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250руб. 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0,25 м</a:t>
                      </a:r>
                      <a:r>
                        <a:rPr lang="ru-RU" sz="1800" baseline="300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 2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 62,5руб.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785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2.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Клей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флакон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70руб.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0,1 флакона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7руб.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9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3.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Лак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л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350руб.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0,05л</a:t>
                      </a:r>
                      <a:endParaRPr lang="ru-RU" sz="18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924300" algn="l"/>
                        </a:tabLst>
                      </a:pPr>
                      <a:r>
                        <a:rPr lang="ru-RU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17,5руб.</a:t>
                      </a:r>
                      <a:endParaRPr lang="ru-RU" sz="1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815991" y="215062"/>
            <a:ext cx="55120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Расчёт себестоимости  шкатулки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63613" y="3429000"/>
            <a:ext cx="73448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Итого: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87руб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Затраты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электроэнергию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  изготовлении шкатулки я пользовался </a:t>
            </a:r>
            <a:r>
              <a:rPr lang="ru-RU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электровыжигателем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Расход электроэнергии составил 1 кВт, работал я 1 час, что составляет: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3,5 руб. × 1 = 3,5 руб.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Затраты на инструменты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изготовлении шкатулки  я истратил 5 пилок по 5 руб. каждая, что составляет:</a:t>
            </a:r>
          </a:p>
          <a:p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 руб.× 5 = 25руб.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 себестоимость шкатулки составила 115,5 руб. В магазинах  деревянные шкатулки стоят намного дороже.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904356" y="548680"/>
            <a:ext cx="6768752" cy="17136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20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"Шкатулки"- оригинальный дизайн,</a:t>
            </a:r>
          </a:p>
          <a:p>
            <a:pPr algn="ctr" rtl="0">
              <a:buNone/>
            </a:pPr>
            <a:r>
              <a:rPr lang="ru-RU" sz="20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большой выбор, быстрое изготовление!</a:t>
            </a:r>
          </a:p>
          <a:p>
            <a:pPr algn="ctr" rtl="0">
              <a:buNone/>
            </a:pPr>
            <a:r>
              <a:rPr lang="ru-RU" sz="20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Доступные цены!!!</a:t>
            </a:r>
            <a:endParaRPr lang="ru-RU" sz="20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517213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Подарите себе и своим близким      Комфорт и хорошее настроение!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451" y="2326688"/>
            <a:ext cx="5058562" cy="284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779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Итоги работы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Шкатулка получилась красивая, оригинальная, качественно выполненная полезная в хозяйстве, удобна в эксплуатации – это отличный подарок маме, который вызывает положительный эмоциональный эффект. </a:t>
            </a:r>
          </a:p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остался доволен своей работой и тем, что моя шкатулка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понравилась моей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маме. Я получил новые знания о работе с древесиной, о видах изделия из этого материала. В такой шкатулке будет удобно хранить нитки, украшения и различные мелочи.</a:t>
            </a:r>
          </a:p>
          <a:p>
            <a:endParaRPr lang="ru-RU" sz="2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4326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142976" y="1916832"/>
            <a:ext cx="7715304" cy="4780783"/>
            <a:chOff x="539552" y="-815361"/>
            <a:chExt cx="7992888" cy="712296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39552" y="-815361"/>
              <a:ext cx="7992888" cy="12381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4800" dirty="0" smtClean="0">
                  <a:solidFill>
                    <a:prstClr val="black"/>
                  </a:solidFill>
                  <a:latin typeface="Monotype Corsiva" pitchFamily="66" charset="0"/>
                </a:rPr>
                <a:t>СПАСИБО </a:t>
              </a:r>
              <a:r>
                <a:rPr lang="ru-RU" sz="4800" smtClean="0">
                  <a:solidFill>
                    <a:prstClr val="black"/>
                  </a:solidFill>
                  <a:latin typeface="Monotype Corsiva" pitchFamily="66" charset="0"/>
                </a:rPr>
                <a:t>ЗА ВНИМАНИЕ!</a:t>
              </a:r>
              <a:endParaRPr lang="ru-RU" sz="480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4903937" y="5252910"/>
              <a:ext cx="3628503" cy="1054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prstClr val="black"/>
                  </a:solidFill>
                  <a:latin typeface="Monotype Corsiva" pitchFamily="66" charset="0"/>
                </a:rPr>
                <a:t>Шаблон презентации </a:t>
              </a:r>
              <a:r>
                <a:rPr lang="ru-RU" sz="2000" b="1" dirty="0" smtClean="0">
                  <a:solidFill>
                    <a:prstClr val="black"/>
                  </a:solidFill>
                  <a:latin typeface="Monotype Corsiva" pitchFamily="66" charset="0"/>
                </a:rPr>
                <a:t>Сайт </a:t>
              </a:r>
              <a:r>
                <a:rPr lang="en-US" sz="2000" b="1" dirty="0">
                  <a:solidFill>
                    <a:prstClr val="black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b="1" dirty="0">
                  <a:solidFill>
                    <a:prstClr val="black"/>
                  </a:solidFill>
                  <a:latin typeface="Monotype Corsiva" pitchFamily="66" charset="0"/>
                </a:rPr>
                <a:t>    </a:t>
              </a:r>
              <a:r>
                <a:rPr lang="ru-RU" sz="2000" b="1" i="1" dirty="0">
                  <a:solidFill>
                    <a:prstClr val="black"/>
                  </a:solidFill>
                  <a:latin typeface="Monotype Corsiva" pitchFamily="66" charset="0"/>
                </a:rPr>
                <a:t>  </a:t>
              </a:r>
              <a:endParaRPr lang="ru-RU" sz="2000" b="1" dirty="0">
                <a:solidFill>
                  <a:prstClr val="black"/>
                </a:solidFill>
                <a:latin typeface="Monotype Corsiva" pitchFamily="66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и обоснование темы проекта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Как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многих жителей нашей планеты, так и моих многочисленных  родственников есть замечательная традиция – устраивать  праздники, посвященные     дню рождения и всегда проблема: что подарить?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Подарок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мамы, выполненный своими руками, что может быть лучше него. Я понял, что сам смогу сделать подарок из дерева. Мне давно хотелось смастерить по-настоящему красивое изделие. Из всех различных вариантов изделий я остановил свой выбор на изготовлении декоративной шкатулки. </a:t>
            </a:r>
          </a:p>
          <a:p>
            <a:endParaRPr lang="ru-RU" sz="2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286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и задачи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980728"/>
            <a:ext cx="7067128" cy="4929411"/>
          </a:xfrm>
        </p:spPr>
        <p:txBody>
          <a:bodyPr/>
          <a:lstStyle/>
          <a:p>
            <a:pPr marL="0" indent="0">
              <a:buNone/>
            </a:pPr>
            <a:r>
              <a:rPr lang="ru-RU" sz="30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endParaRPr lang="ru-RU" sz="3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Изготовить  </a:t>
            </a:r>
            <a:r>
              <a:rPr lang="ru-RU" sz="3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декоративную шкатулку, улучшив навыки выпиливания ручным лобзиком и </a:t>
            </a:r>
            <a:r>
              <a:rPr lang="ru-RU" sz="30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электровыжигателем</a:t>
            </a:r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3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3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Изучить   историю  шкатулок. </a:t>
            </a:r>
          </a:p>
          <a:p>
            <a:pPr marL="0" indent="0">
              <a:buNone/>
            </a:pPr>
            <a:r>
              <a:rPr lang="ru-RU" sz="3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Изучить способы  изготовления шкатулок.</a:t>
            </a:r>
          </a:p>
          <a:p>
            <a:pPr marL="0" indent="0">
              <a:buNone/>
            </a:pPr>
            <a:r>
              <a:rPr lang="ru-RU" sz="3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Выбрать  конструкцию шкатулок и изготовить.</a:t>
            </a:r>
          </a:p>
          <a:p>
            <a:pPr marL="0" indent="0">
              <a:buNone/>
            </a:pPr>
            <a:r>
              <a:rPr lang="ru-RU" sz="3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Оценить проделанную работу.</a:t>
            </a:r>
          </a:p>
          <a:p>
            <a:pPr marL="0" indent="0">
              <a:buNone/>
            </a:pPr>
            <a:endParaRPr lang="ru-RU" sz="3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497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Звездочка обдумывания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5" name="Полотно 192"/>
          <p:cNvGrpSpPr/>
          <p:nvPr/>
        </p:nvGrpSpPr>
        <p:grpSpPr>
          <a:xfrm>
            <a:off x="1187625" y="1340768"/>
            <a:ext cx="7601788" cy="4563642"/>
            <a:chOff x="-100" y="0"/>
            <a:chExt cx="5216625" cy="228600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5216525" cy="2286000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7" name="Text Box 89"/>
            <p:cNvSpPr txBox="1">
              <a:spLocks noChangeArrowheads="1"/>
            </p:cNvSpPr>
            <p:nvPr/>
          </p:nvSpPr>
          <p:spPr bwMode="auto">
            <a:xfrm>
              <a:off x="2015810" y="799700"/>
              <a:ext cx="1257306" cy="57250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2800" b="1" u="sng" dirty="0">
                  <a:solidFill>
                    <a:schemeClr val="bg2">
                      <a:lumMod val="10000"/>
                    </a:schemeClr>
                  </a:solidFill>
                  <a:effectLst/>
                  <a:latin typeface="Times New Roman"/>
                  <a:ea typeface="Times New Roman"/>
                </a:rPr>
                <a:t>шкатулка</a:t>
              </a:r>
            </a:p>
          </p:txBody>
        </p:sp>
        <p:cxnSp>
          <p:nvCxnSpPr>
            <p:cNvPr id="8" name="Line 90"/>
            <p:cNvCxnSpPr/>
            <p:nvPr/>
          </p:nvCxnSpPr>
          <p:spPr bwMode="auto">
            <a:xfrm flipV="1">
              <a:off x="3273116" y="456800"/>
              <a:ext cx="571603" cy="342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/>
          </p:spPr>
        </p:cxnSp>
        <p:sp>
          <p:nvSpPr>
            <p:cNvPr id="9" name="Text Box 91"/>
            <p:cNvSpPr txBox="1">
              <a:spLocks noChangeArrowheads="1"/>
            </p:cNvSpPr>
            <p:nvPr/>
          </p:nvSpPr>
          <p:spPr bwMode="auto">
            <a:xfrm>
              <a:off x="3844718" y="0"/>
              <a:ext cx="1257406" cy="45680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b="1">
                  <a:solidFill>
                    <a:schemeClr val="bg2">
                      <a:lumMod val="10000"/>
                    </a:schemeClr>
                  </a:solidFill>
                  <a:effectLst/>
                  <a:latin typeface="Times New Roman"/>
                  <a:ea typeface="Times New Roman"/>
                </a:rPr>
                <a:t>Технология изготовления</a:t>
              </a:r>
              <a:endParaRPr lang="ru-RU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0" name="Line 92"/>
            <p:cNvCxnSpPr/>
            <p:nvPr/>
          </p:nvCxnSpPr>
          <p:spPr bwMode="auto">
            <a:xfrm>
              <a:off x="3273116" y="1371400"/>
              <a:ext cx="571603" cy="342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/>
          </p:spPr>
        </p:cxnSp>
        <p:sp>
          <p:nvSpPr>
            <p:cNvPr id="11" name="Text Box 93"/>
            <p:cNvSpPr txBox="1">
              <a:spLocks noChangeArrowheads="1"/>
            </p:cNvSpPr>
            <p:nvPr/>
          </p:nvSpPr>
          <p:spPr bwMode="auto">
            <a:xfrm>
              <a:off x="3844718" y="1714300"/>
              <a:ext cx="1257406" cy="45770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>
                  <a:solidFill>
                    <a:schemeClr val="bg2">
                      <a:lumMod val="10000"/>
                    </a:schemeClr>
                  </a:solidFill>
                  <a:effectLst/>
                  <a:latin typeface="Times New Roman"/>
                  <a:ea typeface="Times New Roman"/>
                </a:rPr>
                <a:t>Э</a:t>
              </a:r>
              <a:r>
                <a:rPr lang="ru-RU" b="1">
                  <a:solidFill>
                    <a:schemeClr val="bg2">
                      <a:lumMod val="10000"/>
                    </a:schemeClr>
                  </a:solidFill>
                  <a:effectLst/>
                  <a:latin typeface="Times New Roman"/>
                  <a:ea typeface="Times New Roman"/>
                </a:rPr>
                <a:t>кологическая   оценка</a:t>
              </a:r>
              <a:endParaRPr lang="ru-RU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ru-RU" b="1">
                  <a:solidFill>
                    <a:schemeClr val="bg2">
                      <a:lumMod val="10000"/>
                    </a:schemeClr>
                  </a:solidFill>
                  <a:effectLst/>
                  <a:latin typeface="Times New Roman"/>
                  <a:ea typeface="Times New Roman"/>
                </a:rPr>
                <a:t> </a:t>
              </a:r>
              <a:endParaRPr lang="ru-RU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2" name="Line 94"/>
            <p:cNvCxnSpPr/>
            <p:nvPr/>
          </p:nvCxnSpPr>
          <p:spPr bwMode="auto">
            <a:xfrm>
              <a:off x="3273116" y="1028600"/>
              <a:ext cx="68580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/>
          </p:spPr>
        </p:cxnSp>
        <p:sp>
          <p:nvSpPr>
            <p:cNvPr id="13" name="Text Box 95"/>
            <p:cNvSpPr txBox="1">
              <a:spLocks noChangeArrowheads="1"/>
            </p:cNvSpPr>
            <p:nvPr/>
          </p:nvSpPr>
          <p:spPr bwMode="auto">
            <a:xfrm>
              <a:off x="3958919" y="799700"/>
              <a:ext cx="1257306" cy="45850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b="1">
                  <a:solidFill>
                    <a:schemeClr val="bg2">
                      <a:lumMod val="10000"/>
                    </a:schemeClr>
                  </a:solidFill>
                  <a:effectLst/>
                  <a:latin typeface="Times New Roman"/>
                  <a:ea typeface="Times New Roman"/>
                </a:rPr>
                <a:t>Инструменты и материалы</a:t>
              </a:r>
              <a:endParaRPr lang="ru-RU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4" name="Line 96"/>
            <p:cNvCxnSpPr/>
            <p:nvPr/>
          </p:nvCxnSpPr>
          <p:spPr bwMode="auto">
            <a:xfrm flipV="1">
              <a:off x="2587412" y="571700"/>
              <a:ext cx="0" cy="228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/>
          </p:spPr>
        </p:cxnSp>
        <p:sp>
          <p:nvSpPr>
            <p:cNvPr id="15" name="Text Box 97"/>
            <p:cNvSpPr txBox="1">
              <a:spLocks noChangeArrowheads="1"/>
            </p:cNvSpPr>
            <p:nvPr/>
          </p:nvSpPr>
          <p:spPr bwMode="auto">
            <a:xfrm>
              <a:off x="2130710" y="114000"/>
              <a:ext cx="914104" cy="45770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b="1">
                  <a:solidFill>
                    <a:schemeClr val="bg2">
                      <a:lumMod val="10000"/>
                    </a:schemeClr>
                  </a:solidFill>
                  <a:effectLst/>
                  <a:latin typeface="Times New Roman"/>
                  <a:ea typeface="Times New Roman"/>
                </a:rPr>
                <a:t>Выбор </a:t>
              </a:r>
              <a:endParaRPr lang="ru-RU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ea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ru-RU" b="1">
                  <a:solidFill>
                    <a:schemeClr val="bg2">
                      <a:lumMod val="10000"/>
                    </a:schemeClr>
                  </a:solidFill>
                  <a:effectLst/>
                  <a:latin typeface="Times New Roman"/>
                  <a:ea typeface="Times New Roman"/>
                </a:rPr>
                <a:t> формы</a:t>
              </a:r>
              <a:endParaRPr lang="ru-RU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6" name="Line 98"/>
            <p:cNvCxnSpPr/>
            <p:nvPr/>
          </p:nvCxnSpPr>
          <p:spPr bwMode="auto">
            <a:xfrm>
              <a:off x="2587412" y="1371400"/>
              <a:ext cx="0" cy="457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/>
          </p:spPr>
        </p:cxnSp>
        <p:sp>
          <p:nvSpPr>
            <p:cNvPr id="17" name="Text Box 99"/>
            <p:cNvSpPr txBox="1">
              <a:spLocks noChangeArrowheads="1"/>
            </p:cNvSpPr>
            <p:nvPr/>
          </p:nvSpPr>
          <p:spPr bwMode="auto">
            <a:xfrm>
              <a:off x="1901609" y="1829100"/>
              <a:ext cx="1371507" cy="45690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b="1">
                  <a:solidFill>
                    <a:schemeClr val="bg2">
                      <a:lumMod val="10000"/>
                    </a:schemeClr>
                  </a:solidFill>
                  <a:effectLst/>
                  <a:latin typeface="Times New Roman"/>
                  <a:ea typeface="Times New Roman"/>
                </a:rPr>
                <a:t>Себестоимость </a:t>
              </a:r>
              <a:endParaRPr lang="ru-RU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8" name="Line 100"/>
            <p:cNvCxnSpPr/>
            <p:nvPr/>
          </p:nvCxnSpPr>
          <p:spPr bwMode="auto">
            <a:xfrm flipH="1">
              <a:off x="1330006" y="1371400"/>
              <a:ext cx="685803" cy="342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/>
          </p:spPr>
        </p:cxnSp>
        <p:sp>
          <p:nvSpPr>
            <p:cNvPr id="19" name="Text Box 101"/>
            <p:cNvSpPr txBox="1">
              <a:spLocks noChangeArrowheads="1"/>
            </p:cNvSpPr>
            <p:nvPr/>
          </p:nvSpPr>
          <p:spPr bwMode="auto">
            <a:xfrm>
              <a:off x="187601" y="1714300"/>
              <a:ext cx="1142405" cy="34290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b="1">
                  <a:solidFill>
                    <a:schemeClr val="bg2">
                      <a:lumMod val="10000"/>
                    </a:schemeClr>
                  </a:solidFill>
                  <a:effectLst/>
                  <a:latin typeface="Times New Roman"/>
                  <a:ea typeface="Times New Roman"/>
                </a:rPr>
                <a:t> Качество </a:t>
              </a:r>
              <a:endParaRPr lang="ru-RU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0" name="Line 102"/>
            <p:cNvCxnSpPr/>
            <p:nvPr/>
          </p:nvCxnSpPr>
          <p:spPr bwMode="auto">
            <a:xfrm flipH="1">
              <a:off x="1255606" y="1028600"/>
              <a:ext cx="760204" cy="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/>
          </p:spPr>
        </p:cxnSp>
        <p:sp>
          <p:nvSpPr>
            <p:cNvPr id="21" name="Text Box 103"/>
            <p:cNvSpPr txBox="1">
              <a:spLocks noChangeArrowheads="1"/>
            </p:cNvSpPr>
            <p:nvPr/>
          </p:nvSpPr>
          <p:spPr bwMode="auto">
            <a:xfrm>
              <a:off x="-100" y="799700"/>
              <a:ext cx="1255706" cy="45850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b="1">
                  <a:solidFill>
                    <a:schemeClr val="bg2">
                      <a:lumMod val="10000"/>
                    </a:schemeClr>
                  </a:solidFill>
                  <a:effectLst/>
                  <a:latin typeface="Times New Roman"/>
                  <a:ea typeface="Times New Roman"/>
                </a:rPr>
                <a:t>История  </a:t>
              </a:r>
            </a:p>
          </p:txBody>
        </p:sp>
        <p:cxnSp>
          <p:nvCxnSpPr>
            <p:cNvPr id="22" name="Line 104"/>
            <p:cNvCxnSpPr/>
            <p:nvPr/>
          </p:nvCxnSpPr>
          <p:spPr bwMode="auto">
            <a:xfrm flipH="1" flipV="1">
              <a:off x="1330006" y="342800"/>
              <a:ext cx="685803" cy="456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/>
          </p:spPr>
        </p:cxnSp>
        <p:sp>
          <p:nvSpPr>
            <p:cNvPr id="23" name="Text Box 105"/>
            <p:cNvSpPr txBox="1">
              <a:spLocks noChangeArrowheads="1"/>
            </p:cNvSpPr>
            <p:nvPr/>
          </p:nvSpPr>
          <p:spPr bwMode="auto">
            <a:xfrm>
              <a:off x="187601" y="0"/>
              <a:ext cx="1142405" cy="45680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b="1">
                  <a:solidFill>
                    <a:schemeClr val="bg2">
                      <a:lumMod val="10000"/>
                    </a:schemeClr>
                  </a:solidFill>
                  <a:effectLst/>
                  <a:latin typeface="Times New Roman"/>
                  <a:ea typeface="Times New Roman"/>
                </a:rPr>
                <a:t>  Традиции </a:t>
              </a:r>
              <a:endParaRPr lang="ru-RU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ea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ru-RU" b="1">
                  <a:solidFill>
                    <a:schemeClr val="bg2">
                      <a:lumMod val="10000"/>
                    </a:schemeClr>
                  </a:solidFill>
                  <a:effectLst/>
                  <a:latin typeface="Times New Roman"/>
                  <a:ea typeface="Times New Roman"/>
                </a:rPr>
                <a:t>      и мода</a:t>
              </a:r>
              <a:endParaRPr lang="ru-RU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ea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1641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Рассмотрение вариантов изделия 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7167158"/>
              </p:ext>
            </p:extLst>
          </p:nvPr>
        </p:nvGraphicFramePr>
        <p:xfrm>
          <a:off x="1907704" y="1668011"/>
          <a:ext cx="6984776" cy="522490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96934"/>
                <a:gridCol w="2997570"/>
                <a:gridCol w="1693344"/>
                <a:gridCol w="1696928"/>
              </a:tblGrid>
              <a:tr h="281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п/п</a:t>
                      </a:r>
                      <a:endParaRPr lang="ru-RU" sz="16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504" marR="41504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Аналог</a:t>
                      </a:r>
                      <a:endParaRPr lang="ru-RU" sz="16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504" marR="41504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Достоинства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504" marR="41504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</a:t>
                      </a:r>
                      <a:endParaRPr lang="ru-RU" sz="16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504" marR="41504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12966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504" marR="41504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504" marR="41504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Оригинальный узор на крышке и боковинках</a:t>
                      </a:r>
                      <a:endParaRPr lang="ru-RU" sz="16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504" marR="41504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Изделие очень трудоемко</a:t>
                      </a:r>
                      <a:endParaRPr lang="ru-RU" sz="16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504" marR="41504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17298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2</a:t>
                      </a:r>
                      <a:endParaRPr lang="ru-RU" sz="16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504" marR="41504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504" marR="41504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Небольшие габариты</a:t>
                      </a:r>
                      <a:endParaRPr lang="ru-RU" sz="16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504" marR="41504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Хрупкие края крышки и стенок  </a:t>
                      </a:r>
                      <a:endParaRPr lang="ru-RU" sz="16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504" marR="41504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14322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6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504" marR="41504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504" marR="41504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Необычная форма               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b="1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504" marR="41504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Трудоемкая, сложность</a:t>
                      </a:r>
                      <a:r>
                        <a:rPr lang="ru-RU" sz="1600" b="1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сборке </a:t>
                      </a:r>
                      <a:r>
                        <a:rPr lang="ru-RU" sz="16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деталей</a:t>
                      </a:r>
                      <a:endParaRPr lang="ru-RU" sz="16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1504" marR="41504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Рисунок 196" descr="Описание: D:\шкатулка\Vypilivaniye_lobzikom_podelka_shkatulka_dlya_nitok_2-600x4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786" y="2241961"/>
            <a:ext cx="1729234" cy="118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317" y="3614787"/>
            <a:ext cx="249555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6" descr="Описание: C:\Users\Вероника\Desktop\фото шкатулок\IMG_20141020_07524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679" y="5298410"/>
            <a:ext cx="2028825" cy="15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122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Инструменты и приспособления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своей работе я использовал: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Разметочный инструмент – карандаш, линейка, копировальная бумага.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Ручной лобзик и пилки для него.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Шлифовальная бумага и напильники.</a:t>
            </a:r>
          </a:p>
          <a:p>
            <a:pPr marL="457200" indent="-457200">
              <a:buAutoNum type="arabicPeriod"/>
            </a:pP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Электровыжигатель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Кисть и лак.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54000"/>
            <a:ext cx="2238896" cy="22388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7617"/>
            <a:ext cx="2088232" cy="2088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5" y="5090350"/>
            <a:ext cx="2592288" cy="15186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407861"/>
            <a:ext cx="3057128" cy="2201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122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Эскиз изделия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980728"/>
            <a:ext cx="7139136" cy="547260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Эскизы я взял из книги «Выпиливание лобзиком».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708920"/>
            <a:ext cx="3168352" cy="3168352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433970"/>
            <a:ext cx="3024336" cy="39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297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Последовательность изготовления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Выбрать фанеру, разметить по чертежу.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Выпилить детали при помощи ручного лобзика.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160" y="3645024"/>
            <a:ext cx="3636104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464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476672"/>
            <a:ext cx="699512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Зачистка и шлифование заготовок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556792"/>
            <a:ext cx="5832648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0210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92D05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350</Words>
  <Application>Microsoft Office PowerPoint</Application>
  <PresentationFormat>Экран (4:3)</PresentationFormat>
  <Paragraphs>122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Выбор и обоснование темы проекта</vt:lpstr>
      <vt:lpstr>Цель и задачи</vt:lpstr>
      <vt:lpstr>Звездочка обдумывания</vt:lpstr>
      <vt:lpstr>Рассмотрение вариантов изделия </vt:lpstr>
      <vt:lpstr>Инструменты и приспособления</vt:lpstr>
      <vt:lpstr>Эскиз изделия</vt:lpstr>
      <vt:lpstr>Последовательность изготовления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Итоги работы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7</cp:revision>
  <dcterms:created xsi:type="dcterms:W3CDTF">2014-05-31T11:31:36Z</dcterms:created>
  <dcterms:modified xsi:type="dcterms:W3CDTF">2016-11-23T20:35:35Z</dcterms:modified>
</cp:coreProperties>
</file>