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70" r:id="rId14"/>
    <p:sldId id="271" r:id="rId15"/>
    <p:sldId id="274" r:id="rId16"/>
    <p:sldId id="276" r:id="rId17"/>
    <p:sldId id="277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786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314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481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3215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495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810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284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2700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71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796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060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42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879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847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250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82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442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31199F9-384C-4DFD-A361-A29FB0251E22}" type="datetimeFigureOut">
              <a:rPr lang="ru-RU" smtClean="0"/>
              <a:t>06.10.2016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0083D-DA06-48DE-B182-14AED909A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6659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464024"/>
            <a:ext cx="8825658" cy="431335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форм и методов работы классного руководителя 5 класса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4777379"/>
            <a:ext cx="8825658" cy="1773545"/>
          </a:xfrm>
        </p:spPr>
        <p:txBody>
          <a:bodyPr>
            <a:noAutofit/>
          </a:bodyPr>
          <a:lstStyle/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 классный руководитель 5 класса «МБОУ Краснознаменская школа»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Абдураманова Сусана Эшреповна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74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2021" y="234354"/>
            <a:ext cx="9404723" cy="1400530"/>
          </a:xfrm>
        </p:spPr>
        <p:txBody>
          <a:bodyPr/>
          <a:lstStyle/>
          <a:p>
            <a:r>
              <a:rPr lang="ru-RU" dirty="0" smtClean="0"/>
              <a:t>Классный час «70-летие победы с милитаристской Японией»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015" y="1994198"/>
            <a:ext cx="5626333" cy="3837385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93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Классный час «Земля-наш общий дом»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30" y="1446213"/>
            <a:ext cx="4176215" cy="4810125"/>
          </a:xfrm>
        </p:spPr>
      </p:pic>
      <p:sp>
        <p:nvSpPr>
          <p:cNvPr id="3" name="Объект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30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38" y="1167011"/>
            <a:ext cx="5403778" cy="4469513"/>
          </a:xfrm>
        </p:spPr>
      </p:pic>
      <p:pic>
        <p:nvPicPr>
          <p:cNvPr id="2" name="Объект 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84" y="573088"/>
            <a:ext cx="4681182" cy="5472870"/>
          </a:xfrm>
        </p:spPr>
      </p:pic>
    </p:spTree>
    <p:extLst>
      <p:ext uri="{BB962C8B-B14F-4D97-AF65-F5344CB8AC3E}">
        <p14:creationId xmlns:p14="http://schemas.microsoft.com/office/powerpoint/2010/main" val="174013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Внешкольное мероприятие «День единства России»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154" y="2052638"/>
            <a:ext cx="5186149" cy="4195762"/>
          </a:xfrm>
        </p:spPr>
      </p:pic>
    </p:spTree>
    <p:extLst>
      <p:ext uri="{BB962C8B-B14F-4D97-AF65-F5344CB8AC3E}">
        <p14:creationId xmlns:p14="http://schemas.microsoft.com/office/powerpoint/2010/main" val="291805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Урок-игра «Морской бой» по Правилам </a:t>
            </a:r>
            <a:br>
              <a:rPr lang="ru-RU" dirty="0" smtClean="0"/>
            </a:br>
            <a:r>
              <a:rPr lang="ru-RU" dirty="0" smtClean="0"/>
              <a:t>дорожного движения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3" y="2737049"/>
            <a:ext cx="4395787" cy="329684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675" y="2737048"/>
            <a:ext cx="4395788" cy="3296841"/>
          </a:xfrm>
        </p:spPr>
      </p:pic>
    </p:spTree>
    <p:extLst>
      <p:ext uri="{BB962C8B-B14F-4D97-AF65-F5344CB8AC3E}">
        <p14:creationId xmlns:p14="http://schemas.microsoft.com/office/powerpoint/2010/main" val="111149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«Литературный турнир книгочеев»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675" y="1747838"/>
            <a:ext cx="5918200" cy="443865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3" y="1978925"/>
            <a:ext cx="5212497" cy="4054964"/>
          </a:xfrm>
        </p:spPr>
      </p:pic>
    </p:spTree>
    <p:extLst>
      <p:ext uri="{BB962C8B-B14F-4D97-AF65-F5344CB8AC3E}">
        <p14:creationId xmlns:p14="http://schemas.microsoft.com/office/powerpoint/2010/main" val="28937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6437" y="397136"/>
            <a:ext cx="9404723" cy="1400530"/>
          </a:xfrm>
        </p:spPr>
        <p:txBody>
          <a:bodyPr/>
          <a:lstStyle/>
          <a:p>
            <a:pPr algn="ctr"/>
            <a:r>
              <a:rPr lang="ru-RU" sz="4800" i="1" dirty="0" smtClean="0"/>
              <a:t>«Наши большие и маленькие победы»</a:t>
            </a:r>
            <a:endParaRPr lang="ru-RU" sz="4800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98" y="1992573"/>
            <a:ext cx="11354936" cy="4027668"/>
          </a:xfrm>
        </p:spPr>
      </p:pic>
      <p:sp>
        <p:nvSpPr>
          <p:cNvPr id="3" name="Объект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33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520" y="520956"/>
            <a:ext cx="10995429" cy="5757013"/>
          </a:xfrm>
        </p:spPr>
        <p:txBody>
          <a:bodyPr/>
          <a:lstStyle/>
          <a:p>
            <a:pPr algn="ctr"/>
            <a:r>
              <a:rPr lang="ru-RU" sz="4400" i="1" dirty="0" smtClean="0"/>
              <a:t>«Воспитание детей-это важная область нашей жизни...Правильное воспитание-это наша счастливая старость,плохое воспитание-это наше будущее горе,это наши слёзы,-наша вина перед другими людьми».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Антон Семёнович Макаренко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06406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Психолого-педагогическая характеристика</a:t>
            </a:r>
            <a:br>
              <a:rPr lang="ru-RU" dirty="0" smtClean="0"/>
            </a:br>
            <a:r>
              <a:rPr lang="ru-RU" dirty="0" smtClean="0"/>
              <a:t>учащихся 5 класса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081" y="2361063"/>
            <a:ext cx="11354937" cy="432634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году в классе обучается 17 человек:3 мальчика и 14 девочек.В 5 класс дети пришли с уже определенными понятиями и навыками своих обязанностей,пониманием учебной задачи,ответственности и подчинениям правилам коллективной жизни.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начала учебного года в класс пришла новенькая девочка-Широкова Диана,которая довольно быстро и безболезненно влилась в коллектив.Девоочка достаточно хорошо успевает в учёбе,но на осенних каникулах перенесла серьезную  операцию,и длительное время находилась на стационарном лечении.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то,что в классе всего 3 мальчика,класс очень шумный во внеурочное время и зчастую в начале урока требуется время .чтобы угомонить детей и настроить их на урок.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6671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70" y="573207"/>
            <a:ext cx="11641540" cy="6018662"/>
          </a:xfrm>
        </p:spPr>
        <p:txBody>
          <a:bodyPr>
            <a:normAutofit/>
          </a:bodyPr>
          <a:lstStyle/>
          <a:p>
            <a:pPr lvl="0">
              <a:buClr>
                <a:srgbClr val="ACD433"/>
              </a:buClr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очень активны,подвижны,эмциональны.Особо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хочеться отметить Маляр Юлию,Мензатова Эльдара,Бекирову Зеру.Любят подвижные,энергичные игры,охотно посещают уроки физкультуры</a:t>
            </a:r>
          </a:p>
          <a:p>
            <a:pPr lvl="0">
              <a:buClr>
                <a:srgbClr val="ACD433"/>
              </a:buClr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Жизнь класса проходит в шумном, бурном ритме.Очень часто возникают конфликтные ситуации,наблюдается некая разобщенность,соперничество,недружелюбность,очень любят жаловаться друг на друга.</a:t>
            </a:r>
          </a:p>
          <a:p>
            <a:pPr lvl="0">
              <a:buClr>
                <a:srgbClr val="ACD433"/>
              </a:buClr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лидерству стремятся :Сопрук Марианна,Мензатов Эльдар,Маляр Юлия,Пархоменко Дарина.Не проявляют интереса к учебе:Беляев Никита,Волынкина Карина,Меметова Эльнара,Слепак Анна,Кирик Валерий.Этих детей нужно отметить как слабеньких в учебе.На высоком и достаточном уровне:Пархоменко Дарина,Широкова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Диана,Мензатов Эльдар,Сопрук Марианна,Муляр Александра,Ибрагимова Лемара.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64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0627" y="634621"/>
            <a:ext cx="11000095" cy="6223379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Посещаемость в классе хорошая.Ни один ребенок не остается дома без уважительной причины.Как правило,только по болезни,причем родителями сразу сообщается.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охотно выполняют любые поручения классного руководителя.Все дети очень инициативны,общительны,вежливы,доверчивы,открыты,толерантны.С удовольствием дежурят в классе,любят петь,танцевать,рисовать,активно принимают участие во всех классных и школьных мероприятиях,конкурсах.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коллективе есть так называемые «трудные дети».Особо выделяется Волынкина Карина.Кроме того,что ребенок воспитывается в социально неблагополучной семье,Карина имеет довольно импульсивно-экспрессивный характер,на любые замечания реагирует очень эмоционально,бурно,проявляется это в криках,неконтролируемых вспышках гнева,ярости и агрессии.Она не находит общий язык с окружающими,намеренно провоцируя конфликтные ситуации.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08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54" y="122830"/>
            <a:ext cx="9867332" cy="914400"/>
          </a:xfrm>
        </p:spPr>
        <p:txBody>
          <a:bodyPr/>
          <a:lstStyle/>
          <a:p>
            <a:pPr algn="ctr"/>
            <a:r>
              <a:rPr lang="ru-RU" sz="3200" dirty="0" smtClean="0"/>
              <a:t>Основные задачи,которые я поставила перед собой как классный руководитель,это: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0251" y="1405719"/>
            <a:ext cx="6864823" cy="518614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- сплочение детского коллектива;</a:t>
            </a:r>
          </a:p>
          <a:p>
            <a:r>
              <a:rPr lang="ru-RU" sz="2800" dirty="0" smtClean="0"/>
              <a:t>-развитие дружеских связей в коллективе;</a:t>
            </a:r>
          </a:p>
          <a:p>
            <a:r>
              <a:rPr lang="ru-RU" sz="2800" dirty="0" smtClean="0"/>
              <a:t>-работа по привитию навыков культурного поведения,доброжелательного отношения друг к другу;</a:t>
            </a:r>
          </a:p>
          <a:p>
            <a:r>
              <a:rPr lang="ru-RU" sz="2800" dirty="0" smtClean="0"/>
              <a:t>-соблюдение внутришкольного распорядка;</a:t>
            </a:r>
          </a:p>
          <a:p>
            <a:r>
              <a:rPr lang="ru-RU" sz="2800" dirty="0" smtClean="0"/>
              <a:t>-воспитание сознательного отношения к учебе,устойчивый интерес к знаниям;</a:t>
            </a:r>
          </a:p>
          <a:p>
            <a:r>
              <a:rPr lang="ru-RU" sz="2800" dirty="0" smtClean="0"/>
              <a:t>-следить за успеваемостью в классе.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9980613" y="4503760"/>
            <a:ext cx="118730" cy="151603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164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162" y="257404"/>
            <a:ext cx="11231492" cy="9981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Основными формами и методами  работы классного руководителя являются: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2" r="16202"/>
          <a:stretch>
            <a:fillRect/>
          </a:stretch>
        </p:blipFill>
        <p:spPr>
          <a:xfrm>
            <a:off x="7970293" y="3548418"/>
            <a:ext cx="3912145" cy="289365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8162" y="1255594"/>
            <a:ext cx="8256280" cy="541816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</a:t>
            </a:r>
            <a:r>
              <a:rPr lang="ru-RU" sz="2800" dirty="0" smtClean="0"/>
              <a:t>проведение анализа результатов успеваемости;</a:t>
            </a:r>
          </a:p>
          <a:p>
            <a:r>
              <a:rPr lang="ru-RU" sz="2800" dirty="0" smtClean="0"/>
              <a:t>-организация родительских собраний;</a:t>
            </a:r>
          </a:p>
          <a:p>
            <a:r>
              <a:rPr lang="ru-RU" sz="2800" dirty="0" smtClean="0"/>
              <a:t>-проведение классных часов;</a:t>
            </a:r>
          </a:p>
          <a:p>
            <a:r>
              <a:rPr lang="ru-RU" sz="2800" dirty="0" smtClean="0"/>
              <a:t>-проведение различных соревнований,конкурсов;</a:t>
            </a:r>
          </a:p>
          <a:p>
            <a:r>
              <a:rPr lang="ru-RU" sz="2800" dirty="0" smtClean="0"/>
              <a:t>-участие во внеклассных и общешкольных мероприятиях;</a:t>
            </a:r>
          </a:p>
          <a:p>
            <a:r>
              <a:rPr lang="ru-RU" sz="2800" dirty="0" smtClean="0"/>
              <a:t>-организация культурных,познавательных,развивающих мероприятий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4516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177422"/>
            <a:ext cx="11696131" cy="887104"/>
          </a:xfrm>
        </p:spPr>
        <p:txBody>
          <a:bodyPr/>
          <a:lstStyle/>
          <a:p>
            <a:pPr algn="ctr"/>
            <a:r>
              <a:rPr lang="ru-RU" sz="2800" dirty="0" smtClean="0"/>
              <a:t>Эффективной формой взаимодействия классного руководителя с родителями обучающихся является проведение родительских собраний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181" y="1064526"/>
            <a:ext cx="8393373" cy="5581934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/>
              <a:t>На классных родительских собраниях обсуждалось:</a:t>
            </a:r>
          </a:p>
          <a:p>
            <a:endParaRPr lang="ru-RU" sz="9600" dirty="0" smtClean="0"/>
          </a:p>
          <a:p>
            <a:r>
              <a:rPr lang="ru-RU" sz="9600" dirty="0" smtClean="0"/>
              <a:t>-задачи учебно-воспитательной работы класса;</a:t>
            </a:r>
          </a:p>
          <a:p>
            <a:r>
              <a:rPr lang="ru-RU" sz="9600" dirty="0" smtClean="0"/>
              <a:t>-адаптация пятиклассников;</a:t>
            </a:r>
          </a:p>
          <a:p>
            <a:r>
              <a:rPr lang="ru-RU" sz="9600" dirty="0" smtClean="0"/>
              <a:t>-контроль за выполнением домашнего задания;</a:t>
            </a:r>
          </a:p>
          <a:p>
            <a:r>
              <a:rPr lang="ru-RU" sz="9600" dirty="0" smtClean="0"/>
              <a:t>-поведение учащихся на уроках и переменах;</a:t>
            </a:r>
          </a:p>
          <a:p>
            <a:r>
              <a:rPr lang="ru-RU" sz="9600" dirty="0" smtClean="0"/>
              <a:t>- «Насилие в семье»(психологический тренинг для родителей);</a:t>
            </a:r>
          </a:p>
          <a:p>
            <a:r>
              <a:rPr lang="ru-RU" sz="9600" dirty="0" smtClean="0"/>
              <a:t>- «Правила дорожного движения»</a:t>
            </a:r>
          </a:p>
          <a:p>
            <a:r>
              <a:rPr lang="ru-RU" sz="9600" dirty="0" smtClean="0"/>
              <a:t>-«Моя галактика»(психологический тренинг )</a:t>
            </a:r>
          </a:p>
          <a:p>
            <a:r>
              <a:rPr lang="ru-RU" sz="9600" dirty="0" smtClean="0"/>
              <a:t>-«Трудный ребенок» какой он есть?</a:t>
            </a:r>
          </a:p>
          <a:p>
            <a:r>
              <a:rPr lang="ru-RU" sz="9600" dirty="0" smtClean="0"/>
              <a:t>-организационные вопросы(питание,питьевой режим,дежурство в классе);</a:t>
            </a:r>
          </a:p>
          <a:p>
            <a:r>
              <a:rPr lang="ru-RU" sz="9600" dirty="0" smtClean="0"/>
              <a:t>-итоги первого полугодия.</a:t>
            </a:r>
          </a:p>
          <a:p>
            <a:endParaRPr lang="ru-RU" sz="2000" dirty="0" smtClean="0"/>
          </a:p>
          <a:p>
            <a:pPr marL="342900" indent="-342900">
              <a:buFontTx/>
              <a:buChar char="-"/>
            </a:pPr>
            <a:endParaRPr lang="ru-RU" sz="2000" dirty="0" smtClean="0"/>
          </a:p>
          <a:p>
            <a:r>
              <a:rPr lang="ru-RU" sz="2000" dirty="0" smtClean="0"/>
              <a:t>-</a:t>
            </a:r>
          </a:p>
          <a:p>
            <a:endParaRPr lang="ru-RU" sz="2000" dirty="0" smtClean="0"/>
          </a:p>
          <a:p>
            <a:r>
              <a:rPr lang="ru-RU" sz="2000" dirty="0" smtClean="0"/>
              <a:t>-</a:t>
            </a:r>
          </a:p>
          <a:p>
            <a:endParaRPr lang="ru-RU" sz="20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450" y="2055019"/>
            <a:ext cx="4476750" cy="3357562"/>
          </a:xfrm>
        </p:spPr>
      </p:pic>
    </p:spTree>
    <p:extLst>
      <p:ext uri="{BB962C8B-B14F-4D97-AF65-F5344CB8AC3E}">
        <p14:creationId xmlns:p14="http://schemas.microsoft.com/office/powerpoint/2010/main" val="243450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2" y="452718"/>
            <a:ext cx="11518709" cy="1400530"/>
          </a:xfrm>
        </p:spPr>
        <p:txBody>
          <a:bodyPr/>
          <a:lstStyle/>
          <a:p>
            <a:r>
              <a:rPr lang="ru-RU" sz="2800" dirty="0" smtClean="0"/>
              <a:t>Большинство родителей активно проявляют интерес к школьной жизни своих детей,что в значительной мере положительно сказывается на успеваемости и помогает мне в работе как классному руководителю</a:t>
            </a: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782" y="2101756"/>
            <a:ext cx="5363570" cy="3932134"/>
          </a:xfrm>
        </p:spPr>
      </p:pic>
      <p:sp>
        <p:nvSpPr>
          <p:cNvPr id="3" name="Объект 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4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За период работы </a:t>
            </a:r>
            <a:r>
              <a:rPr lang="en-US" i="1" dirty="0" smtClean="0"/>
              <a:t>I</a:t>
            </a:r>
            <a:r>
              <a:rPr lang="ru-RU" i="1" dirty="0" smtClean="0"/>
              <a:t> полугодия были проведены разнообразные классные и часы и внеклассные воспитательные мероприятия</a:t>
            </a: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854" y="2634018"/>
            <a:ext cx="5691115" cy="3944203"/>
          </a:xfrm>
        </p:spPr>
      </p:pic>
    </p:spTree>
    <p:extLst>
      <p:ext uri="{BB962C8B-B14F-4D97-AF65-F5344CB8AC3E}">
        <p14:creationId xmlns:p14="http://schemas.microsoft.com/office/powerpoint/2010/main" val="36100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559</TotalTime>
  <Words>582</Words>
  <Application>Microsoft Office PowerPoint</Application>
  <PresentationFormat>Широкоэкранный</PresentationFormat>
  <Paragraphs>55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Century Gothic</vt:lpstr>
      <vt:lpstr>Times New Roman</vt:lpstr>
      <vt:lpstr>Wingdings 3</vt:lpstr>
      <vt:lpstr>Ион</vt:lpstr>
      <vt:lpstr>Эффективность форм и методов работы классного руководителя 5 класса  </vt:lpstr>
      <vt:lpstr>Психолого-педагогическая характеристика учащихся 5 класса</vt:lpstr>
      <vt:lpstr>Презентация PowerPoint</vt:lpstr>
      <vt:lpstr>Презентация PowerPoint</vt:lpstr>
      <vt:lpstr>Основные задачи,которые я поставила перед собой как классный руководитель,это:</vt:lpstr>
      <vt:lpstr>Основными формами и методами  работы классного руководителя являются:</vt:lpstr>
      <vt:lpstr>Эффективной формой взаимодействия классного руководителя с родителями обучающихся является проведение родительских собраний</vt:lpstr>
      <vt:lpstr>Большинство родителей активно проявляют интерес к школьной жизни своих детей,что в значительной мере положительно сказывается на успеваемости и помогает мне в работе как классному руководителю</vt:lpstr>
      <vt:lpstr>За период работы I полугодия были проведены разнообразные классные и часы и внеклассные воспитательные мероприятия</vt:lpstr>
      <vt:lpstr>Классный час «70-летие победы с милитаристской Японией»</vt:lpstr>
      <vt:lpstr>Классный час «Земля-наш общий дом»</vt:lpstr>
      <vt:lpstr>Презентация PowerPoint</vt:lpstr>
      <vt:lpstr>Внешкольное мероприятие «День единства России»</vt:lpstr>
      <vt:lpstr>Урок-игра «Морской бой» по Правилам  дорожного движения</vt:lpstr>
      <vt:lpstr>«Литературный турнир книгочеев»</vt:lpstr>
      <vt:lpstr>«Наши большие и маленькие победы»</vt:lpstr>
      <vt:lpstr>«Воспитание детей-это важная область нашей жизни...Правильное воспитание-это наша счастливая старость,плохое воспитание-это наше будущее горе,это наши слёзы,-наша вина перед другими людьми».                  Антон Семёнович Макаренко</vt:lpstr>
    </vt:vector>
  </TitlesOfParts>
  <Company>WPI StaforceTEAM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Эффективность форм и методов работы классного руководителя 5 класса</dc:title>
  <dc:creator>User</dc:creator>
  <cp:lastModifiedBy>User</cp:lastModifiedBy>
  <cp:revision>27</cp:revision>
  <dcterms:created xsi:type="dcterms:W3CDTF">2016-01-25T17:01:39Z</dcterms:created>
  <dcterms:modified xsi:type="dcterms:W3CDTF">2016-10-06T18:58:36Z</dcterms:modified>
</cp:coreProperties>
</file>