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6" r:id="rId2"/>
    <p:sldId id="261" r:id="rId3"/>
    <p:sldId id="260" r:id="rId4"/>
    <p:sldId id="262" r:id="rId5"/>
    <p:sldId id="263" r:id="rId6"/>
    <p:sldId id="264" r:id="rId7"/>
    <p:sldId id="259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6" r:id="rId27"/>
    <p:sldId id="288" r:id="rId28"/>
    <p:sldId id="289" r:id="rId29"/>
    <p:sldId id="290" r:id="rId30"/>
    <p:sldId id="291" r:id="rId31"/>
    <p:sldId id="292" r:id="rId32"/>
    <p:sldId id="293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276056"/>
          </a:xfrm>
        </p:spPr>
        <p:txBody>
          <a:bodyPr>
            <a:normAutofit/>
          </a:bodyPr>
          <a:lstStyle/>
          <a:p>
            <a:r>
              <a:rPr lang="en-US" sz="6600" dirty="0" smtClean="0"/>
              <a:t>       </a:t>
            </a:r>
            <a:r>
              <a:rPr lang="en-US" sz="6600" dirty="0" smtClean="0">
                <a:solidFill>
                  <a:srgbClr val="00B050"/>
                </a:solidFill>
              </a:rPr>
              <a:t>On the move!</a:t>
            </a:r>
            <a:br>
              <a:rPr lang="en-US" sz="6600" dirty="0" smtClean="0">
                <a:solidFill>
                  <a:srgbClr val="00B050"/>
                </a:solidFill>
              </a:rPr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         Let’s go to </a:t>
            </a:r>
            <a:br>
              <a:rPr lang="en-US" sz="6600" dirty="0" smtClean="0"/>
            </a:br>
            <a:r>
              <a:rPr lang="en-US" sz="6600" dirty="0" smtClean="0"/>
              <a:t>    </a:t>
            </a:r>
            <a:r>
              <a:rPr lang="en-US" sz="6600" dirty="0" smtClean="0">
                <a:solidFill>
                  <a:srgbClr val="002060"/>
                </a:solidFill>
              </a:rPr>
              <a:t>knowledgeland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204048"/>
          </a:xfrm>
        </p:spPr>
        <p:txBody>
          <a:bodyPr>
            <a:normAutofit/>
          </a:bodyPr>
          <a:lstStyle/>
          <a:p>
            <a:r>
              <a:rPr lang="en-US" sz="6600" dirty="0" smtClean="0"/>
              <a:t>    </a:t>
            </a:r>
            <a:r>
              <a:rPr lang="en-US" sz="6600" i="1" dirty="0" smtClean="0"/>
              <a:t>Put the words in  </a:t>
            </a:r>
            <a:br>
              <a:rPr lang="en-US" sz="6600" i="1" dirty="0" smtClean="0"/>
            </a:br>
            <a:r>
              <a:rPr lang="en-US" sz="6600" i="1" dirty="0" smtClean="0"/>
              <a:t> the correct order </a:t>
            </a:r>
            <a:br>
              <a:rPr lang="en-US" sz="6600" i="1" dirty="0" smtClean="0"/>
            </a:br>
            <a:r>
              <a:rPr lang="en-US" sz="6600" i="1" dirty="0" smtClean="0"/>
              <a:t>         to make up</a:t>
            </a:r>
            <a:br>
              <a:rPr lang="en-US" sz="6600" i="1" dirty="0" smtClean="0"/>
            </a:br>
            <a:r>
              <a:rPr lang="en-US" sz="6600" i="1" dirty="0" smtClean="0"/>
              <a:t>     the sentences:</a:t>
            </a:r>
            <a:endParaRPr lang="ru-RU" sz="660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68144"/>
          </a:xfrm>
        </p:spPr>
        <p:txBody>
          <a:bodyPr>
            <a:normAutofit fontScale="90000"/>
          </a:bodyPr>
          <a:lstStyle/>
          <a:p>
            <a:pPr marL="609600" indent="-609600"/>
            <a:r>
              <a:rPr lang="ru-RU" dirty="0" smtClean="0"/>
              <a:t> </a:t>
            </a:r>
            <a:r>
              <a:rPr lang="en-US" dirty="0" smtClean="0"/>
              <a:t>     </a:t>
            </a:r>
            <a:r>
              <a:rPr lang="ru-RU" dirty="0" smtClean="0"/>
              <a:t>1. </a:t>
            </a:r>
            <a:r>
              <a:rPr lang="en-US" dirty="0" smtClean="0"/>
              <a:t>There\room\in\is\sofa\a\the</a:t>
            </a:r>
            <a:br>
              <a:rPr lang="en-US" dirty="0" smtClean="0"/>
            </a:br>
            <a:r>
              <a:rPr lang="ru-RU" dirty="0" smtClean="0"/>
              <a:t>2. </a:t>
            </a:r>
            <a:r>
              <a:rPr lang="en-US" dirty="0" smtClean="0"/>
              <a:t>There\toys\are\in\box\the.</a:t>
            </a:r>
            <a:br>
              <a:rPr lang="en-US" dirty="0" smtClean="0"/>
            </a:br>
            <a:r>
              <a:rPr lang="ru-RU" dirty="0" smtClean="0"/>
              <a:t>3. </a:t>
            </a:r>
            <a:r>
              <a:rPr lang="en-US" dirty="0" smtClean="0"/>
              <a:t>Computer\there\no\is\in\room\the</a:t>
            </a:r>
            <a:br>
              <a:rPr lang="en-US" dirty="0" smtClean="0"/>
            </a:br>
            <a:r>
              <a:rPr lang="ru-RU" dirty="0" smtClean="0"/>
              <a:t>4. </a:t>
            </a:r>
            <a:r>
              <a:rPr lang="en-US" dirty="0" smtClean="0"/>
              <a:t>nice \you\ are.</a:t>
            </a:r>
            <a:br>
              <a:rPr lang="en-US" dirty="0" smtClean="0"/>
            </a:br>
            <a:r>
              <a:rPr lang="ru-RU" dirty="0" smtClean="0"/>
              <a:t>5. </a:t>
            </a:r>
            <a:r>
              <a:rPr lang="en-US" dirty="0" smtClean="0"/>
              <a:t>you\ how\ old\ are?</a:t>
            </a:r>
            <a:br>
              <a:rPr lang="en-US" dirty="0" smtClean="0"/>
            </a:br>
            <a:r>
              <a:rPr lang="ru-RU" dirty="0" smtClean="0"/>
              <a:t>6. </a:t>
            </a:r>
            <a:r>
              <a:rPr lang="en-US" dirty="0" smtClean="0"/>
              <a:t>is \she\ where?</a:t>
            </a:r>
            <a:br>
              <a:rPr lang="en-US" dirty="0" smtClean="0"/>
            </a:br>
            <a:r>
              <a:rPr lang="ru-RU" dirty="0" smtClean="0"/>
              <a:t>7. </a:t>
            </a:r>
            <a:r>
              <a:rPr lang="en-US" dirty="0" smtClean="0"/>
              <a:t>good\ they\ friends\ not\ are.</a:t>
            </a:r>
            <a:br>
              <a:rPr lang="en-US" dirty="0" smtClean="0"/>
            </a:br>
            <a:r>
              <a:rPr lang="ru-RU" dirty="0" smtClean="0"/>
              <a:t>8. </a:t>
            </a:r>
            <a:r>
              <a:rPr lang="en-US" dirty="0" smtClean="0"/>
              <a:t>hair\she\blonde\got\has?</a:t>
            </a:r>
            <a:br>
              <a:rPr lang="en-US" dirty="0" smtClean="0"/>
            </a:br>
            <a:r>
              <a:rPr lang="en-US" dirty="0" smtClean="0"/>
              <a:t>9. cartoons\never\we\watch.</a:t>
            </a:r>
            <a:br>
              <a:rPr lang="en-US" dirty="0" smtClean="0"/>
            </a:br>
            <a:r>
              <a:rPr lang="en-US" dirty="0" smtClean="0"/>
              <a:t>10. now\reading\he\is\book\a?</a:t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13204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             </a:t>
            </a:r>
            <a:r>
              <a:rPr lang="en-US" sz="7200" i="1" dirty="0" smtClean="0"/>
              <a:t>Find</a:t>
            </a:r>
            <a:br>
              <a:rPr lang="en-US" sz="7200" i="1" dirty="0" smtClean="0"/>
            </a:br>
            <a:r>
              <a:rPr lang="en-US" sz="7200" i="1" dirty="0" smtClean="0"/>
              <a:t>              the</a:t>
            </a:r>
            <a:br>
              <a:rPr lang="en-US" sz="7200" i="1" dirty="0" smtClean="0"/>
            </a:br>
            <a:r>
              <a:rPr lang="en-US" sz="7200" i="1" dirty="0" smtClean="0"/>
              <a:t>        mistakes:</a:t>
            </a:r>
            <a:br>
              <a:rPr lang="en-US" sz="7200" i="1" dirty="0" smtClean="0"/>
            </a:br>
            <a:endParaRPr lang="ru-RU" sz="7200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686800" cy="5760640"/>
          </a:xfrm>
        </p:spPr>
        <p:txBody>
          <a:bodyPr/>
          <a:lstStyle/>
          <a:p>
            <a:pPr marL="571500" indent="-571500"/>
            <a:r>
              <a:rPr lang="en-US" dirty="0" smtClean="0"/>
              <a:t>     </a:t>
            </a:r>
            <a:r>
              <a:rPr lang="en-US" sz="4400" dirty="0" smtClean="0"/>
              <a:t>1. Ann and Mike is friends.</a:t>
            </a:r>
            <a:br>
              <a:rPr lang="en-US" sz="4400" dirty="0" smtClean="0"/>
            </a:br>
            <a:r>
              <a:rPr lang="en-US" sz="4400" dirty="0" smtClean="0"/>
              <a:t>2. My hobby has reading.</a:t>
            </a:r>
            <a:br>
              <a:rPr lang="en-US" sz="4400" dirty="0" smtClean="0"/>
            </a:br>
            <a:r>
              <a:rPr lang="en-US" sz="4400" dirty="0" smtClean="0"/>
              <a:t>3. We English are. </a:t>
            </a:r>
            <a:br>
              <a:rPr lang="en-US" sz="4400" dirty="0" smtClean="0"/>
            </a:br>
            <a:r>
              <a:rPr lang="en-US" sz="4400" dirty="0" smtClean="0"/>
              <a:t>4. I have a books. </a:t>
            </a:r>
            <a:br>
              <a:rPr lang="en-US" sz="4400" dirty="0" smtClean="0"/>
            </a:br>
            <a:r>
              <a:rPr lang="en-US" sz="4400" dirty="0" smtClean="0"/>
              <a:t>5. I not am in class six.</a:t>
            </a:r>
            <a:br>
              <a:rPr lang="en-US" sz="4400" dirty="0" smtClean="0"/>
            </a:br>
            <a:r>
              <a:rPr lang="en-US" sz="4400" dirty="0" smtClean="0"/>
              <a:t>6. we don’t like for singing.</a:t>
            </a:r>
            <a:br>
              <a:rPr lang="en-US" sz="4400" dirty="0" smtClean="0"/>
            </a:br>
            <a:r>
              <a:rPr lang="en-US" sz="4400" dirty="0" smtClean="0"/>
              <a:t>7. she are washing-up.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511550"/>
          </a:xfrm>
        </p:spPr>
        <p:txBody>
          <a:bodyPr/>
          <a:lstStyle/>
          <a:p>
            <a:r>
              <a:rPr lang="en-US" dirty="0" smtClean="0"/>
              <a:t>                          Station </a:t>
            </a:r>
            <a:r>
              <a:rPr lang="en-US" dirty="0"/>
              <a:t>3.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               </a:t>
            </a:r>
            <a:r>
              <a:rPr lang="en-US" sz="6900" dirty="0" smtClean="0"/>
              <a:t>Lexical  </a:t>
            </a:r>
            <a:br>
              <a:rPr lang="en-US" sz="6900" dirty="0" smtClean="0"/>
            </a:br>
            <a:r>
              <a:rPr lang="en-US" sz="6900" dirty="0" smtClean="0"/>
              <a:t>    </a:t>
            </a:r>
            <a:r>
              <a:rPr lang="ru-RU" sz="6900" dirty="0" smtClean="0"/>
              <a:t>(</a:t>
            </a:r>
            <a:r>
              <a:rPr lang="ru-RU" sz="6900" dirty="0"/>
              <a:t>лексическая) </a:t>
            </a:r>
          </a:p>
        </p:txBody>
      </p:sp>
      <p:pic>
        <p:nvPicPr>
          <p:cNvPr id="10243" name="Picture 3" descr="24737972_uchilk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644900"/>
            <a:ext cx="2124075" cy="3213100"/>
          </a:xfrm>
          <a:prstGeom prst="rect">
            <a:avLst/>
          </a:prstGeom>
          <a:noFill/>
        </p:spPr>
      </p:pic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1331640" y="260648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339952"/>
          </a:xfrm>
        </p:spPr>
        <p:txBody>
          <a:bodyPr>
            <a:normAutofit/>
          </a:bodyPr>
          <a:lstStyle/>
          <a:p>
            <a:r>
              <a:rPr lang="en-US" sz="8000" dirty="0" smtClean="0"/>
              <a:t>  1.</a:t>
            </a:r>
            <a:br>
              <a:rPr lang="en-US" sz="8000" dirty="0" smtClean="0"/>
            </a:br>
            <a:r>
              <a:rPr lang="en-US" sz="8000" dirty="0" smtClean="0"/>
              <a:t>       </a:t>
            </a:r>
            <a:r>
              <a:rPr lang="en-US" sz="8000" i="1" dirty="0" smtClean="0"/>
              <a:t>Words</a:t>
            </a:r>
            <a:br>
              <a:rPr lang="en-US" sz="8000" i="1" dirty="0" smtClean="0"/>
            </a:br>
            <a:r>
              <a:rPr lang="en-US" sz="8000" i="1" dirty="0" smtClean="0"/>
              <a:t>                 chain</a:t>
            </a:r>
            <a:endParaRPr lang="ru-RU" sz="8000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276056"/>
          </a:xfrm>
        </p:spPr>
        <p:txBody>
          <a:bodyPr>
            <a:normAutofit/>
          </a:bodyPr>
          <a:lstStyle/>
          <a:p>
            <a:r>
              <a:rPr lang="en-US" sz="7200" dirty="0" smtClean="0"/>
              <a:t>     2.</a:t>
            </a:r>
            <a:br>
              <a:rPr lang="en-US" sz="7200" dirty="0" smtClean="0"/>
            </a:br>
            <a:r>
              <a:rPr lang="en-US" sz="7200" dirty="0" smtClean="0"/>
              <a:t>        </a:t>
            </a:r>
            <a:r>
              <a:rPr lang="en-US" sz="7200" i="1" dirty="0" smtClean="0"/>
              <a:t>crossword</a:t>
            </a:r>
            <a:endParaRPr lang="ru-RU" sz="7200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564088"/>
          </a:xfrm>
        </p:spPr>
        <p:txBody>
          <a:bodyPr>
            <a:normAutofit/>
          </a:bodyPr>
          <a:lstStyle/>
          <a:p>
            <a:r>
              <a:rPr lang="en-US" sz="7200" dirty="0" smtClean="0"/>
              <a:t>3.</a:t>
            </a:r>
            <a:br>
              <a:rPr lang="en-US" sz="7200" dirty="0" smtClean="0"/>
            </a:br>
            <a:r>
              <a:rPr lang="en-US" sz="7200" dirty="0" smtClean="0"/>
              <a:t>   </a:t>
            </a:r>
            <a:r>
              <a:rPr lang="en-US" sz="7200" i="1" dirty="0" smtClean="0"/>
              <a:t>Answer </a:t>
            </a:r>
            <a:br>
              <a:rPr lang="en-US" sz="7200" i="1" dirty="0" smtClean="0"/>
            </a:br>
            <a:r>
              <a:rPr lang="en-US" sz="7200" i="1" dirty="0" smtClean="0"/>
              <a:t>        the questions:</a:t>
            </a:r>
            <a:endParaRPr lang="ru-RU" sz="7200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5472608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1 (A)</a:t>
            </a:r>
            <a:br>
              <a:rPr lang="en-US" sz="6000" b="1" dirty="0" smtClean="0"/>
            </a:br>
            <a:r>
              <a:rPr lang="en-US" sz="6000" b="1" dirty="0" smtClean="0"/>
              <a:t>          </a:t>
            </a:r>
            <a:br>
              <a:rPr lang="en-US" sz="6000" b="1" dirty="0" smtClean="0"/>
            </a:br>
            <a:r>
              <a:rPr lang="en-US" sz="6000" b="1" dirty="0" smtClean="0"/>
              <a:t>         How are you?</a:t>
            </a:r>
            <a:endParaRPr lang="ru-RU" sz="6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564088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1 (b)</a:t>
            </a:r>
            <a:br>
              <a:rPr lang="en-US" sz="6600" b="1" dirty="0" smtClean="0"/>
            </a:br>
            <a:r>
              <a:rPr lang="en-US" sz="6600" b="1" dirty="0" smtClean="0"/>
              <a:t/>
            </a:r>
            <a:br>
              <a:rPr lang="en-US" sz="6600" b="1" dirty="0" smtClean="0"/>
            </a:br>
            <a:r>
              <a:rPr lang="en-US" sz="6600" b="1" dirty="0" smtClean="0"/>
              <a:t>  How is your mum?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BD1365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0988" y="4679950"/>
            <a:ext cx="5053012" cy="1989410"/>
          </a:xfrm>
          <a:prstGeom prst="rect">
            <a:avLst/>
          </a:prstGeom>
          <a:noFill/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 rot="34838496">
            <a:off x="323850" y="4724400"/>
            <a:ext cx="976313" cy="976313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2987675" y="573405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1476375" y="5445125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1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 rot="-1161264">
            <a:off x="1979613" y="3860800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755650" y="3933825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2</a:t>
            </a: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3419475" y="3357563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>
                <a:latin typeface="Verdana" pitchFamily="34" charset="0"/>
              </a:rPr>
              <a:t>3</a:t>
            </a: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 rot="-1401683">
            <a:off x="4716463" y="3141663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6011863" y="2492375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4</a:t>
            </a:r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 rot="15047655">
            <a:off x="6923882" y="1581944"/>
            <a:ext cx="1214437" cy="733425"/>
          </a:xfrm>
          <a:prstGeom prst="curvedUp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3779838" y="1557338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5148263" y="1341438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latin typeface="Verdana" pitchFamily="34" charset="0"/>
              </a:rPr>
              <a:t>5</a:t>
            </a:r>
          </a:p>
        </p:txBody>
      </p:sp>
      <p:pic>
        <p:nvPicPr>
          <p:cNvPr id="3088" name="Picture 16" descr="626582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49275"/>
            <a:ext cx="3384376" cy="23510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772000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700" dirty="0" smtClean="0"/>
              <a:t>2 (a)</a:t>
            </a:r>
            <a:br>
              <a:rPr lang="en-US" sz="6700" dirty="0" smtClean="0"/>
            </a:br>
            <a:r>
              <a:rPr lang="en-US" sz="6700" dirty="0" smtClean="0"/>
              <a:t/>
            </a:r>
            <a:br>
              <a:rPr lang="en-US" sz="6700" dirty="0" smtClean="0"/>
            </a:br>
            <a:r>
              <a:rPr lang="en-US" sz="6700" dirty="0" smtClean="0"/>
              <a:t>   </a:t>
            </a:r>
            <a:r>
              <a:rPr lang="en-US" sz="6700" b="1" dirty="0" smtClean="0"/>
              <a:t>do you like singing?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endParaRPr lang="ru-RU" sz="6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348064"/>
          </a:xfrm>
        </p:spPr>
        <p:txBody>
          <a:bodyPr>
            <a:normAutofit/>
          </a:bodyPr>
          <a:lstStyle/>
          <a:p>
            <a:r>
              <a:rPr lang="en-US" sz="6000" dirty="0" smtClean="0"/>
              <a:t>2 (b)</a:t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b="1" dirty="0" smtClean="0"/>
              <a:t>are you free tonight</a:t>
            </a:r>
            <a:r>
              <a:rPr lang="en-US" sz="6000" dirty="0" smtClean="0"/>
              <a:t>?</a:t>
            </a:r>
            <a:endParaRPr lang="ru-RU" sz="6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348064"/>
          </a:xfrm>
        </p:spPr>
        <p:txBody>
          <a:bodyPr>
            <a:normAutofit/>
          </a:bodyPr>
          <a:lstStyle/>
          <a:p>
            <a:r>
              <a:rPr lang="en-US" sz="6600" dirty="0" smtClean="0"/>
              <a:t>3 (a)</a:t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   </a:t>
            </a:r>
            <a:r>
              <a:rPr lang="en-US" sz="6600" b="1" dirty="0" smtClean="0"/>
              <a:t>what colour are </a:t>
            </a:r>
            <a:br>
              <a:rPr lang="en-US" sz="6600" b="1" dirty="0" smtClean="0"/>
            </a:br>
            <a:r>
              <a:rPr lang="en-US" sz="6600" b="1" dirty="0" smtClean="0"/>
              <a:t>        your teeth?</a:t>
            </a:r>
            <a:endParaRPr lang="ru-RU" sz="66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348064"/>
          </a:xfrm>
        </p:spPr>
        <p:txBody>
          <a:bodyPr>
            <a:normAutofit/>
          </a:bodyPr>
          <a:lstStyle/>
          <a:p>
            <a:r>
              <a:rPr lang="en-US" sz="6000" dirty="0" smtClean="0"/>
              <a:t>3 (b)</a:t>
            </a:r>
            <a:br>
              <a:rPr lang="en-US" sz="6000" dirty="0" smtClean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b="1" dirty="0" smtClean="0"/>
              <a:t>do you like black tea</a:t>
            </a:r>
            <a:r>
              <a:rPr lang="en-US" sz="6000" dirty="0" smtClean="0"/>
              <a:t>?</a:t>
            </a:r>
            <a:endParaRPr lang="ru-RU" sz="6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9208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4  (a) </a:t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b="1" dirty="0" smtClean="0"/>
              <a:t>When do you   </a:t>
            </a:r>
            <a:br>
              <a:rPr lang="en-US" sz="6600" b="1" dirty="0" smtClean="0"/>
            </a:br>
            <a:r>
              <a:rPr lang="en-US" sz="6600" b="1" dirty="0" smtClean="0"/>
              <a:t>  celebrate Victory </a:t>
            </a:r>
            <a:br>
              <a:rPr lang="en-US" sz="6600" b="1" dirty="0" smtClean="0"/>
            </a:br>
            <a:r>
              <a:rPr lang="en-US" sz="6600" b="1" dirty="0" smtClean="0"/>
              <a:t>                               day?</a:t>
            </a:r>
            <a:endParaRPr lang="ru-RU" sz="66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007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4 (b)</a:t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  </a:t>
            </a:r>
            <a:r>
              <a:rPr lang="en-US" sz="6600" b="1" dirty="0" smtClean="0"/>
              <a:t>when is christmas </a:t>
            </a:r>
            <a:br>
              <a:rPr lang="en-US" sz="6600" b="1" dirty="0" smtClean="0"/>
            </a:br>
            <a:r>
              <a:rPr lang="en-US" sz="6600" b="1" dirty="0" smtClean="0"/>
              <a:t>        in england?</a:t>
            </a:r>
            <a:endParaRPr lang="ru-RU" sz="66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511550"/>
          </a:xfrm>
        </p:spPr>
        <p:txBody>
          <a:bodyPr/>
          <a:lstStyle/>
          <a:p>
            <a:r>
              <a:rPr lang="en-US" dirty="0" smtClean="0"/>
              <a:t>                          Station </a:t>
            </a:r>
            <a:r>
              <a:rPr lang="en-US" dirty="0"/>
              <a:t>4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          </a:t>
            </a:r>
            <a:r>
              <a:rPr lang="en-US" sz="5400" dirty="0" smtClean="0"/>
              <a:t>The </a:t>
            </a:r>
            <a:r>
              <a:rPr lang="en-US" sz="5400" dirty="0"/>
              <a:t>captains’ </a:t>
            </a:r>
            <a:r>
              <a:rPr lang="en-US" sz="5400" dirty="0" smtClean="0"/>
              <a:t>  </a:t>
            </a:r>
            <a:br>
              <a:rPr lang="en-US" sz="5400" dirty="0" smtClean="0"/>
            </a:br>
            <a:r>
              <a:rPr lang="en-US" sz="5400" dirty="0" smtClean="0"/>
              <a:t>   competition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3315" name="Picture 3" descr="24737972_uchilk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6075" y="2874963"/>
            <a:ext cx="2447925" cy="3983037"/>
          </a:xfrm>
          <a:prstGeom prst="rect">
            <a:avLst/>
          </a:prstGeom>
          <a:noFill/>
        </p:spPr>
      </p:pic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11560" y="332656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39573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8800" i="1" dirty="0" smtClean="0"/>
              <a:t>           quiz</a:t>
            </a:r>
            <a:endParaRPr lang="ru-RU" sz="8800" i="1" dirty="0"/>
          </a:p>
        </p:txBody>
      </p:sp>
      <p:pic>
        <p:nvPicPr>
          <p:cNvPr id="3" name="Picture 4" descr="Рисунок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971600" y="3212976"/>
            <a:ext cx="2088702" cy="2663701"/>
          </a:xfrm>
          <a:prstGeom prst="rect">
            <a:avLst/>
          </a:prstGeom>
          <a:noFill/>
        </p:spPr>
      </p:pic>
      <p:pic>
        <p:nvPicPr>
          <p:cNvPr id="4" name="Picture 4" descr="Рисунок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284984"/>
            <a:ext cx="2231777" cy="2663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18637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i="1" dirty="0" smtClean="0"/>
              <a:t>1. The capital city of the usa is:</a:t>
            </a:r>
            <a:br>
              <a:rPr lang="en-US" sz="4000" b="1" i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a – new york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b – </a:t>
            </a:r>
            <a:r>
              <a:rPr lang="en-US" sz="4000" b="1" dirty="0" smtClean="0"/>
              <a:t>washington </a:t>
            </a:r>
            <a:r>
              <a:rPr lang="ru-RU" sz="4000" b="1" dirty="0" smtClean="0"/>
              <a:t>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c - london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34806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i="1" dirty="0" smtClean="0"/>
              <a:t>2. Spring in britain has got: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a – 2 months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b – 3 months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c – 4 months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51155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</a:t>
            </a:r>
            <a:r>
              <a:rPr lang="en-US" dirty="0" smtClean="0"/>
              <a:t>Station 1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ru-RU" dirty="0" smtClean="0"/>
              <a:t>              </a:t>
            </a:r>
            <a:r>
              <a:rPr lang="en-US" sz="6900" dirty="0" smtClean="0"/>
              <a:t>Phonetics </a:t>
            </a:r>
            <a:r>
              <a:rPr lang="ru-RU" sz="6900" dirty="0" smtClean="0"/>
              <a:t> (</a:t>
            </a:r>
            <a:r>
              <a:rPr lang="ru-RU" sz="6900" dirty="0"/>
              <a:t>фонетическая) </a:t>
            </a:r>
          </a:p>
        </p:txBody>
      </p:sp>
      <p:pic>
        <p:nvPicPr>
          <p:cNvPr id="4099" name="Picture 3" descr="24737972_uchilk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3644900"/>
            <a:ext cx="2124075" cy="3213100"/>
          </a:xfrm>
          <a:prstGeom prst="rect">
            <a:avLst/>
          </a:prstGeom>
          <a:noFill/>
        </p:spPr>
      </p:pic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1259632" y="188640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32925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i="1" dirty="0" smtClean="0"/>
              <a:t>3. The longest river in the world is:</a:t>
            </a:r>
            <a:br>
              <a:rPr lang="en-US" b="1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4000" b="1" dirty="0" smtClean="0"/>
              <a:t>a – the Nile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b – the Thames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c – the Volga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11494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i="1" dirty="0" smtClean="0"/>
              <a:t>4. The fifth month of the year is:</a:t>
            </a:r>
            <a:br>
              <a:rPr lang="en-US" sz="4000" b="1" i="1" dirty="0" smtClean="0"/>
            </a:br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en-US" sz="4000" b="1" dirty="0" smtClean="0"/>
              <a:t>a – april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b – june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c - may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471490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i="1" dirty="0" smtClean="0"/>
              <a:t>        5. At halloween parties </a:t>
            </a:r>
            <a:br>
              <a:rPr lang="en-US" sz="4000" b="1" i="1" dirty="0" smtClean="0"/>
            </a:br>
            <a:r>
              <a:rPr lang="en-US" sz="4000" b="1" i="1" dirty="0" smtClean="0"/>
              <a:t>                    americans eat:</a:t>
            </a:r>
            <a:br>
              <a:rPr lang="en-US" sz="4000" b="1" i="1" dirty="0" smtClean="0"/>
            </a:br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en-US" sz="4000" b="1" dirty="0" smtClean="0"/>
              <a:t>a – pumkin pies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b – meat balls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c - turkey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511550"/>
          </a:xfrm>
        </p:spPr>
        <p:txBody>
          <a:bodyPr/>
          <a:lstStyle/>
          <a:p>
            <a:r>
              <a:rPr lang="ru-RU" dirty="0" smtClean="0"/>
              <a:t>                           </a:t>
            </a:r>
            <a:r>
              <a:rPr lang="en-US" dirty="0" smtClean="0"/>
              <a:t>Station </a:t>
            </a:r>
            <a:r>
              <a:rPr lang="ru-RU" dirty="0"/>
              <a:t>5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ru-RU" dirty="0" smtClean="0"/>
              <a:t>                      </a:t>
            </a:r>
            <a:r>
              <a:rPr lang="en-US" sz="6000" dirty="0" smtClean="0"/>
              <a:t>Riddles 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        </a:t>
            </a:r>
            <a:r>
              <a:rPr lang="en-US" sz="6000" dirty="0" smtClean="0"/>
              <a:t>( </a:t>
            </a:r>
            <a:r>
              <a:rPr lang="ru-RU" sz="6000" dirty="0"/>
              <a:t>загадочная )</a:t>
            </a:r>
            <a:r>
              <a:rPr lang="ru-RU" sz="6900" dirty="0"/>
              <a:t> </a:t>
            </a:r>
          </a:p>
        </p:txBody>
      </p:sp>
      <p:pic>
        <p:nvPicPr>
          <p:cNvPr id="14339" name="Picture 3" descr="24737972_uchilk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83568" y="3501008"/>
            <a:ext cx="2303909" cy="3213100"/>
          </a:xfrm>
          <a:prstGeom prst="rect">
            <a:avLst/>
          </a:prstGeom>
          <a:noFill/>
        </p:spPr>
      </p:pic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1259632" y="476672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348064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    1.</a:t>
            </a:r>
            <a:r>
              <a:rPr lang="en-US" sz="6600" b="1" dirty="0" smtClean="0"/>
              <a:t>What is found </a:t>
            </a:r>
            <a:r>
              <a:rPr lang="ru-RU" sz="6600" b="1" dirty="0" smtClean="0"/>
              <a:t>   </a:t>
            </a:r>
            <a:br>
              <a:rPr lang="ru-RU" sz="6600" b="1" dirty="0" smtClean="0"/>
            </a:br>
            <a:r>
              <a:rPr lang="ru-RU" sz="6600" b="1" dirty="0" smtClean="0"/>
              <a:t>    </a:t>
            </a:r>
            <a:r>
              <a:rPr lang="en-US" sz="6600" b="1" dirty="0" smtClean="0"/>
              <a:t>over your head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en-US" sz="6600" b="1" dirty="0" smtClean="0"/>
              <a:t> </a:t>
            </a:r>
            <a:r>
              <a:rPr lang="ru-RU" sz="6600" b="1" dirty="0" smtClean="0"/>
              <a:t>   </a:t>
            </a:r>
            <a:r>
              <a:rPr lang="en-US" sz="6600" b="1" dirty="0" smtClean="0"/>
              <a:t>but under your 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                </a:t>
            </a:r>
            <a:r>
              <a:rPr lang="en-US" sz="6600" b="1" dirty="0" smtClean="0"/>
              <a:t>hat?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348064"/>
          </a:xfrm>
        </p:spPr>
        <p:txBody>
          <a:bodyPr/>
          <a:lstStyle/>
          <a:p>
            <a:r>
              <a:rPr lang="ru-RU" sz="7200" b="1" dirty="0" smtClean="0"/>
              <a:t>   2.</a:t>
            </a:r>
            <a:r>
              <a:rPr lang="en-US" sz="7200" b="1" dirty="0" smtClean="0"/>
              <a:t>What is in the </a:t>
            </a:r>
            <a:r>
              <a:rPr lang="ru-RU" sz="7200" b="1" dirty="0" smtClean="0"/>
              <a:t>  </a:t>
            </a:r>
            <a:br>
              <a:rPr lang="ru-RU" sz="7200" b="1" dirty="0" smtClean="0"/>
            </a:br>
            <a:r>
              <a:rPr lang="ru-RU" sz="7200" b="1" dirty="0" smtClean="0"/>
              <a:t>  </a:t>
            </a:r>
            <a:r>
              <a:rPr lang="en-US" sz="7200" b="1" dirty="0" smtClean="0"/>
              <a:t>middle of Paris?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204048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   3. We have legs </a:t>
            </a:r>
            <a:br>
              <a:rPr lang="en-US" sz="6600" b="1" dirty="0" smtClean="0"/>
            </a:br>
            <a:r>
              <a:rPr lang="en-US" sz="6600" b="1" dirty="0" smtClean="0"/>
              <a:t>                 but </a:t>
            </a:r>
            <a:br>
              <a:rPr lang="en-US" sz="6600" b="1" dirty="0" smtClean="0"/>
            </a:br>
            <a:r>
              <a:rPr lang="en-US" sz="6600" b="1" dirty="0" smtClean="0"/>
              <a:t>       cannot walk</a:t>
            </a:r>
            <a:endParaRPr lang="ru-RU" sz="6600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348064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  4. When I eat I live,</a:t>
            </a:r>
            <a:br>
              <a:rPr lang="en-US" sz="6000" b="1" dirty="0" smtClean="0"/>
            </a:br>
            <a:r>
              <a:rPr lang="en-US" sz="6000" b="1" dirty="0" smtClean="0"/>
              <a:t>     but when I drink </a:t>
            </a:r>
            <a:br>
              <a:rPr lang="en-US" sz="6000" b="1" dirty="0" smtClean="0"/>
            </a:br>
            <a:r>
              <a:rPr lang="en-US" sz="6000" b="1" dirty="0" smtClean="0"/>
              <a:t>                  I die.</a:t>
            </a:r>
            <a:br>
              <a:rPr lang="en-US" sz="6000" b="1" dirty="0" smtClean="0"/>
            </a:br>
            <a:r>
              <a:rPr lang="en-US" sz="6000" b="1" dirty="0" smtClean="0"/>
              <a:t>            What am I?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9208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5. Clean, but not water.  </a:t>
            </a:r>
            <a:br>
              <a:rPr lang="en-US" sz="5400" b="1" dirty="0" smtClean="0"/>
            </a:br>
            <a:r>
              <a:rPr lang="en-US" sz="5400" b="1" dirty="0" smtClean="0"/>
              <a:t>    White but not snow.  </a:t>
            </a:r>
            <a:br>
              <a:rPr lang="en-US" sz="5400" b="1" dirty="0" smtClean="0"/>
            </a:br>
            <a:r>
              <a:rPr lang="en-US" sz="5400" b="1" dirty="0" smtClean="0"/>
              <a:t>   Sweet but not honey.  </a:t>
            </a:r>
            <a:br>
              <a:rPr lang="en-US" sz="5400" b="1" dirty="0" smtClean="0"/>
            </a:br>
            <a:r>
              <a:rPr lang="en-US" sz="5400" b="1" dirty="0" smtClean="0"/>
              <a:t>              What is it?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564088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      6. What man </a:t>
            </a:r>
            <a:br>
              <a:rPr lang="en-US" sz="6600" b="1" dirty="0" smtClean="0"/>
            </a:br>
            <a:r>
              <a:rPr lang="en-US" sz="6600" b="1" dirty="0" smtClean="0"/>
              <a:t>      cannot  live </a:t>
            </a:r>
            <a:br>
              <a:rPr lang="en-US" sz="6600" b="1" dirty="0" smtClean="0"/>
            </a:br>
            <a:r>
              <a:rPr lang="en-US" sz="6600" b="1" dirty="0" smtClean="0"/>
              <a:t>  inside the house?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132040"/>
          </a:xfrm>
        </p:spPr>
        <p:txBody>
          <a:bodyPr>
            <a:normAutofit/>
          </a:bodyPr>
          <a:lstStyle/>
          <a:p>
            <a:r>
              <a:rPr lang="ru-RU" sz="7200" i="1" dirty="0" smtClean="0"/>
              <a:t>             </a:t>
            </a:r>
            <a:r>
              <a:rPr lang="en-US" sz="7200" i="1" dirty="0" smtClean="0"/>
              <a:t>Read 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    </a:t>
            </a:r>
            <a:r>
              <a:rPr lang="en-US" sz="7200" i="1" dirty="0" smtClean="0"/>
              <a:t>as quickly as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en-US" sz="7200" i="1" dirty="0" smtClean="0"/>
              <a:t> </a:t>
            </a:r>
            <a:r>
              <a:rPr lang="ru-RU" sz="7200" i="1" dirty="0" smtClean="0"/>
              <a:t>         </a:t>
            </a:r>
            <a:r>
              <a:rPr lang="en-US" sz="7200" i="1" dirty="0" smtClean="0"/>
              <a:t>you can:</a:t>
            </a:r>
            <a:endParaRPr lang="ru-RU" sz="72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91264" cy="5184576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7. It is your parents' child.     </a:t>
            </a:r>
            <a:br>
              <a:rPr lang="en-US" sz="4800" b="1" dirty="0" smtClean="0"/>
            </a:br>
            <a:r>
              <a:rPr lang="en-US" sz="4800" b="1" dirty="0" smtClean="0"/>
              <a:t>    It is not your brother.</a:t>
            </a:r>
            <a:br>
              <a:rPr lang="en-US" sz="4800" b="1" dirty="0" smtClean="0"/>
            </a:br>
            <a:r>
              <a:rPr lang="en-US" sz="4800" b="1" dirty="0" smtClean="0"/>
              <a:t>       It is not your sister. </a:t>
            </a:r>
            <a:br>
              <a:rPr lang="en-US" sz="4800" b="1" dirty="0" smtClean="0"/>
            </a:br>
            <a:r>
              <a:rPr lang="en-US" sz="4800" b="1" dirty="0" smtClean="0"/>
              <a:t>                 Who is it?</a:t>
            </a:r>
            <a:br>
              <a:rPr lang="en-US" sz="4800" b="1" dirty="0" smtClean="0"/>
            </a:br>
            <a:endParaRPr lang="ru-RU" sz="4800" b="1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36096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    8. What runs </a:t>
            </a:r>
            <a:br>
              <a:rPr lang="en-US" sz="6600" b="1" dirty="0" smtClean="0"/>
            </a:br>
            <a:r>
              <a:rPr lang="en-US" sz="6600" b="1" dirty="0" smtClean="0"/>
              <a:t>                but </a:t>
            </a:r>
            <a:br>
              <a:rPr lang="en-US" sz="6600" b="1" dirty="0" smtClean="0"/>
            </a:br>
            <a:r>
              <a:rPr lang="en-US" sz="6600" b="1" dirty="0" smtClean="0"/>
              <a:t>      never walks?</a:t>
            </a:r>
            <a:br>
              <a:rPr lang="en-US" sz="6600" b="1" dirty="0" smtClean="0"/>
            </a:br>
            <a:endParaRPr lang="ru-RU" sz="6600" b="1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0072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     This is the end</a:t>
            </a:r>
            <a:br>
              <a:rPr lang="en-US" sz="6600" b="1" dirty="0" smtClean="0"/>
            </a:br>
            <a:r>
              <a:rPr lang="en-US" sz="6600" b="1" dirty="0" smtClean="0"/>
              <a:t>        of the game</a:t>
            </a:r>
            <a:br>
              <a:rPr lang="en-US" sz="6600" b="1" dirty="0" smtClean="0"/>
            </a:br>
            <a:r>
              <a:rPr lang="en-US" sz="6600" b="1" dirty="0" smtClean="0"/>
              <a:t/>
            </a:r>
            <a:br>
              <a:rPr lang="en-US" sz="6600" b="1" dirty="0" smtClean="0"/>
            </a:br>
            <a:r>
              <a:rPr lang="en-US" sz="6600" b="1" dirty="0" smtClean="0"/>
              <a:t>         </a:t>
            </a:r>
            <a:r>
              <a:rPr lang="en-US" sz="6600" b="1" dirty="0" smtClean="0">
                <a:solidFill>
                  <a:srgbClr val="FF0000"/>
                </a:solidFill>
              </a:rPr>
              <a:t>thank you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007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      The score is…</a:t>
            </a:r>
            <a:endParaRPr lang="ru-RU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564088"/>
          </a:xfrm>
        </p:spPr>
        <p:txBody>
          <a:bodyPr>
            <a:normAutofit/>
          </a:bodyPr>
          <a:lstStyle/>
          <a:p>
            <a:r>
              <a:rPr lang="ru-RU" sz="7200" dirty="0" smtClean="0"/>
              <a:t> </a:t>
            </a:r>
            <a:r>
              <a:rPr lang="en-US" sz="7200" dirty="0" smtClean="0"/>
              <a:t>Hickery, pickery my black cat likes </a:t>
            </a:r>
            <a:r>
              <a:rPr lang="ru-RU" sz="7200" dirty="0" smtClean="0"/>
              <a:t>   </a:t>
            </a:r>
            <a:br>
              <a:rPr lang="ru-RU" sz="7200" dirty="0" smtClean="0"/>
            </a:br>
            <a:r>
              <a:rPr lang="ru-RU" sz="7200" dirty="0" smtClean="0"/>
              <a:t>  </a:t>
            </a:r>
            <a:r>
              <a:rPr lang="en-US" sz="7200" dirty="0" smtClean="0"/>
              <a:t>to sit in my blue </a:t>
            </a:r>
            <a:r>
              <a:rPr lang="ru-RU" sz="7200" dirty="0" smtClean="0"/>
              <a:t> </a:t>
            </a:r>
            <a:br>
              <a:rPr lang="ru-RU" sz="7200" dirty="0" smtClean="0"/>
            </a:br>
            <a:r>
              <a:rPr lang="ru-RU" sz="7200" dirty="0" smtClean="0"/>
              <a:t>   </a:t>
            </a:r>
            <a:r>
              <a:rPr lang="en-US" sz="7200" dirty="0" smtClean="0"/>
              <a:t>hat</a:t>
            </a:r>
            <a:endParaRPr lang="ru-RU" sz="7200" dirty="0"/>
          </a:p>
        </p:txBody>
      </p:sp>
      <p:pic>
        <p:nvPicPr>
          <p:cNvPr id="3" name="Picture 4" descr="Рисунок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437112"/>
            <a:ext cx="2088232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686800" cy="5976664"/>
          </a:xfrm>
        </p:spPr>
        <p:txBody>
          <a:bodyPr>
            <a:normAutofit/>
          </a:bodyPr>
          <a:lstStyle/>
          <a:p>
            <a:r>
              <a:rPr lang="en-US" sz="7200" dirty="0" smtClean="0"/>
              <a:t>A girl sees three big grey geese. 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en-US" sz="7200" dirty="0" smtClean="0"/>
              <a:t>Sid sees six geese</a:t>
            </a:r>
            <a:endParaRPr lang="ru-RU" sz="7200" dirty="0"/>
          </a:p>
        </p:txBody>
      </p:sp>
      <p:pic>
        <p:nvPicPr>
          <p:cNvPr id="7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5157192"/>
            <a:ext cx="1224136" cy="1224136"/>
          </a:xfrm>
          <a:prstGeom prst="rect">
            <a:avLst/>
          </a:prstGeom>
          <a:noFill/>
        </p:spPr>
      </p:pic>
      <p:pic>
        <p:nvPicPr>
          <p:cNvPr id="8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2016224" cy="1440160"/>
          </a:xfrm>
          <a:prstGeom prst="rect">
            <a:avLst/>
          </a:prstGeom>
          <a:noFill/>
        </p:spPr>
      </p:pic>
      <p:pic>
        <p:nvPicPr>
          <p:cNvPr id="9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2656"/>
            <a:ext cx="2088232" cy="1368152"/>
          </a:xfrm>
          <a:prstGeom prst="rect">
            <a:avLst/>
          </a:prstGeom>
          <a:noFill/>
        </p:spPr>
      </p:pic>
      <p:pic>
        <p:nvPicPr>
          <p:cNvPr id="10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32656"/>
            <a:ext cx="1512168" cy="1296144"/>
          </a:xfrm>
          <a:prstGeom prst="rect">
            <a:avLst/>
          </a:prstGeom>
          <a:noFill/>
        </p:spPr>
      </p:pic>
      <p:pic>
        <p:nvPicPr>
          <p:cNvPr id="11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5445224"/>
            <a:ext cx="1367061" cy="989112"/>
          </a:xfrm>
          <a:prstGeom prst="rect">
            <a:avLst/>
          </a:prstGeom>
          <a:noFill/>
        </p:spPr>
      </p:pic>
      <p:pic>
        <p:nvPicPr>
          <p:cNvPr id="12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941168"/>
            <a:ext cx="1295053" cy="1277144"/>
          </a:xfrm>
          <a:prstGeom prst="rect">
            <a:avLst/>
          </a:prstGeom>
          <a:noFill/>
        </p:spPr>
      </p:pic>
      <p:pic>
        <p:nvPicPr>
          <p:cNvPr id="13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5157192"/>
            <a:ext cx="1295053" cy="1152128"/>
          </a:xfrm>
          <a:prstGeom prst="rect">
            <a:avLst/>
          </a:prstGeom>
          <a:noFill/>
        </p:spPr>
      </p:pic>
      <p:pic>
        <p:nvPicPr>
          <p:cNvPr id="14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157192"/>
            <a:ext cx="1439069" cy="1061120"/>
          </a:xfrm>
          <a:prstGeom prst="rect">
            <a:avLst/>
          </a:prstGeom>
          <a:noFill/>
        </p:spPr>
      </p:pic>
      <p:pic>
        <p:nvPicPr>
          <p:cNvPr id="15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445224"/>
            <a:ext cx="1151037" cy="917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51155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</a:t>
            </a:r>
            <a:r>
              <a:rPr lang="en-US" dirty="0" smtClean="0"/>
              <a:t>Station </a:t>
            </a:r>
            <a:r>
              <a:rPr lang="en-US" dirty="0"/>
              <a:t>2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sz="6900" dirty="0"/>
              <a:t> </a:t>
            </a:r>
            <a:r>
              <a:rPr lang="ru-RU" sz="6900" dirty="0" smtClean="0"/>
              <a:t>       </a:t>
            </a:r>
            <a:r>
              <a:rPr lang="en-US" sz="6900" dirty="0" smtClean="0"/>
              <a:t>Grammar</a:t>
            </a:r>
            <a:r>
              <a:rPr lang="ru-RU" sz="6900" dirty="0" smtClean="0"/>
              <a:t> </a:t>
            </a:r>
            <a:r>
              <a:rPr lang="ru-RU" sz="6900" dirty="0"/>
              <a:t>(грамматическая) </a:t>
            </a:r>
          </a:p>
        </p:txBody>
      </p:sp>
      <p:pic>
        <p:nvPicPr>
          <p:cNvPr id="6147" name="Picture 3" descr="24737972_uchilk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1560" y="3573463"/>
            <a:ext cx="2016224" cy="3284537"/>
          </a:xfrm>
          <a:prstGeom prst="rect">
            <a:avLst/>
          </a:prstGeom>
          <a:noFill/>
        </p:spPr>
      </p:pic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259632" y="260648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08104"/>
          </a:xfrm>
        </p:spPr>
        <p:txBody>
          <a:bodyPr>
            <a:normAutofit fontScale="90000"/>
          </a:bodyPr>
          <a:lstStyle/>
          <a:p>
            <a:pPr marL="609600" indent="-609600"/>
            <a:r>
              <a:rPr lang="ru-RU" sz="7200" dirty="0" smtClean="0"/>
              <a:t>    </a:t>
            </a:r>
            <a:r>
              <a:rPr lang="en-US" sz="7200" i="1" dirty="0" smtClean="0"/>
              <a:t>Fill in the gaps </a:t>
            </a:r>
            <a:r>
              <a:rPr lang="ru-RU" sz="7200" i="1" dirty="0" smtClean="0"/>
              <a:t>  </a:t>
            </a:r>
            <a:br>
              <a:rPr lang="ru-RU" sz="7200" i="1" dirty="0" smtClean="0"/>
            </a:br>
            <a:r>
              <a:rPr lang="ru-RU" sz="7200" i="1" dirty="0" smtClean="0"/>
              <a:t>            </a:t>
            </a:r>
            <a:r>
              <a:rPr lang="en-US" sz="7200" i="1" dirty="0" smtClean="0"/>
              <a:t>with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en-US" sz="7200" dirty="0" smtClean="0"/>
              <a:t> 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en-US" sz="8800" b="1" dirty="0" smtClean="0">
                <a:solidFill>
                  <a:schemeClr val="tx1"/>
                </a:solidFill>
              </a:rPr>
              <a:t>am </a:t>
            </a:r>
            <a:r>
              <a:rPr lang="ru-RU" sz="8800" b="1" dirty="0" smtClean="0">
                <a:solidFill>
                  <a:schemeClr val="tx1"/>
                </a:solidFill>
              </a:rPr>
              <a:t>    </a:t>
            </a:r>
            <a:r>
              <a:rPr lang="en-US" sz="8800" b="1" dirty="0" smtClean="0">
                <a:solidFill>
                  <a:schemeClr val="tx1"/>
                </a:solidFill>
              </a:rPr>
              <a:t>is </a:t>
            </a:r>
            <a:r>
              <a:rPr lang="ru-RU" sz="8800" b="1" dirty="0" smtClean="0">
                <a:solidFill>
                  <a:schemeClr val="tx1"/>
                </a:solidFill>
              </a:rPr>
              <a:t>    </a:t>
            </a:r>
            <a:r>
              <a:rPr lang="en-US" sz="8800" b="1" dirty="0" smtClean="0">
                <a:solidFill>
                  <a:schemeClr val="tx1"/>
                </a:solidFill>
              </a:rPr>
              <a:t>are</a:t>
            </a:r>
            <a:r>
              <a:rPr lang="en-US" sz="8800" b="1" i="1" dirty="0" smtClean="0">
                <a:solidFill>
                  <a:schemeClr val="tx1"/>
                </a:solidFill>
              </a:rPr>
              <a:t>:</a:t>
            </a:r>
            <a:r>
              <a:rPr lang="ru-RU" sz="8800" dirty="0" smtClean="0">
                <a:solidFill>
                  <a:schemeClr val="tx1"/>
                </a:solidFill>
              </a:rPr>
              <a:t/>
            </a:r>
            <a:br>
              <a:rPr lang="ru-RU" sz="8800" dirty="0" smtClean="0">
                <a:solidFill>
                  <a:schemeClr val="tx1"/>
                </a:solidFill>
              </a:rPr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6336704"/>
          </a:xfrm>
        </p:spPr>
        <p:txBody>
          <a:bodyPr>
            <a:normAutofit fontScale="90000"/>
          </a:bodyPr>
          <a:lstStyle/>
          <a:p>
            <a:pPr marL="609600" indent="-609600"/>
            <a:r>
              <a:rPr lang="ru-RU" dirty="0" smtClean="0"/>
              <a:t>     </a:t>
            </a:r>
            <a:r>
              <a:rPr lang="en-US" dirty="0" smtClean="0"/>
              <a:t> </a:t>
            </a:r>
            <a:r>
              <a:rPr lang="ru-RU" sz="4400" dirty="0" smtClean="0"/>
              <a:t>1. </a:t>
            </a:r>
            <a:r>
              <a:rPr lang="en-US" sz="4400" dirty="0" smtClean="0"/>
              <a:t>I … fine.</a:t>
            </a:r>
            <a:br>
              <a:rPr lang="en-US" sz="4400" dirty="0" smtClean="0"/>
            </a:br>
            <a:r>
              <a:rPr lang="ru-RU" sz="4400" dirty="0" smtClean="0"/>
              <a:t>2. </a:t>
            </a:r>
            <a:r>
              <a:rPr lang="en-US" sz="4400" dirty="0" smtClean="0"/>
              <a:t>You … from England.</a:t>
            </a:r>
            <a:br>
              <a:rPr lang="en-US" sz="4400" dirty="0" smtClean="0"/>
            </a:br>
            <a:r>
              <a:rPr lang="ru-RU" sz="4400" dirty="0" smtClean="0"/>
              <a:t>3. </a:t>
            </a:r>
            <a:r>
              <a:rPr lang="en-US" sz="4400" dirty="0" smtClean="0"/>
              <a:t>He … very strong.</a:t>
            </a:r>
            <a:br>
              <a:rPr lang="en-US" sz="4400" dirty="0" smtClean="0"/>
            </a:br>
            <a:r>
              <a:rPr lang="ru-RU" sz="4400" dirty="0" smtClean="0"/>
              <a:t>4. </a:t>
            </a:r>
            <a:r>
              <a:rPr lang="en-US" sz="4400" dirty="0" smtClean="0"/>
              <a:t>My sister … busy.</a:t>
            </a:r>
            <a:br>
              <a:rPr lang="en-US" sz="4400" dirty="0" smtClean="0"/>
            </a:br>
            <a:r>
              <a:rPr lang="ru-RU" sz="4400" dirty="0" smtClean="0"/>
              <a:t>5. </a:t>
            </a:r>
            <a:r>
              <a:rPr lang="en-US" sz="4400" dirty="0" smtClean="0"/>
              <a:t>I have a cat. It … fat.</a:t>
            </a:r>
            <a:br>
              <a:rPr lang="en-US" sz="4400" dirty="0" smtClean="0"/>
            </a:br>
            <a:r>
              <a:rPr lang="ru-RU" sz="4400" dirty="0" smtClean="0"/>
              <a:t>6. </a:t>
            </a:r>
            <a:r>
              <a:rPr lang="en-US" sz="4400" dirty="0" smtClean="0"/>
              <a:t>Trees … green in spring. </a:t>
            </a:r>
            <a:br>
              <a:rPr lang="en-US" sz="4400" dirty="0" smtClean="0"/>
            </a:br>
            <a:r>
              <a:rPr lang="ru-RU" sz="4400" dirty="0" smtClean="0"/>
              <a:t>7. </a:t>
            </a:r>
            <a:r>
              <a:rPr lang="en-US" sz="4400" dirty="0" smtClean="0"/>
              <a:t>My brother … good at arts.</a:t>
            </a:r>
            <a:br>
              <a:rPr lang="en-US" sz="4400" dirty="0" smtClean="0"/>
            </a:br>
            <a:r>
              <a:rPr lang="ru-RU" sz="4400" dirty="0" smtClean="0"/>
              <a:t>8. </a:t>
            </a:r>
            <a:r>
              <a:rPr lang="en-US" sz="4400" dirty="0" smtClean="0"/>
              <a:t>They … not good friends.</a:t>
            </a:r>
            <a:br>
              <a:rPr lang="en-US" sz="4400" dirty="0" smtClean="0"/>
            </a:br>
            <a:r>
              <a:rPr lang="ru-RU" sz="4400" dirty="0" smtClean="0"/>
              <a:t>9. </a:t>
            </a:r>
            <a:r>
              <a:rPr lang="en-US" sz="4400" dirty="0" smtClean="0"/>
              <a:t>I … in class five.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</TotalTime>
  <Words>220</Words>
  <Application>Microsoft Office PowerPoint</Application>
  <PresentationFormat>Экран (4:3)</PresentationFormat>
  <Paragraphs>47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Трек</vt:lpstr>
      <vt:lpstr>       On the move!           Let’s go to      knowledgeland</vt:lpstr>
      <vt:lpstr>Слайд 2</vt:lpstr>
      <vt:lpstr>                           Station 1                Phonetics  (фонетическая) </vt:lpstr>
      <vt:lpstr>             Read       as quickly as           you can:</vt:lpstr>
      <vt:lpstr> Hickery, pickery my black cat likes       to sit in my blue      hat</vt:lpstr>
      <vt:lpstr>A girl sees three big grey geese.  Sid sees six geese</vt:lpstr>
      <vt:lpstr>                          Station 2           Grammar (грамматическая) </vt:lpstr>
      <vt:lpstr>    Fill in the gaps                with   am     is     are:   </vt:lpstr>
      <vt:lpstr>      1. I … fine. 2. You … from England. 3. He … very strong. 4. My sister … busy. 5. I have a cat. It … fat. 6. Trees … green in spring.  7. My brother … good at arts. 8. They … not good friends. 9. I … in class five.   </vt:lpstr>
      <vt:lpstr>    Put the words in    the correct order           to make up      the sentences:</vt:lpstr>
      <vt:lpstr>      1. There\room\in\is\sofa\a\the 2. There\toys\are\in\box\the. 3. Computer\there\no\is\in\room\the 4. nice \you\ are. 5. you\ how\ old\ are? 6. is \she\ where? 7. good\ they\ friends\ not\ are. 8. hair\she\blonde\got\has? 9. cartoons\never\we\watch. 10. now\reading\he\is\book\a? </vt:lpstr>
      <vt:lpstr>             Find               the         mistakes: </vt:lpstr>
      <vt:lpstr>     1. Ann and Mike is friends. 2. My hobby has reading. 3. We English are.  4. I have a books.  5. I not am in class six. 6. we don’t like for singing. 7. she are washing-up. </vt:lpstr>
      <vt:lpstr>                          Station 3.                        Lexical       (лексическая) </vt:lpstr>
      <vt:lpstr>  1.        Words                  chain</vt:lpstr>
      <vt:lpstr>     2.         crossword</vt:lpstr>
      <vt:lpstr>3.    Answer          the questions:</vt:lpstr>
      <vt:lpstr>1 (A)                     How are you?</vt:lpstr>
      <vt:lpstr>1 (b)    How is your mum?</vt:lpstr>
      <vt:lpstr> 2 (a)     do you like singing?  </vt:lpstr>
      <vt:lpstr>2 (b)  are you free tonight?</vt:lpstr>
      <vt:lpstr>3 (a)     what colour are          your teeth?</vt:lpstr>
      <vt:lpstr>3 (b)  do you like black tea?</vt:lpstr>
      <vt:lpstr>4  (a)   When do you      celebrate Victory                                 day?</vt:lpstr>
      <vt:lpstr>4 (b)    when is christmas          in england?</vt:lpstr>
      <vt:lpstr>                          Station 4                   The captains’       competition </vt:lpstr>
      <vt:lpstr>            quiz</vt:lpstr>
      <vt:lpstr>1. The capital city of the usa is:  a – new york  b – washington    c - london</vt:lpstr>
      <vt:lpstr>2. Spring in britain has got:  a – 2 months  b – 3 months  c – 4 months</vt:lpstr>
      <vt:lpstr>3. The longest river in the world is:  a – the Nile  b – the Thames  c – the Volga</vt:lpstr>
      <vt:lpstr>4. The fifth month of the year is:  a – april  b – june  c - may</vt:lpstr>
      <vt:lpstr>        5. At halloween parties                      americans eat:  a – pumkin pies  b – meat balls  c - turkey</vt:lpstr>
      <vt:lpstr>                           Station 5.                        Riddles          ( загадочная ) </vt:lpstr>
      <vt:lpstr>    1.What is found         over your head     but under your                  hat? </vt:lpstr>
      <vt:lpstr>   2.What is in the      middle of Paris? </vt:lpstr>
      <vt:lpstr>   3. We have legs                   but         cannot walk</vt:lpstr>
      <vt:lpstr>  4. When I eat I live,      but when I drink                    I die.             What am I? </vt:lpstr>
      <vt:lpstr>5. Clean, but not water.       White but not snow.      Sweet but not honey.                 What is it? </vt:lpstr>
      <vt:lpstr>      6. What man        cannot  live    inside the house? </vt:lpstr>
      <vt:lpstr>7. It is your parents' child.          It is not your brother.        It is not your sister.                   Who is it? </vt:lpstr>
      <vt:lpstr>    8. What runs                  but        never walks? </vt:lpstr>
      <vt:lpstr>     This is the end         of the game           thank you</vt:lpstr>
      <vt:lpstr>      The score is…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Артем</cp:lastModifiedBy>
  <cp:revision>45</cp:revision>
  <dcterms:modified xsi:type="dcterms:W3CDTF">2015-02-08T14:23:09Z</dcterms:modified>
</cp:coreProperties>
</file>