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75" r:id="rId6"/>
    <p:sldId id="274" r:id="rId7"/>
    <p:sldId id="27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C16"/>
    <a:srgbClr val="0C788E"/>
    <a:srgbClr val="006666"/>
    <a:srgbClr val="0099CC"/>
    <a:srgbClr val="1C1C1C"/>
    <a:srgbClr val="800000"/>
    <a:srgbClr val="CCFF99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>
        <p:scale>
          <a:sx n="77" d="100"/>
          <a:sy n="77" d="100"/>
        </p:scale>
        <p:origin x="-11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65EF0-0FD6-4244-BD09-9CC2A386419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1C28-EB51-490D-BA0A-D075160E27F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CD30A-6D35-43A2-95E4-0D125FEB4F3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8D39B-1B4C-4907-B7A0-3CBC775C2B2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CF663-F4EA-4C50-B2ED-77005D21CF3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F1123-8A12-4FA5-8DE9-CA1041B2A48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567EE-D854-4800-8EED-0BFA289EE05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23639-AADC-4EB1-9FCA-78B63A4EBF9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51046-C5E5-4D1E-A2BE-CB4564041F3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7ECF6-D738-49F8-AAE5-8FB916023D2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E0C9B-42C5-4168-B1A7-6AFC1493F01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939536-41B6-41F0-BF81-A7A574454BD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gister.msk.ru/library/history/history1.htm" TargetMode="External"/><Relationship Id="rId2" Type="http://schemas.openxmlformats.org/officeDocument/2006/relationships/hyperlink" Target="http://www.hist.msu.ru/ER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tera.edu.ru/" TargetMode="External"/><Relationship Id="rId5" Type="http://schemas.openxmlformats.org/officeDocument/2006/relationships/hyperlink" Target="http://his.1september.ru/" TargetMode="External"/><Relationship Id="rId4" Type="http://schemas.openxmlformats.org/officeDocument/2006/relationships/hyperlink" Target="http://www.feb-web.ru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fevideos.ru/movie-1035.html" TargetMode="External"/><Relationship Id="rId2" Type="http://schemas.openxmlformats.org/officeDocument/2006/relationships/hyperlink" Target="http://vagu-m-v.narod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chool-collection.edu.ru/" TargetMode="External"/><Relationship Id="rId4" Type="http://schemas.openxmlformats.org/officeDocument/2006/relationships/hyperlink" Target="http://www.uchportal.ru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hukovskiy.net.ru/" TargetMode="External"/><Relationship Id="rId13" Type="http://schemas.openxmlformats.org/officeDocument/2006/relationships/hyperlink" Target="http://www.lermontow.org.ru/" TargetMode="External"/><Relationship Id="rId18" Type="http://schemas.openxmlformats.org/officeDocument/2006/relationships/hyperlink" Target="http://www.levtolstoy.org.ru/" TargetMode="External"/><Relationship Id="rId3" Type="http://schemas.openxmlformats.org/officeDocument/2006/relationships/hyperlink" Target="http://www.nikolaygogol.org.ru/" TargetMode="External"/><Relationship Id="rId21" Type="http://schemas.openxmlformats.org/officeDocument/2006/relationships/hyperlink" Target="http://www.fonvisin.net.ru/" TargetMode="External"/><Relationship Id="rId7" Type="http://schemas.openxmlformats.org/officeDocument/2006/relationships/hyperlink" Target="http://www.dostoevskiy.net.ru/" TargetMode="External"/><Relationship Id="rId12" Type="http://schemas.openxmlformats.org/officeDocument/2006/relationships/hyperlink" Target="http://www.kuprin.org.ru/" TargetMode="External"/><Relationship Id="rId17" Type="http://schemas.openxmlformats.org/officeDocument/2006/relationships/hyperlink" Target="http://www.saltykov.net.ru/" TargetMode="External"/><Relationship Id="rId2" Type="http://schemas.openxmlformats.org/officeDocument/2006/relationships/hyperlink" Target="http://www.gercen.net.ru/" TargetMode="External"/><Relationship Id="rId16" Type="http://schemas.openxmlformats.org/officeDocument/2006/relationships/hyperlink" Target="http://www.aleksandrpushkin.net.ru/" TargetMode="External"/><Relationship Id="rId20" Type="http://schemas.openxmlformats.org/officeDocument/2006/relationships/hyperlink" Target="http://www.tutchev.net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obrolyubov.net.ru/" TargetMode="External"/><Relationship Id="rId11" Type="http://schemas.openxmlformats.org/officeDocument/2006/relationships/hyperlink" Target="http://www.krylov.net.ru/" TargetMode="External"/><Relationship Id="rId5" Type="http://schemas.openxmlformats.org/officeDocument/2006/relationships/hyperlink" Target="http://www.griboedow.net.ru/" TargetMode="External"/><Relationship Id="rId15" Type="http://schemas.openxmlformats.org/officeDocument/2006/relationships/hyperlink" Target="http://www.nekrasow.org.ru/" TargetMode="External"/><Relationship Id="rId23" Type="http://schemas.openxmlformats.org/officeDocument/2006/relationships/hyperlink" Target="http://www.antonchehov.org.ru/" TargetMode="External"/><Relationship Id="rId10" Type="http://schemas.openxmlformats.org/officeDocument/2006/relationships/hyperlink" Target="http://www.karamzin.net.ru/" TargetMode="External"/><Relationship Id="rId19" Type="http://schemas.openxmlformats.org/officeDocument/2006/relationships/hyperlink" Target="http://www.turgenev.org.ru/" TargetMode="External"/><Relationship Id="rId4" Type="http://schemas.openxmlformats.org/officeDocument/2006/relationships/hyperlink" Target="http://www.goncharov.spb.ru/" TargetMode="External"/><Relationship Id="rId9" Type="http://schemas.openxmlformats.org/officeDocument/2006/relationships/hyperlink" Target="http://www.tolstoy.ru/" TargetMode="External"/><Relationship Id="rId14" Type="http://schemas.openxmlformats.org/officeDocument/2006/relationships/hyperlink" Target="http://www.ostrovskiy.org.ru/" TargetMode="External"/><Relationship Id="rId22" Type="http://schemas.openxmlformats.org/officeDocument/2006/relationships/hyperlink" Target="http://www.chernishevskiy.net.ru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litera.edu.ru/" TargetMode="External"/><Relationship Id="rId13" Type="http://schemas.openxmlformats.org/officeDocument/2006/relationships/hyperlink" Target="http://www.rvb.ru/" TargetMode="External"/><Relationship Id="rId3" Type="http://schemas.openxmlformats.org/officeDocument/2006/relationships/hyperlink" Target="http://www.obrnadzor.gov.ru/" TargetMode="External"/><Relationship Id="rId7" Type="http://schemas.openxmlformats.org/officeDocument/2006/relationships/hyperlink" Target="http://www.mlis.fobr.ru/-" TargetMode="External"/><Relationship Id="rId12" Type="http://schemas.openxmlformats.org/officeDocument/2006/relationships/hyperlink" Target="http://metlit.nm.ru/" TargetMode="External"/><Relationship Id="rId17" Type="http://schemas.openxmlformats.org/officeDocument/2006/relationships/hyperlink" Target="http://spravka.gramota.ru/" TargetMode="External"/><Relationship Id="rId2" Type="http://schemas.openxmlformats.org/officeDocument/2006/relationships/hyperlink" Target="http://www.fipi.ru/" TargetMode="External"/><Relationship Id="rId16" Type="http://schemas.openxmlformats.org/officeDocument/2006/relationships/hyperlink" Target="http://www.feb-web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s.1september.ru/" TargetMode="External"/><Relationship Id="rId11" Type="http://schemas.openxmlformats.org/officeDocument/2006/relationships/hyperlink" Target="http://www.bulgakov.ru/" TargetMode="External"/><Relationship Id="rId5" Type="http://schemas.openxmlformats.org/officeDocument/2006/relationships/hyperlink" Target="http://lit.1september.ru/" TargetMode="External"/><Relationship Id="rId15" Type="http://schemas.openxmlformats.org/officeDocument/2006/relationships/hyperlink" Target="http://litera.ru/stixiya/" TargetMode="External"/><Relationship Id="rId10" Type="http://schemas.openxmlformats.org/officeDocument/2006/relationships/hyperlink" Target="http://www.likt590.ru/project/museum/" TargetMode="External"/><Relationship Id="rId4" Type="http://schemas.openxmlformats.org/officeDocument/2006/relationships/hyperlink" Target="http://www.mapryal.org/" TargetMode="External"/><Relationship Id="rId9" Type="http://schemas.openxmlformats.org/officeDocument/2006/relationships/hyperlink" Target="http://www.bibliogid.ru/" TargetMode="External"/><Relationship Id="rId14" Type="http://schemas.openxmlformats.org/officeDocument/2006/relationships/hyperlink" Target="http://slova.org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yberleninka.ru/article/n/rol-integratsii-v-razvitii-tvorcheskih-sposobnostey-starsheklassnikov-na-urokah-literatury-i-istorii-na-materiale-uroka-otechestvennaya" TargetMode="External"/><Relationship Id="rId2" Type="http://schemas.openxmlformats.org/officeDocument/2006/relationships/hyperlink" Target="http://cyberleninka.ru/article/n/vazhneyshie-etapy-v-osmyslenii-sobytiya-1812-goda-v-russkoy-literature-i-literaturnoy-kritik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festival.1september.ru/articles/646224/" TargetMode="External"/><Relationship Id="rId4" Type="http://schemas.openxmlformats.org/officeDocument/2006/relationships/hyperlink" Target="http://www.uchportal.ru/publ/23-1-0-204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teacherofhistory" TargetMode="External"/><Relationship Id="rId2" Type="http://schemas.openxmlformats.org/officeDocument/2006/relationships/hyperlink" Target="http://vagu-m-v.narod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k.com/vktales" TargetMode="External"/><Relationship Id="rId4" Type="http://schemas.openxmlformats.org/officeDocument/2006/relationships/hyperlink" Target="http://russian-literat.ucoz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pt-history.ru/" TargetMode="External"/><Relationship Id="rId2" Type="http://schemas.openxmlformats.org/officeDocument/2006/relationships/hyperlink" Target="http://presentaci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pt4web.ru/" TargetMode="External"/><Relationship Id="rId5" Type="http://schemas.openxmlformats.org/officeDocument/2006/relationships/hyperlink" Target="http://prezentacii.com/" TargetMode="External"/><Relationship Id="rId4" Type="http://schemas.openxmlformats.org/officeDocument/2006/relationships/hyperlink" Target="http://pwpt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Rectangle 173"/>
          <p:cNvSpPr>
            <a:spLocks noChangeArrowheads="1"/>
          </p:cNvSpPr>
          <p:nvPr/>
        </p:nvSpPr>
        <p:spPr bwMode="auto">
          <a:xfrm>
            <a:off x="500034" y="4429132"/>
            <a:ext cx="53657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s-ES" sz="4000" b="1" dirty="0">
              <a:solidFill>
                <a:schemeClr val="bg1"/>
              </a:solidFill>
            </a:endParaRPr>
          </a:p>
        </p:txBody>
      </p:sp>
      <p:sp>
        <p:nvSpPr>
          <p:cNvPr id="2225" name="Rectangle 177"/>
          <p:cNvSpPr>
            <a:spLocks noChangeArrowheads="1"/>
          </p:cNvSpPr>
          <p:nvPr/>
        </p:nvSpPr>
        <p:spPr bwMode="auto">
          <a:xfrm>
            <a:off x="683568" y="4005064"/>
            <a:ext cx="5182216" cy="235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357958"/>
            <a:ext cx="2214546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530" y="4968484"/>
            <a:ext cx="66417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курса истории в преподавании литературы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ПОЛЕЗНЫЕ МАТЕРИАЛЫ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hlinkClick r:id="rId2"/>
              </a:rPr>
              <a:t>http://www.hist.msu.ru/ER/index.html</a:t>
            </a:r>
            <a:r>
              <a:rPr lang="ru-RU" dirty="0"/>
              <a:t> - </a:t>
            </a:r>
            <a:r>
              <a:rPr lang="ru-RU" dirty="0" smtClean="0"/>
              <a:t>библиотека электронных ресурсов исторического факультета МГУ </a:t>
            </a:r>
            <a:r>
              <a:rPr lang="ru-RU" dirty="0" err="1" smtClean="0"/>
              <a:t>им.М.В.Ломоносова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www.magister.msk.ru/library/history/history1.htm</a:t>
            </a:r>
            <a:r>
              <a:rPr lang="ru-RU" dirty="0" smtClean="0"/>
              <a:t> - материалы русской истории ( </a:t>
            </a:r>
            <a:r>
              <a:rPr lang="ru-RU" dirty="0" err="1" smtClean="0"/>
              <a:t>Н.М.Карамзин</a:t>
            </a:r>
            <a:r>
              <a:rPr lang="ru-RU" dirty="0" smtClean="0"/>
              <a:t>, </a:t>
            </a:r>
            <a:r>
              <a:rPr lang="ru-RU" dirty="0" err="1" smtClean="0"/>
              <a:t>В.О.Ключевский</a:t>
            </a:r>
            <a:r>
              <a:rPr lang="ru-RU" dirty="0" smtClean="0"/>
              <a:t>, </a:t>
            </a:r>
            <a:r>
              <a:rPr lang="ru-RU" dirty="0" err="1" smtClean="0"/>
              <a:t>Н.И.Костомаров</a:t>
            </a:r>
            <a:r>
              <a:rPr lang="ru-RU" dirty="0" smtClean="0"/>
              <a:t>, </a:t>
            </a:r>
            <a:r>
              <a:rPr lang="ru-RU" dirty="0" err="1" smtClean="0"/>
              <a:t>С.М.Соловьев</a:t>
            </a:r>
            <a:r>
              <a:rPr lang="ru-RU" dirty="0" smtClean="0"/>
              <a:t>)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www.feb-web.ru</a:t>
            </a:r>
            <a:r>
              <a:rPr lang="ru-RU" dirty="0" smtClean="0"/>
              <a:t>  </a:t>
            </a:r>
            <a:r>
              <a:rPr lang="ru-RU" dirty="0"/>
              <a:t> - Русская литература и </a:t>
            </a:r>
            <a:r>
              <a:rPr lang="ru-RU" dirty="0" smtClean="0"/>
              <a:t>фольклор</a:t>
            </a:r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his.1september.ru</a:t>
            </a:r>
            <a:r>
              <a:rPr lang="ru-RU" dirty="0" smtClean="0"/>
              <a:t>  - Журнал «История» (материалы к уроку)</a:t>
            </a:r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litera.edu.ru</a:t>
            </a:r>
            <a:r>
              <a:rPr lang="ru-RU" dirty="0" smtClean="0"/>
              <a:t>  </a:t>
            </a:r>
            <a:r>
              <a:rPr lang="ru-RU" dirty="0"/>
              <a:t>– Российский образовательный портал</a:t>
            </a:r>
            <a:br>
              <a:rPr lang="ru-RU" dirty="0"/>
            </a:b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2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>
                <a:hlinkClick r:id="rId2"/>
              </a:rPr>
              <a:t>http://ru-bykov.livejournal.com/1850192.html</a:t>
            </a:r>
            <a:endParaRPr lang="ru-RU" u="sng" dirty="0">
              <a:hlinkClick r:id="rId2"/>
            </a:endParaRPr>
          </a:p>
          <a:p>
            <a:r>
              <a:rPr lang="en-US" u="sng" dirty="0">
                <a:hlinkClick r:id="rId2"/>
              </a:rPr>
              <a:t>http://www.videxp.com/RU/author/45/382/go.html</a:t>
            </a:r>
            <a:r>
              <a:rPr lang="ru-RU" u="sng" dirty="0">
                <a:hlinkClick r:id="rId2"/>
              </a:rPr>
              <a:t>  </a:t>
            </a:r>
            <a:r>
              <a:rPr lang="ru-RU" dirty="0"/>
              <a:t>- </a:t>
            </a:r>
            <a:r>
              <a:rPr lang="ru-RU" dirty="0" err="1"/>
              <a:t>видеоуроки</a:t>
            </a:r>
            <a:r>
              <a:rPr lang="ru-RU" dirty="0"/>
              <a:t> Дмитрия Быкова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lifevideos.ru/movie-1035.html</a:t>
            </a:r>
            <a:r>
              <a:rPr lang="ru-RU" dirty="0" smtClean="0"/>
              <a:t>  - </a:t>
            </a:r>
            <a:r>
              <a:rPr lang="ru-RU" dirty="0" err="1"/>
              <a:t>видеоуроки</a:t>
            </a:r>
            <a:r>
              <a:rPr lang="ru-RU" dirty="0"/>
              <a:t>  по </a:t>
            </a:r>
            <a:r>
              <a:rPr lang="ru-RU" dirty="0" smtClean="0"/>
              <a:t>литературе</a:t>
            </a:r>
          </a:p>
          <a:p>
            <a:r>
              <a:rPr lang="en-US" dirty="0">
                <a:hlinkClick r:id="rId4"/>
              </a:rPr>
              <a:t>http://www.uchportal.ru/</a:t>
            </a:r>
            <a:r>
              <a:rPr lang="ru-RU" dirty="0"/>
              <a:t>  - Учительский портал</a:t>
            </a:r>
          </a:p>
          <a:p>
            <a:r>
              <a:rPr lang="en-US" dirty="0">
                <a:hlinkClick r:id="rId5"/>
              </a:rPr>
              <a:t>http://school-collection.edu.ru/</a:t>
            </a:r>
            <a:r>
              <a:rPr lang="ru-RU" dirty="0"/>
              <a:t>  - единая коллекция цифровых образовательных ресурсов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5335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 ПОЭТАХ И ПИСАТЕЛЯХ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0">
              <a:buNone/>
            </a:pPr>
            <a:r>
              <a:rPr lang="ru-RU" sz="1200" dirty="0" smtClean="0"/>
              <a:t>• </a:t>
            </a:r>
            <a:r>
              <a:rPr lang="ru-RU" sz="1400" dirty="0"/>
              <a:t>Герцен </a:t>
            </a:r>
            <a:r>
              <a:rPr lang="ru-RU" sz="1400" dirty="0">
                <a:hlinkClick r:id="rId2" tooltip="http://www.gercen.net.ru"/>
              </a:rPr>
              <a:t>http://www.gercen.net.ru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Гоголь </a:t>
            </a:r>
            <a:r>
              <a:rPr lang="ru-RU" sz="1400" dirty="0">
                <a:hlinkClick r:id="rId3" tooltip="http://www.nikolaygogol.org.ru"/>
              </a:rPr>
              <a:t>http://www.nikolaygogol.org.ru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Гончаров </a:t>
            </a:r>
            <a:r>
              <a:rPr lang="ru-RU" sz="1400" dirty="0">
                <a:hlinkClick r:id="rId4" tooltip="http://www.goncharov.spb.ru"/>
              </a:rPr>
              <a:t>http://www.goncharov.spb.ru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Грибоедов </a:t>
            </a:r>
            <a:r>
              <a:rPr lang="ru-RU" sz="1400" dirty="0">
                <a:hlinkClick r:id="rId5" tooltip="http://www.griboedow.net.ru"/>
              </a:rPr>
              <a:t>http://www.griboedow.net.ru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Добролюбов </a:t>
            </a:r>
            <a:r>
              <a:rPr lang="ru-RU" sz="1400" dirty="0">
                <a:hlinkClick r:id="rId6" tooltip="http://www.dobrolyubov.net.ru"/>
              </a:rPr>
              <a:t>http://www.dobrolyubov.net.ru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Достоевский </a:t>
            </a:r>
            <a:r>
              <a:rPr lang="ru-RU" sz="1400" dirty="0">
                <a:hlinkClick r:id="rId7" tooltip="http://www.dostoevskiy.net.ru"/>
              </a:rPr>
              <a:t>http://www.dostoevskiy.net.ru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Жуковский </a:t>
            </a:r>
            <a:r>
              <a:rPr lang="ru-RU" sz="1400" dirty="0">
                <a:hlinkClick r:id="rId8" tooltip="http://www.zhukovskiy.net.ru"/>
              </a:rPr>
              <a:t>http://www.zhukovskiy.net.ru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Лев Толстой и «Ясная Поляна» </a:t>
            </a:r>
            <a:r>
              <a:rPr lang="ru-RU" sz="1400" dirty="0">
                <a:hlinkClick r:id="rId9" tooltip="http://www.tolstoy.ru"/>
              </a:rPr>
              <a:t>http://www.tolstoy.ru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Карамзин </a:t>
            </a:r>
            <a:r>
              <a:rPr lang="ru-RU" sz="1400" dirty="0">
                <a:hlinkClick r:id="rId10" tooltip="http://www.karamzin.net.ru"/>
              </a:rPr>
              <a:t>http://www.karamzin.net.ru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Крылов </a:t>
            </a:r>
            <a:r>
              <a:rPr lang="ru-RU" sz="1400" dirty="0">
                <a:hlinkClick r:id="rId11" tooltip="http://www.krylov.net.ru"/>
              </a:rPr>
              <a:t>http://www.krylov.net.ru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Куприн </a:t>
            </a:r>
            <a:r>
              <a:rPr lang="ru-RU" sz="1400" dirty="0">
                <a:hlinkClick r:id="rId12" tooltip="http://www.kuprin.org.ru"/>
              </a:rPr>
              <a:t>http://www.kuprin.org.ru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Лермонтов </a:t>
            </a:r>
            <a:r>
              <a:rPr lang="ru-RU" sz="1400" dirty="0">
                <a:hlinkClick r:id="rId13" tooltip="http://www.lermontow.org.ru"/>
              </a:rPr>
              <a:t>http://www.lermontow.org.ru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Островский </a:t>
            </a:r>
            <a:r>
              <a:rPr lang="ru-RU" sz="1400" dirty="0">
                <a:hlinkClick r:id="rId14" tooltip="http://www.ostrovskiy.org.ru"/>
              </a:rPr>
              <a:t>http://www.ostrovskiy.org.ru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Некрасов </a:t>
            </a:r>
            <a:r>
              <a:rPr lang="ru-RU" sz="1600" dirty="0">
                <a:hlinkClick r:id="rId15" tooltip="http://www.nekrasow.org.ru"/>
              </a:rPr>
              <a:t>http</a:t>
            </a:r>
            <a:r>
              <a:rPr lang="ru-RU" sz="1400" dirty="0">
                <a:hlinkClick r:id="rId15" tooltip="http://www.nekrasow.org.ru"/>
              </a:rPr>
              <a:t>://www.nekrasow.org.ru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Пушкин </a:t>
            </a:r>
            <a:r>
              <a:rPr lang="ru-RU" sz="1400" dirty="0">
                <a:hlinkClick r:id="rId16" tooltip="http://www.aleksandrpushkin.net.ru"/>
              </a:rPr>
              <a:t>http://www.aleksandrpushkin.net.ru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Салтыков-Щедрин </a:t>
            </a:r>
            <a:r>
              <a:rPr lang="ru-RU" sz="1400" dirty="0">
                <a:hlinkClick r:id="rId17" tooltip="http://www.saltykov.net.ru"/>
              </a:rPr>
              <a:t>http://www.saltykov.net.ru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Толстой Лев Николаевич </a:t>
            </a:r>
            <a:r>
              <a:rPr lang="ru-RU" sz="1400" dirty="0">
                <a:hlinkClick r:id="rId18" tooltip="http://www.levtolstoy.org.ru"/>
              </a:rPr>
              <a:t>http://www.levtolstoy.org.ru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Тургенев </a:t>
            </a:r>
            <a:r>
              <a:rPr lang="ru-RU" sz="1400" dirty="0">
                <a:hlinkClick r:id="rId19" tooltip="http://www.turgenev.org.ru"/>
              </a:rPr>
              <a:t>http://www.turgenev.org.ru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Тютчев </a:t>
            </a:r>
            <a:r>
              <a:rPr lang="ru-RU" sz="1400" dirty="0">
                <a:hlinkClick r:id="rId20" tooltip="http://www.tutchev.net.ru"/>
              </a:rPr>
              <a:t>http://www.tutchev.net.ru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Фонвизин </a:t>
            </a:r>
            <a:r>
              <a:rPr lang="ru-RU" sz="1400" dirty="0">
                <a:hlinkClick r:id="rId21" tooltip="http://www.fonvisin.net.ru"/>
              </a:rPr>
              <a:t>http://www.fonvisin.net.ru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Чернышевский </a:t>
            </a:r>
            <a:r>
              <a:rPr lang="ru-RU" sz="1400" dirty="0">
                <a:hlinkClick r:id="rId22" tooltip="http://www.chernishevskiy.net.ru"/>
              </a:rPr>
              <a:t>http://www.chernishevskiy.net.ru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• Чехов </a:t>
            </a:r>
            <a:r>
              <a:rPr lang="ru-RU" sz="1400" dirty="0">
                <a:hlinkClick r:id="rId23" tooltip="http://www.antonchehov.org.ru"/>
              </a:rPr>
              <a:t>http://www.antonchehov.org.ru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60991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ПОЛЕЗНЫЕ ССЫЛКИ ДЛЯ УЧИТЕЛЯ РУССКОГО ЯЗЫКА И ЛИТЕРАТУРЫ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400" dirty="0">
                <a:hlinkClick r:id="rId2" tooltip="www.fipi.ru"/>
              </a:rPr>
              <a:t>www.fipi.ru</a:t>
            </a:r>
            <a:r>
              <a:rPr lang="ru-RU" sz="1400" dirty="0"/>
              <a:t> – Федеральный институт педагогических измерений /демоверсии тестов ЕГЭ и ГИА/ </a:t>
            </a:r>
            <a:br>
              <a:rPr lang="ru-RU" sz="1400" dirty="0"/>
            </a:br>
            <a:r>
              <a:rPr lang="ru-RU" sz="1400" dirty="0">
                <a:hlinkClick r:id="rId3" tooltip="www.obrnadzor.gov.ru"/>
              </a:rPr>
              <a:t>www.obrnadzor.gov.ru</a:t>
            </a:r>
            <a:r>
              <a:rPr lang="ru-RU" sz="1400" dirty="0"/>
              <a:t>– </a:t>
            </a:r>
            <a:r>
              <a:rPr lang="ru-RU" sz="1400" dirty="0" err="1"/>
              <a:t>Рособрнадзор</a:t>
            </a:r>
            <a:r>
              <a:rPr lang="ru-RU" sz="1400" dirty="0"/>
              <a:t> /нормативные документы по итоговой аттестации ЕГЭ, ГИА, шкалы перевода баллов в отметки/. </a:t>
            </a:r>
            <a:br>
              <a:rPr lang="ru-RU" sz="1400" dirty="0"/>
            </a:br>
            <a:r>
              <a:rPr lang="ru-RU" sz="1400" dirty="0">
                <a:hlinkClick r:id="rId4" tooltip="http://www.mapryal.org"/>
              </a:rPr>
              <a:t>http://www.mapryal.org</a:t>
            </a:r>
            <a:r>
              <a:rPr lang="ru-RU" sz="1400" dirty="0"/>
              <a:t> - Международная ассоциация преподавателей русского языка и литературы (МАПРЯЛ) </a:t>
            </a:r>
            <a:br>
              <a:rPr lang="ru-RU" sz="1400" dirty="0"/>
            </a:br>
            <a:r>
              <a:rPr lang="ru-RU" sz="1400" dirty="0">
                <a:hlinkClick r:id="rId5" tooltip="http://lit.1september.ru"/>
              </a:rPr>
              <a:t>http://lit.1september.ru</a:t>
            </a:r>
            <a:r>
              <a:rPr lang="ru-RU" sz="1400" dirty="0"/>
              <a:t> - Газета «Литература» и сайт для учителя «Я иду на урок литературы»</a:t>
            </a:r>
            <a:br>
              <a:rPr lang="ru-RU" sz="1400" dirty="0"/>
            </a:br>
            <a:r>
              <a:rPr lang="ru-RU" sz="1400" dirty="0">
                <a:hlinkClick r:id="rId6" tooltip="http://rus.1september.ru"/>
              </a:rPr>
              <a:t>http://rus.1september.ru</a:t>
            </a:r>
            <a:r>
              <a:rPr lang="ru-RU" sz="1400" dirty="0"/>
              <a:t> -Газета «Русский язык» и сайт для учителя «Я иду на урок русского языка» </a:t>
            </a:r>
            <a:br>
              <a:rPr lang="ru-RU" sz="1400" dirty="0"/>
            </a:br>
            <a:r>
              <a:rPr lang="ru-RU" sz="1400" dirty="0">
                <a:hlinkClick r:id="rId7" tooltip="http://www.mlis.fobr.ru/-"/>
              </a:rPr>
              <a:t>http://www.mlis.fobr.ru/-</a:t>
            </a:r>
            <a:r>
              <a:rPr lang="ru-RU" sz="1400" dirty="0"/>
              <a:t> методико-литературный Интернет-сервер «Урок литературы» </a:t>
            </a:r>
            <a:br>
              <a:rPr lang="ru-RU" sz="1400" dirty="0"/>
            </a:br>
            <a:r>
              <a:rPr lang="ru-RU" sz="1400" dirty="0">
                <a:hlinkClick r:id="rId8" tooltip="http://litera.edu.ru"/>
              </a:rPr>
              <a:t>http://litera.edu.ru</a:t>
            </a:r>
            <a:r>
              <a:rPr lang="ru-RU" sz="1400" dirty="0"/>
              <a:t> - Коллекция «Русская и зарубежная литература для школы» Российского общеобразовательного портала </a:t>
            </a:r>
            <a:br>
              <a:rPr lang="ru-RU" sz="1400" dirty="0"/>
            </a:br>
            <a:r>
              <a:rPr lang="ru-RU" sz="1400" dirty="0">
                <a:hlinkClick r:id="rId9" tooltip="http://www.bibliogid.ru"/>
              </a:rPr>
              <a:t>http://www.bibliogid.ru</a:t>
            </a:r>
            <a:r>
              <a:rPr lang="ru-RU" sz="1400" dirty="0"/>
              <a:t> - </a:t>
            </a:r>
            <a:r>
              <a:rPr lang="ru-RU" sz="1400" dirty="0" err="1"/>
              <a:t>BiblioГид</a:t>
            </a:r>
            <a:r>
              <a:rPr lang="ru-RU" sz="1400" dirty="0"/>
              <a:t> — книги и дети: проект Российской государственной детской библиотеки</a:t>
            </a:r>
            <a:br>
              <a:rPr lang="ru-RU" sz="1400" dirty="0"/>
            </a:br>
            <a:r>
              <a:rPr lang="ru-RU" sz="1400" dirty="0">
                <a:hlinkClick r:id="rId10" tooltip="http://www.likt590.ru/project/museum/"/>
              </a:rPr>
              <a:t>http://www.likt590.ru/project/museum/</a:t>
            </a:r>
            <a:r>
              <a:rPr lang="ru-RU" sz="1400" dirty="0"/>
              <a:t> - Виртуальный музей литературных героев </a:t>
            </a:r>
            <a:br>
              <a:rPr lang="ru-RU" sz="1400" dirty="0"/>
            </a:br>
            <a:r>
              <a:rPr lang="ru-RU" sz="1400" dirty="0">
                <a:hlinkClick r:id="rId11" tooltip="http://www.bulgakov.ru"/>
              </a:rPr>
              <a:t>http://www.bulgakov.ru</a:t>
            </a:r>
            <a:r>
              <a:rPr lang="ru-RU" sz="1400" dirty="0"/>
              <a:t> - </a:t>
            </a:r>
            <a:r>
              <a:rPr lang="ru-RU" sz="1400" dirty="0" err="1"/>
              <a:t>Булгаковская</a:t>
            </a:r>
            <a:r>
              <a:rPr lang="ru-RU" sz="1400" dirty="0"/>
              <a:t> энциклопедия</a:t>
            </a:r>
            <a:br>
              <a:rPr lang="ru-RU" sz="1400" dirty="0"/>
            </a:br>
            <a:r>
              <a:rPr lang="ru-RU" sz="1400" dirty="0">
                <a:hlinkClick r:id="rId12" tooltip="http://metlit.nm.ru"/>
              </a:rPr>
              <a:t>http://metlit.nm.ru</a:t>
            </a:r>
            <a:r>
              <a:rPr lang="ru-RU" sz="1400" dirty="0"/>
              <a:t> - Методика преподавания литературы</a:t>
            </a:r>
            <a:br>
              <a:rPr lang="ru-RU" sz="1400" dirty="0"/>
            </a:br>
            <a:r>
              <a:rPr lang="ru-RU" sz="1400" dirty="0">
                <a:hlinkClick r:id="rId13" tooltip="http://www.rvb.ru"/>
              </a:rPr>
              <a:t>http://www.rvb.ru</a:t>
            </a:r>
            <a:r>
              <a:rPr lang="ru-RU" sz="1400" dirty="0"/>
              <a:t> - Русская виртуальная библиотека</a:t>
            </a:r>
            <a:br>
              <a:rPr lang="ru-RU" sz="1400" dirty="0"/>
            </a:br>
            <a:r>
              <a:rPr lang="ru-RU" sz="1400" dirty="0">
                <a:hlinkClick r:id="rId14" tooltip="http://slova.org.ru"/>
              </a:rPr>
              <a:t>http://slova.org.ru</a:t>
            </a:r>
            <a:r>
              <a:rPr lang="ru-RU" sz="1400" dirty="0"/>
              <a:t> - Слова: поэзия Серебряного века </a:t>
            </a:r>
            <a:br>
              <a:rPr lang="ru-RU" sz="1400" dirty="0"/>
            </a:br>
            <a:r>
              <a:rPr lang="ru-RU" sz="1400" dirty="0">
                <a:hlinkClick r:id="rId15" tooltip="http://litera.ru/stixiya/"/>
              </a:rPr>
              <a:t>http://litera.ru/stixiya/</a:t>
            </a:r>
            <a:r>
              <a:rPr lang="ru-RU" sz="1400" dirty="0"/>
              <a:t> - Стихия: классическая русская / советская поэзия </a:t>
            </a:r>
            <a:br>
              <a:rPr lang="ru-RU" sz="1400" dirty="0"/>
            </a:br>
            <a:r>
              <a:rPr lang="ru-RU" sz="1400" dirty="0">
                <a:hlinkClick r:id="rId16" tooltip="http://www.feb-web.ru"/>
              </a:rPr>
              <a:t>http://www.feb-web.ru</a:t>
            </a:r>
            <a:r>
              <a:rPr lang="ru-RU" sz="1400" dirty="0"/>
              <a:t> - Фундаментальная электронная библиотека «Русская литература и фольклор» </a:t>
            </a:r>
            <a:br>
              <a:rPr lang="ru-RU" sz="1400" dirty="0"/>
            </a:br>
            <a:r>
              <a:rPr lang="ru-RU" sz="1400" dirty="0">
                <a:hlinkClick r:id="rId17" tooltip="http://spravka.gramota.ru"/>
              </a:rPr>
              <a:t>http://spravka.gramota.ru</a:t>
            </a:r>
            <a:r>
              <a:rPr lang="ru-RU" sz="1400" dirty="0"/>
              <a:t> - Справочная служба русского языка </a:t>
            </a:r>
            <a:br>
              <a:rPr lang="ru-RU" sz="1400" dirty="0"/>
            </a:br>
            <a:r>
              <a:rPr lang="ru-RU" sz="800" dirty="0"/>
              <a:t/>
            </a:r>
            <a:br>
              <a:rPr lang="ru-RU" sz="800" dirty="0"/>
            </a:b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58935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cyberleninka.ru/article/n/vazhneyshie-etapy-v-osmyslenii-sobytiya-1812-goda-v-russkoy-literature-i-literaturnoy-kritike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cyberleninka.ru/article/n/rol-integratsii-v-razvitii-tvorcheskih-sposobnostey-starsheklassnikov-na-urokah-literatury-i-istorii-na-materiale-uroka-otechestvennaya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www.uchportal.ru/publ/23-1-0-2040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5"/>
              </a:rPr>
              <a:t>http://festival.1september.ru/articles/646224</a:t>
            </a:r>
            <a:r>
              <a:rPr lang="en-US" dirty="0" smtClean="0">
                <a:hlinkClick r:id="rId5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78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Интеграция в обучении  </a:t>
            </a:r>
            <a:r>
              <a:rPr lang="ru-RU" dirty="0" smtClean="0"/>
              <a:t>дает </a:t>
            </a:r>
            <a:r>
              <a:rPr lang="ru-RU" dirty="0"/>
              <a:t>возможность развития </a:t>
            </a:r>
            <a:r>
              <a:rPr lang="ru-RU" dirty="0" err="1"/>
              <a:t>метапредметных</a:t>
            </a:r>
            <a:r>
              <a:rPr lang="ru-RU" dirty="0"/>
              <a:t> компетенций учащихся, предполагает прежде всего существенное развитие и углубление </a:t>
            </a:r>
            <a:r>
              <a:rPr lang="ru-RU" dirty="0" err="1"/>
              <a:t>межпредметных</a:t>
            </a:r>
            <a:r>
              <a:rPr lang="ru-RU" dirty="0"/>
              <a:t> связей, которые являются аналогом связей </a:t>
            </a:r>
            <a:r>
              <a:rPr lang="ru-RU" dirty="0" err="1"/>
              <a:t>межнаучных</a:t>
            </a:r>
            <a:r>
              <a:rPr lang="ru-RU" dirty="0"/>
              <a:t>, переход от согласования преподавания разных предметов к глубокому их взаимодействию.</a:t>
            </a:r>
            <a:r>
              <a:rPr lang="ru-RU" b="1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54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НАУЧАТ: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понимать </a:t>
            </a:r>
            <a:r>
              <a:rPr lang="ru-RU" dirty="0"/>
              <a:t>проблему, выдвигать гипотезу, структурировать материал, подбирать аргументы для подтверждения собственной позиции, выделять причинно-следственные связи в устных и письменных высказываниях, формулировать выводы; </a:t>
            </a:r>
            <a:br>
              <a:rPr lang="ru-RU" dirty="0"/>
            </a:br>
            <a:r>
              <a:rPr lang="ru-RU" dirty="0"/>
              <a:t>• </a:t>
            </a:r>
            <a:r>
              <a:rPr lang="ru-RU" dirty="0" smtClean="0"/>
              <a:t> </a:t>
            </a:r>
            <a:r>
              <a:rPr lang="ru-RU" dirty="0"/>
              <a:t>самостоятельно организовывать собственную деятельность, оценивать ее, определять сферу своих интересов;</a:t>
            </a:r>
          </a:p>
          <a:p>
            <a:r>
              <a:rPr lang="ru-RU" dirty="0" smtClean="0"/>
              <a:t>•работать </a:t>
            </a:r>
            <a:r>
              <a:rPr lang="ru-RU" dirty="0"/>
              <a:t>с разными источниками информации, находить ее, анализировать, использовать в самостоятельной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7761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глубокое проникновения </a:t>
            </a:r>
            <a:r>
              <a:rPr lang="ru-RU" dirty="0"/>
              <a:t>в суть изучаемой темы; </a:t>
            </a:r>
          </a:p>
          <a:p>
            <a:r>
              <a:rPr lang="ru-RU" dirty="0" smtClean="0"/>
              <a:t>повышение </a:t>
            </a:r>
            <a:r>
              <a:rPr lang="ru-RU" dirty="0"/>
              <a:t>интереса учащихся к предметам; </a:t>
            </a:r>
          </a:p>
          <a:p>
            <a:r>
              <a:rPr lang="ru-RU" dirty="0"/>
              <a:t> </a:t>
            </a:r>
            <a:r>
              <a:rPr lang="ru-RU" dirty="0" smtClean="0"/>
              <a:t>целостное, синтезированное восприятие </a:t>
            </a:r>
            <a:r>
              <a:rPr lang="ru-RU" dirty="0"/>
              <a:t>изучаемых по данной теме вопросов; </a:t>
            </a:r>
          </a:p>
          <a:p>
            <a:r>
              <a:rPr lang="ru-RU" dirty="0" smtClean="0"/>
              <a:t>широкое </a:t>
            </a:r>
            <a:r>
              <a:rPr lang="ru-RU" dirty="0"/>
              <a:t>использование знаний из разных дисциплин, т. е. углублённое осуществление </a:t>
            </a:r>
            <a:r>
              <a:rPr lang="ru-RU" dirty="0" err="1"/>
              <a:t>межпредметных</a:t>
            </a:r>
            <a:r>
              <a:rPr lang="ru-RU" dirty="0"/>
              <a:t> связей.</a:t>
            </a:r>
          </a:p>
        </p:txBody>
      </p:sp>
    </p:spTree>
    <p:extLst>
      <p:ext uri="{BB962C8B-B14F-4D97-AF65-F5344CB8AC3E}">
        <p14:creationId xmlns:p14="http://schemas.microsoft.com/office/powerpoint/2010/main" val="257233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Отечественная война 1812 года в истории и литературе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Показать школьникам, какое отражение нашли военные события 1812 года в истории и литературе. </a:t>
            </a:r>
          </a:p>
          <a:p>
            <a:r>
              <a:rPr lang="ru-RU" dirty="0" smtClean="0"/>
              <a:t>Исследовательский метод работы (групповая работа):</a:t>
            </a:r>
          </a:p>
          <a:p>
            <a:r>
              <a:rPr lang="ru-RU" dirty="0" smtClean="0"/>
              <a:t>группа историков – изложение фактов, ключевых моментов войны;</a:t>
            </a:r>
          </a:p>
          <a:p>
            <a:r>
              <a:rPr lang="ru-RU" dirty="0"/>
              <a:t>а</a:t>
            </a:r>
            <a:r>
              <a:rPr lang="ru-RU" dirty="0" smtClean="0"/>
              <a:t>рхивная группа – освещение документов и материалов войны;</a:t>
            </a:r>
          </a:p>
          <a:p>
            <a:r>
              <a:rPr lang="ru-RU" dirty="0"/>
              <a:t>г</a:t>
            </a:r>
            <a:r>
              <a:rPr lang="ru-RU" dirty="0" smtClean="0"/>
              <a:t>руппа мемуаристов – исследование записок и воспоминаний живых свидетелей событий.</a:t>
            </a:r>
          </a:p>
        </p:txBody>
      </p:sp>
    </p:spTree>
    <p:extLst>
      <p:ext uri="{BB962C8B-B14F-4D97-AF65-F5344CB8AC3E}">
        <p14:creationId xmlns:p14="http://schemas.microsoft.com/office/powerpoint/2010/main" val="288574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Диалог с учителем</a:t>
            </a:r>
          </a:p>
          <a:p>
            <a:r>
              <a:rPr lang="ru-RU" dirty="0" smtClean="0"/>
              <a:t>Эвристический метод работы ( аналитическая беседа, анализ образов и эпизодов).</a:t>
            </a:r>
          </a:p>
          <a:p>
            <a:r>
              <a:rPr lang="ru-RU" dirty="0" smtClean="0"/>
              <a:t>Вывод: Выявление политических, социальных, экономических и нравственных уроков войны. </a:t>
            </a:r>
          </a:p>
          <a:p>
            <a:r>
              <a:rPr lang="ru-RU" dirty="0" smtClean="0"/>
              <a:t>Значение  художественного произведения в понимании характера Отечественной войны 1812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74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«Русский бунт</a:t>
            </a:r>
            <a:r>
              <a:rPr lang="ru-RU" dirty="0" smtClean="0"/>
              <a:t>» (</a:t>
            </a:r>
            <a:r>
              <a:rPr lang="ru-RU" dirty="0"/>
              <a:t>по роману </a:t>
            </a:r>
            <a:r>
              <a:rPr lang="ru-RU" dirty="0" err="1"/>
              <a:t>А.С.Пушкина</a:t>
            </a:r>
            <a:r>
              <a:rPr lang="ru-RU" dirty="0"/>
              <a:t> «Капитанская дочка</a:t>
            </a:r>
            <a:r>
              <a:rPr lang="ru-RU" dirty="0" smtClean="0"/>
              <a:t>»);</a:t>
            </a:r>
          </a:p>
          <a:p>
            <a:r>
              <a:rPr lang="ru-RU" dirty="0" smtClean="0"/>
              <a:t>«</a:t>
            </a:r>
            <a:r>
              <a:rPr lang="ru-RU" dirty="0"/>
              <a:t>Советская действительность 20-х годов» на </a:t>
            </a:r>
            <a:r>
              <a:rPr lang="ru-RU" dirty="0" smtClean="0"/>
              <a:t>литературном </a:t>
            </a:r>
            <a:r>
              <a:rPr lang="ru-RU" dirty="0"/>
              <a:t>и документальном материале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(по повести </a:t>
            </a:r>
            <a:r>
              <a:rPr lang="ru-RU" dirty="0"/>
              <a:t>М. А. Булгакова «Собачье сердце</a:t>
            </a:r>
            <a:r>
              <a:rPr lang="ru-RU" dirty="0" smtClean="0"/>
              <a:t>»);</a:t>
            </a:r>
          </a:p>
          <a:p>
            <a:r>
              <a:rPr lang="ru-RU" dirty="0" smtClean="0"/>
              <a:t>«Русское дворянство» (по роману </a:t>
            </a:r>
            <a:r>
              <a:rPr lang="ru-RU" dirty="0" err="1" smtClean="0"/>
              <a:t>И.А.Гончарова</a:t>
            </a:r>
            <a:r>
              <a:rPr lang="ru-RU" dirty="0" smtClean="0"/>
              <a:t> «Обломов»);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Послереформенная</a:t>
            </a:r>
            <a:r>
              <a:rPr lang="ru-RU" dirty="0" smtClean="0"/>
              <a:t> Россия глазами крестьян»</a:t>
            </a:r>
            <a:r>
              <a:rPr lang="ru-RU" dirty="0"/>
              <a:t> </a:t>
            </a:r>
            <a:r>
              <a:rPr lang="ru-RU" dirty="0" smtClean="0"/>
              <a:t>(по поэме </a:t>
            </a:r>
            <a:r>
              <a:rPr lang="ru-RU" dirty="0"/>
              <a:t>Н. А. </a:t>
            </a:r>
            <a:r>
              <a:rPr lang="ru-RU" dirty="0" smtClean="0"/>
              <a:t>Некрасова «Кому</a:t>
            </a:r>
            <a:r>
              <a:rPr lang="ru-RU" dirty="0"/>
              <a:t> на Руси жить хорошо» 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547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ВИДЕОМАТЕРИАЛЫ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200" u="sng" dirty="0">
                <a:hlinkClick r:id="rId2"/>
              </a:rPr>
              <a:t>http://</a:t>
            </a:r>
            <a:r>
              <a:rPr lang="en-US" sz="2200" u="sng" dirty="0" smtClean="0">
                <a:hlinkClick r:id="rId2"/>
              </a:rPr>
              <a:t>videouroki.net</a:t>
            </a:r>
            <a:r>
              <a:rPr lang="ru-RU" sz="2200" u="sng" dirty="0" smtClean="0">
                <a:hlinkClick r:id="rId2"/>
              </a:rPr>
              <a:t> </a:t>
            </a:r>
            <a:r>
              <a:rPr lang="ru-RU" sz="2200" u="sng" dirty="0" smtClean="0"/>
              <a:t>- </a:t>
            </a:r>
            <a:r>
              <a:rPr lang="ru-RU" sz="2200" dirty="0" err="1" smtClean="0"/>
              <a:t>видеоуроки</a:t>
            </a:r>
            <a:r>
              <a:rPr lang="ru-RU" sz="2200" dirty="0" smtClean="0"/>
              <a:t> </a:t>
            </a:r>
            <a:r>
              <a:rPr lang="ru-RU" sz="2200" dirty="0"/>
              <a:t>в </a:t>
            </a:r>
            <a:r>
              <a:rPr lang="ru-RU" sz="2200" dirty="0" smtClean="0"/>
              <a:t>Интернет (сайт для учителей)</a:t>
            </a:r>
          </a:p>
          <a:p>
            <a:r>
              <a:rPr lang="en-US" sz="2200" u="sng" dirty="0">
                <a:hlinkClick r:id="rId2"/>
              </a:rPr>
              <a:t>http://russkiy-literatura.ru</a:t>
            </a:r>
            <a:r>
              <a:rPr lang="en-US" sz="2200" u="sng" dirty="0" smtClean="0">
                <a:hlinkClick r:id="rId2"/>
              </a:rPr>
              <a:t>/</a:t>
            </a:r>
            <a:r>
              <a:rPr lang="ru-RU" sz="2200" u="sng" dirty="0" smtClean="0">
                <a:hlinkClick r:id="rId2"/>
              </a:rPr>
              <a:t> </a:t>
            </a:r>
            <a:r>
              <a:rPr lang="ru-RU" sz="2200" dirty="0"/>
              <a:t>- Персональный сайт </a:t>
            </a:r>
            <a:r>
              <a:rPr lang="ru-RU" sz="2200" dirty="0" smtClean="0"/>
              <a:t>учителя (</a:t>
            </a:r>
            <a:r>
              <a:rPr lang="ru-RU" sz="2200" b="1" dirty="0"/>
              <a:t>Каталог аудио-, </a:t>
            </a:r>
            <a:r>
              <a:rPr lang="ru-RU" sz="2200" b="1" dirty="0" smtClean="0"/>
              <a:t>видеоматериалов)</a:t>
            </a:r>
          </a:p>
          <a:p>
            <a:r>
              <a:rPr lang="en-US" sz="2200" u="sng" dirty="0">
                <a:hlinkClick r:id="rId2"/>
              </a:rPr>
              <a:t>https://</a:t>
            </a:r>
            <a:r>
              <a:rPr lang="en-US" sz="2200" u="sng" dirty="0" smtClean="0">
                <a:hlinkClick r:id="rId2"/>
              </a:rPr>
              <a:t>sites.google.com/a/cdo-rzn.ru/sajt-ucitela-russkogo-azyka-i-literatury-novickovoj-eleny-urevny/home</a:t>
            </a:r>
            <a:r>
              <a:rPr lang="ru-RU" sz="2200" u="sng" dirty="0" smtClean="0">
                <a:hlinkClick r:id="rId2"/>
              </a:rPr>
              <a:t> </a:t>
            </a:r>
            <a:r>
              <a:rPr lang="ru-RU" sz="2200" dirty="0"/>
              <a:t> - Персональный сайт учителя </a:t>
            </a:r>
            <a:r>
              <a:rPr lang="ru-RU" sz="2200"/>
              <a:t>(</a:t>
            </a:r>
            <a:r>
              <a:rPr lang="ru-RU" sz="2200" smtClean="0"/>
              <a:t>фильмография)</a:t>
            </a:r>
            <a:endParaRPr lang="ru-RU" sz="2200" u="sng" dirty="0" smtClean="0">
              <a:hlinkClick r:id="rId2"/>
            </a:endParaRPr>
          </a:p>
          <a:p>
            <a:r>
              <a:rPr lang="ru-RU" sz="2200" u="sng" dirty="0" smtClean="0">
                <a:hlinkClick r:id="rId2"/>
              </a:rPr>
              <a:t>http</a:t>
            </a:r>
            <a:r>
              <a:rPr lang="ru-RU" sz="2200" u="sng" dirty="0">
                <a:hlinkClick r:id="rId2"/>
              </a:rPr>
              <a:t>://vagu-m-v.narod.ru/</a:t>
            </a:r>
            <a:r>
              <a:rPr lang="ru-RU" sz="2200" u="sng" dirty="0"/>
              <a:t> - сайт Вагу М.В</a:t>
            </a:r>
            <a:r>
              <a:rPr lang="ru-RU" sz="2200" u="sng" dirty="0" smtClean="0"/>
              <a:t>.</a:t>
            </a:r>
          </a:p>
          <a:p>
            <a:r>
              <a:rPr lang="en-US" sz="2200" u="sng" dirty="0">
                <a:hlinkClick r:id="rId3"/>
              </a:rPr>
              <a:t>http://</a:t>
            </a:r>
            <a:r>
              <a:rPr lang="en-US" sz="2200" u="sng" dirty="0" smtClean="0">
                <a:hlinkClick r:id="rId3"/>
              </a:rPr>
              <a:t>www.moeobrazovanie.ru/edu/groups/29</a:t>
            </a:r>
            <a:r>
              <a:rPr lang="ru-RU" sz="2200" u="sng" dirty="0" smtClean="0">
                <a:hlinkClick r:id="rId3"/>
              </a:rPr>
              <a:t>  </a:t>
            </a:r>
            <a:r>
              <a:rPr lang="ru-RU" sz="2200" u="sng" dirty="0" smtClean="0"/>
              <a:t>П</a:t>
            </a:r>
            <a:r>
              <a:rPr lang="ru-RU" sz="2200" dirty="0" smtClean="0"/>
              <a:t>едагогическое сообщество  «Мое образование»</a:t>
            </a:r>
          </a:p>
          <a:p>
            <a:r>
              <a:rPr lang="en-US" sz="2200" dirty="0">
                <a:hlinkClick r:id="rId4"/>
              </a:rPr>
              <a:t>http://russian-literat.ucoz.com</a:t>
            </a:r>
            <a:r>
              <a:rPr lang="en-US" sz="2200" dirty="0" smtClean="0">
                <a:hlinkClick r:id="rId4"/>
              </a:rPr>
              <a:t>/</a:t>
            </a:r>
            <a:r>
              <a:rPr lang="ru-RU" sz="2200" dirty="0" smtClean="0"/>
              <a:t>  </a:t>
            </a:r>
            <a:r>
              <a:rPr lang="ru-RU" sz="2200" dirty="0"/>
              <a:t>- Персональный сайт учителя (видеотека</a:t>
            </a:r>
            <a:r>
              <a:rPr lang="ru-RU" sz="2200" dirty="0" smtClean="0"/>
              <a:t>)</a:t>
            </a:r>
          </a:p>
          <a:p>
            <a:r>
              <a:rPr lang="ru-RU" sz="2200" u="sng" dirty="0" smtClean="0">
                <a:hlinkClick r:id="rId3"/>
              </a:rPr>
              <a:t>https</a:t>
            </a:r>
            <a:r>
              <a:rPr lang="ru-RU" sz="2200" u="sng" dirty="0">
                <a:hlinkClick r:id="rId3"/>
              </a:rPr>
              <a:t>://vk.com/teacherofhistory</a:t>
            </a:r>
            <a:r>
              <a:rPr lang="ru-RU" sz="2200" dirty="0"/>
              <a:t> - Я -учитель истории!</a:t>
            </a:r>
            <a:endParaRPr lang="ru-RU" sz="2200" u="sng" dirty="0">
              <a:hlinkClick r:id="rId5"/>
            </a:endParaRPr>
          </a:p>
          <a:p>
            <a:r>
              <a:rPr lang="ru-RU" sz="2200" u="sng" dirty="0">
                <a:hlinkClick r:id="rId5"/>
              </a:rPr>
              <a:t>https://vk.com/vktales</a:t>
            </a:r>
            <a:r>
              <a:rPr lang="ru-RU" sz="2200" dirty="0"/>
              <a:t> - сообщество «Послушайте»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51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БАНК ПРЕЗЕНТАЦИЙ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hlinkClick r:id="rId2"/>
              </a:rPr>
              <a:t>http://presentaci.ru/</a:t>
            </a:r>
            <a:r>
              <a:rPr lang="ru-RU" dirty="0"/>
              <a:t> - каталог презентаций</a:t>
            </a:r>
            <a:endParaRPr lang="ru-RU" u="sng" dirty="0">
              <a:hlinkClick r:id="rId3"/>
            </a:endParaRPr>
          </a:p>
          <a:p>
            <a:r>
              <a:rPr lang="ru-RU" u="sng" dirty="0">
                <a:hlinkClick r:id="rId3"/>
              </a:rPr>
              <a:t>http://ppt-history.ru/</a:t>
            </a:r>
            <a:r>
              <a:rPr lang="ru-RU" dirty="0"/>
              <a:t> - учим </a:t>
            </a:r>
            <a:r>
              <a:rPr lang="ru-RU" dirty="0" smtClean="0"/>
              <a:t>историю</a:t>
            </a:r>
          </a:p>
          <a:p>
            <a:r>
              <a:rPr lang="en-US" dirty="0">
                <a:hlinkClick r:id="rId4"/>
              </a:rPr>
              <a:t>http://pwpt.ru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- презентация </a:t>
            </a:r>
            <a:r>
              <a:rPr lang="en-US" dirty="0" smtClean="0"/>
              <a:t>PowerPoint</a:t>
            </a:r>
          </a:p>
          <a:p>
            <a:r>
              <a:rPr lang="en-US" dirty="0">
                <a:hlinkClick r:id="rId5"/>
              </a:rPr>
              <a:t>http://prezentacii.com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- </a:t>
            </a:r>
            <a:r>
              <a:rPr lang="ru-RU" dirty="0" smtClean="0"/>
              <a:t> Портал готовых презентаций</a:t>
            </a:r>
          </a:p>
          <a:p>
            <a:r>
              <a:rPr lang="en-US" dirty="0">
                <a:hlinkClick r:id="rId6"/>
              </a:rPr>
              <a:t>http://ppt4web.ru</a:t>
            </a:r>
            <a:r>
              <a:rPr lang="en-US" dirty="0" smtClean="0">
                <a:hlinkClick r:id="rId6"/>
              </a:rPr>
              <a:t>/</a:t>
            </a:r>
            <a:r>
              <a:rPr lang="ru-RU" dirty="0" smtClean="0"/>
              <a:t> - просмотр онлайн и скачивание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4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5598</TotalTime>
  <Words>526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Diseño predeterminado</vt:lpstr>
      <vt:lpstr>Презентация PowerPoint</vt:lpstr>
      <vt:lpstr>Презентация PowerPoint</vt:lpstr>
      <vt:lpstr>НАУЧАТ:</vt:lpstr>
      <vt:lpstr>РЕЗУЛЬТАТ</vt:lpstr>
      <vt:lpstr>Отечественная война 1812 года в истории и литературе</vt:lpstr>
      <vt:lpstr>Презентация PowerPoint</vt:lpstr>
      <vt:lpstr>Презентация PowerPoint</vt:lpstr>
      <vt:lpstr>ВИДЕОМАТЕРИАЛЫ</vt:lpstr>
      <vt:lpstr>БАНК ПРЕЗЕНТАЦИЙ</vt:lpstr>
      <vt:lpstr>ПОЛЕЗНЫЕ МАТЕРИАЛЫ</vt:lpstr>
      <vt:lpstr>Презентация PowerPoint</vt:lpstr>
      <vt:lpstr>О ПОЭТАХ И ПИСАТЕЛЯХ</vt:lpstr>
      <vt:lpstr>ПОЛЕЗНЫЕ ССЫЛКИ ДЛЯ УЧИТЕЛЯ РУССКОГО ЯЗЫКА И ЛИТЕРАТУРЫ</vt:lpstr>
      <vt:lpstr>ИСТОЧНИКИ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DFG</cp:lastModifiedBy>
  <cp:revision>790</cp:revision>
  <dcterms:created xsi:type="dcterms:W3CDTF">2010-05-23T14:28:12Z</dcterms:created>
  <dcterms:modified xsi:type="dcterms:W3CDTF">2016-11-25T12:04:48Z</dcterms:modified>
</cp:coreProperties>
</file>