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0F7CB-1304-4801-B0E2-1AB2B1D40569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D5092-3C3C-4203-9748-165890FC91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3630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D5092-3C3C-4203-9748-165890FC915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6187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Autofit/>
          </a:bodyPr>
          <a:lstStyle/>
          <a:p>
            <a:r>
              <a:rPr lang="ru-RU" sz="1800" dirty="0"/>
              <a:t>Государственное автономное профессиональное образовательное </a:t>
            </a:r>
            <a:r>
              <a:rPr lang="ru-RU" sz="1800" dirty="0" smtClean="0"/>
              <a:t>учреждение </a:t>
            </a:r>
            <a:br>
              <a:rPr lang="ru-RU" sz="1800" dirty="0" smtClean="0"/>
            </a:br>
            <a:r>
              <a:rPr lang="ru-RU" sz="1800" dirty="0" smtClean="0"/>
              <a:t>Тюменской области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«</a:t>
            </a:r>
            <a:r>
              <a:rPr lang="ru-RU" sz="1800" dirty="0" err="1" smtClean="0"/>
              <a:t>Агротехнологический</a:t>
            </a:r>
            <a:r>
              <a:rPr lang="ru-RU" sz="1800" dirty="0" smtClean="0"/>
              <a:t> </a:t>
            </a:r>
            <a:r>
              <a:rPr lang="ru-RU" sz="1800" dirty="0"/>
              <a:t>колледж»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1043608" y="2492896"/>
            <a:ext cx="3822192" cy="410445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Внукова Наталья Витальевна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ü"/>
            </a:pP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Должность: мастер производственного обучения</a:t>
            </a:r>
          </a:p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ü"/>
            </a:pP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Категория: 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без категории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ü"/>
            </a:pP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Общий стаж работы: 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 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лет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ü"/>
            </a:pP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Стаж работы в занимаемой должности: 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19 лет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г. Ялуторовск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303893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«Новому я научился у своих наставников, еще более – у своих товарищей, но более всего – у своих учеников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»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20888"/>
            <a:ext cx="2579335" cy="34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6889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5633179"/>
              </p:ext>
            </p:extLst>
          </p:nvPr>
        </p:nvGraphicFramePr>
        <p:xfrm>
          <a:off x="251520" y="1484784"/>
          <a:ext cx="8642352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743"/>
                <a:gridCol w="1656184"/>
                <a:gridCol w="864096"/>
                <a:gridCol w="1152128"/>
                <a:gridCol w="936104"/>
                <a:gridCol w="1440160"/>
                <a:gridCol w="936104"/>
                <a:gridCol w="122483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п/п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ОПОП, ПМ, УП, ПП в соответствии  тарификацией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рабочей программы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календарно-тематического планирования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поурочных планов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методических пособий, указаний, рекомендаций для обучающихся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комплекта оценоч</a:t>
                      </a:r>
                      <a:r>
                        <a:rPr lang="ru-RU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ных </a:t>
                      </a:r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средств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ПМ 02.УП 02.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Видеомате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-риалы.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Методические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пособия по проведению практик.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ПМ 02.УП 03.</a:t>
                      </a:r>
                      <a:r>
                        <a:rPr lang="ru-RU" sz="12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ПМ 02.УП 04.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 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ПМ 02.УП 05.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ПМ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03.УП 06.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ПМ 03.ПП 01.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ПМ 05. УП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14408"/>
          </a:xfrm>
        </p:spPr>
        <p:txBody>
          <a:bodyPr>
            <a:noAutofit/>
          </a:bodyPr>
          <a:lstStyle/>
          <a:p>
            <a:r>
              <a:rPr lang="ru-RU" sz="2400" dirty="0"/>
              <a:t>«Методическое обеспечение профессионального обучения»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51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94876522"/>
              </p:ext>
            </p:extLst>
          </p:nvPr>
        </p:nvGraphicFramePr>
        <p:xfrm>
          <a:off x="251520" y="1916832"/>
          <a:ext cx="8640958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494"/>
                <a:gridCol w="1304470"/>
                <a:gridCol w="498571"/>
                <a:gridCol w="498571"/>
                <a:gridCol w="498571"/>
                <a:gridCol w="498571"/>
                <a:gridCol w="498571"/>
                <a:gridCol w="498571"/>
                <a:gridCol w="498571"/>
                <a:gridCol w="498571"/>
                <a:gridCol w="498571"/>
                <a:gridCol w="498571"/>
                <a:gridCol w="498571"/>
                <a:gridCol w="498571"/>
                <a:gridCol w="498571"/>
                <a:gridCol w="498571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ОПОП, ПМ, УП, ПП в соответствии  тарификацией</a:t>
                      </a:r>
                      <a:endParaRPr lang="ru-RU" sz="1200" b="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</a:p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</a:p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</a:p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</a:p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ПМ 02.УП 03.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ПМ 02.УП 04.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ПМ 02.УП 05.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ПМ 03.ПП 01.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ПМ 05. УП 01.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«Результативность качества освоения </a:t>
            </a:r>
            <a:br>
              <a:rPr lang="ru-RU" sz="2400" dirty="0"/>
            </a:br>
            <a:r>
              <a:rPr lang="ru-RU" sz="2400" dirty="0"/>
              <a:t>профессионального обучения»</a:t>
            </a:r>
          </a:p>
        </p:txBody>
      </p:sp>
    </p:spTree>
    <p:extLst>
      <p:ext uri="{BB962C8B-B14F-4D97-AF65-F5344CB8AC3E}">
        <p14:creationId xmlns:p14="http://schemas.microsoft.com/office/powerpoint/2010/main" xmlns="" val="149782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93752732"/>
              </p:ext>
            </p:extLst>
          </p:nvPr>
        </p:nvGraphicFramePr>
        <p:xfrm>
          <a:off x="323528" y="2492896"/>
          <a:ext cx="8569197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368152"/>
                <a:gridCol w="720080"/>
                <a:gridCol w="864096"/>
                <a:gridCol w="1224136"/>
                <a:gridCol w="1291481"/>
                <a:gridCol w="1228799"/>
                <a:gridCol w="831515"/>
                <a:gridCol w="6088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ОПОП, ПМ, УП, ПП в соответствии  тарификацией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</a:p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</a:p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</a:p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</a:p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</a:p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</a:p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ПМ 02.УП 02.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Конкурс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«Лучший  по профессии «Штукатур»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08.02.01.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ПМ 02.УП04.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Кружок «Каменщик»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(2 раза в месяц)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Кружок «Каменщик»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(2 раза в месяц)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sz="2400" dirty="0"/>
              <a:t>«Организация </a:t>
            </a:r>
            <a:r>
              <a:rPr lang="ru-RU" sz="2400" dirty="0" err="1"/>
              <a:t>внеучебной</a:t>
            </a:r>
            <a:r>
              <a:rPr lang="ru-RU" sz="2400" dirty="0"/>
              <a:t> деятельности </a:t>
            </a:r>
            <a:br>
              <a:rPr lang="ru-RU" sz="2400" dirty="0"/>
            </a:br>
            <a:r>
              <a:rPr lang="ru-RU" sz="2400" dirty="0"/>
              <a:t>по профессиональному обучению»</a:t>
            </a:r>
          </a:p>
        </p:txBody>
      </p:sp>
    </p:spTree>
    <p:extLst>
      <p:ext uri="{BB962C8B-B14F-4D97-AF65-F5344CB8AC3E}">
        <p14:creationId xmlns:p14="http://schemas.microsoft.com/office/powerpoint/2010/main" xmlns="" val="322756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7252"/>
            <a:ext cx="3816424" cy="6167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ru-RU" b="1" dirty="0"/>
              <a:t>Самооценка результатов профессиональной </a:t>
            </a:r>
            <a:r>
              <a:rPr lang="ru-RU" b="1" dirty="0" smtClean="0"/>
              <a:t>деятельности</a:t>
            </a:r>
          </a:p>
          <a:p>
            <a:pPr>
              <a:buClrTx/>
            </a:pPr>
            <a:endParaRPr lang="ru-RU" b="1" dirty="0"/>
          </a:p>
          <a:p>
            <a:r>
              <a:rPr lang="ru-RU" sz="1400" dirty="0"/>
              <a:t>В своей профессиональной деятельности</a:t>
            </a:r>
            <a:r>
              <a:rPr lang="ru-RU" sz="1400" dirty="0" smtClean="0"/>
              <a:t>:</a:t>
            </a:r>
            <a:endParaRPr lang="ru-RU" sz="1400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400" dirty="0" smtClean="0"/>
              <a:t>   руководствуюсь </a:t>
            </a:r>
            <a:r>
              <a:rPr lang="ru-RU" sz="1400" dirty="0"/>
              <a:t>нормативными </a:t>
            </a:r>
            <a:r>
              <a:rPr lang="ru-RU" sz="1400" dirty="0" smtClean="0"/>
              <a:t>документами</a:t>
            </a:r>
            <a:endParaRPr lang="ru-RU" sz="1400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400" dirty="0" smtClean="0"/>
              <a:t>  повышаю уровень успеваемости обучающихся</a:t>
            </a:r>
            <a:endParaRPr lang="ru-RU" sz="1400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400" dirty="0" smtClean="0"/>
              <a:t>  пользуюсь уважением обучающихся и их родителей</a:t>
            </a:r>
            <a:endParaRPr lang="ru-RU" sz="1400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400" dirty="0" smtClean="0"/>
              <a:t>  своевременно заполняю итоговую документацию</a:t>
            </a:r>
            <a:endParaRPr lang="ru-RU" sz="1400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400" dirty="0" smtClean="0"/>
              <a:t>  применяю различные педагогические технологии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400" dirty="0" smtClean="0"/>
              <a:t>  повышаю уровень  профессиональной деятельности</a:t>
            </a:r>
            <a:endParaRPr lang="ru-RU" sz="1400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400" dirty="0" smtClean="0"/>
              <a:t>  разрабатываю </a:t>
            </a:r>
            <a:r>
              <a:rPr lang="ru-RU" sz="1400" dirty="0"/>
              <a:t>методические пособия </a:t>
            </a:r>
            <a:endParaRPr lang="ru-RU" sz="1400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400" dirty="0" smtClean="0"/>
              <a:t>слежу </a:t>
            </a:r>
            <a:r>
              <a:rPr lang="ru-RU" sz="1400" dirty="0"/>
              <a:t>за новинками в области </a:t>
            </a:r>
            <a:r>
              <a:rPr lang="ru-RU" sz="1400" dirty="0" smtClean="0"/>
              <a:t>строительства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ru-RU" sz="1400" b="1" dirty="0"/>
          </a:p>
          <a:p>
            <a:pPr algn="ctr">
              <a:buClr>
                <a:schemeClr val="tx1"/>
              </a:buClr>
            </a:pPr>
            <a:r>
              <a:rPr lang="ru-RU" b="1" dirty="0"/>
              <a:t>Мои  достижения</a:t>
            </a:r>
          </a:p>
          <a:p>
            <a:pPr>
              <a:lnSpc>
                <a:spcPct val="120000"/>
              </a:lnSpc>
              <a:buClrTx/>
            </a:pPr>
            <a:r>
              <a:rPr lang="ru-RU" sz="1400" dirty="0" smtClean="0"/>
              <a:t>Почётная </a:t>
            </a:r>
            <a:r>
              <a:rPr lang="ru-RU" sz="1400" dirty="0"/>
              <a:t>грамота Министерства образования и науки Российской </a:t>
            </a:r>
            <a:r>
              <a:rPr lang="ru-RU" sz="1400" dirty="0" smtClean="0"/>
              <a:t>Федерации, 2012 </a:t>
            </a:r>
            <a:r>
              <a:rPr lang="ru-RU" sz="1400" dirty="0"/>
              <a:t>г</a:t>
            </a:r>
            <a:r>
              <a:rPr lang="ru-RU" sz="1400" dirty="0" smtClean="0"/>
              <a:t>.</a:t>
            </a:r>
          </a:p>
          <a:p>
            <a:pPr>
              <a:lnSpc>
                <a:spcPct val="120000"/>
              </a:lnSpc>
              <a:buClrTx/>
            </a:pPr>
            <a:endParaRPr lang="ru-RU" sz="1400" dirty="0"/>
          </a:p>
          <a:p>
            <a:pPr>
              <a:lnSpc>
                <a:spcPct val="120000"/>
              </a:lnSpc>
              <a:buClrTx/>
            </a:pPr>
            <a:r>
              <a:rPr lang="ru-RU" sz="1400" dirty="0"/>
              <a:t>Участие в областном конкурсе профессионального мастерства «Мастер года Тюменской области»– </a:t>
            </a:r>
            <a:r>
              <a:rPr lang="ru-RU" sz="1400" dirty="0" smtClean="0"/>
              <a:t>2013 г.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260648"/>
            <a:ext cx="3126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Достижения моих студентов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83671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Участник чемпионата  </a:t>
            </a:r>
            <a:r>
              <a:rPr lang="en-US" sz="1400" dirty="0" err="1"/>
              <a:t>Wordlskills</a:t>
            </a:r>
            <a:r>
              <a:rPr lang="en-US" sz="1400" dirty="0"/>
              <a:t> </a:t>
            </a:r>
            <a:r>
              <a:rPr lang="ru-RU" sz="1400" dirty="0" smtClean="0"/>
              <a:t> по профессии «Каменщик» </a:t>
            </a:r>
            <a:r>
              <a:rPr lang="en-US" sz="1400" dirty="0" smtClean="0"/>
              <a:t>2014</a:t>
            </a:r>
            <a:r>
              <a:rPr lang="ru-RU" sz="1400" dirty="0"/>
              <a:t> </a:t>
            </a:r>
            <a:r>
              <a:rPr lang="ru-RU" sz="1400" dirty="0" smtClean="0"/>
              <a:t> г</a:t>
            </a:r>
            <a:r>
              <a:rPr lang="ru-RU" sz="1400" smtClean="0"/>
              <a:t>.  Рязанцев </a:t>
            </a:r>
            <a:r>
              <a:rPr lang="ru-RU" sz="1400" dirty="0"/>
              <a:t>Владимир – 3 </a:t>
            </a:r>
            <a:r>
              <a:rPr lang="ru-RU" sz="1400" dirty="0" smtClean="0"/>
              <a:t>место</a:t>
            </a:r>
            <a:endParaRPr lang="ru-RU" sz="1400" dirty="0"/>
          </a:p>
        </p:txBody>
      </p:sp>
      <p:pic>
        <p:nvPicPr>
          <p:cNvPr id="6" name="Picture 3" descr="D:\марина фото\Выставка  Ws 2014\DSCN38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1701" y="1477076"/>
            <a:ext cx="2043900" cy="153309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марина фото\Выставка  Ws 2014\DSCN40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0480" y="1482990"/>
            <a:ext cx="2111998" cy="15841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D:\марина фото\Выставка  Ws 2014\DSCN409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0605" y="2636912"/>
            <a:ext cx="2182741" cy="163724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511701" y="442804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/>
              <a:t>Конкурс </a:t>
            </a:r>
            <a:r>
              <a:rPr lang="ru-RU" sz="1400" dirty="0"/>
              <a:t>«Лучший по профессии»</a:t>
            </a:r>
          </a:p>
        </p:txBody>
      </p:sp>
      <p:pic>
        <p:nvPicPr>
          <p:cNvPr id="10" name="Picture 10" descr="D:\марина фото\120_FUJI\DSCF002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506" r="15273" b="14660"/>
          <a:stretch/>
        </p:blipFill>
        <p:spPr bwMode="auto">
          <a:xfrm>
            <a:off x="4701958" y="4817016"/>
            <a:ext cx="1697293" cy="181184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D:\марина фото\конкурс\SAM_832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1975" y="4799655"/>
            <a:ext cx="2386400" cy="1789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624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165</TotalTime>
  <Words>482</Words>
  <Application>Microsoft Office PowerPoint</Application>
  <PresentationFormat>Экран (4:3)</PresentationFormat>
  <Paragraphs>199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Государственное автономное профессиональное образовательное учреждение  Тюменской области «Агротехнологический колледж»</vt:lpstr>
      <vt:lpstr>«Методическое обеспечение профессионального обучения»</vt:lpstr>
      <vt:lpstr>«Результативность качества освоения  профессионального обучения»</vt:lpstr>
      <vt:lpstr>«Организация внеучебной деятельности  по профессиональному обучению»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автономное профессиональное образовательное учреждение «ялуторовский аграрный колледж»</dc:title>
  <cp:lastModifiedBy>1</cp:lastModifiedBy>
  <cp:revision>25</cp:revision>
  <dcterms:modified xsi:type="dcterms:W3CDTF">2016-11-25T07:47:12Z</dcterms:modified>
</cp:coreProperties>
</file>