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416F8B-349C-4156-9AFF-D812D51BDAF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9D67FC-940C-4106-A64E-C8B28E0A9E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76673"/>
            <a:ext cx="8458200" cy="2304255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800" i="1" u="sng" cap="none" dirty="0" smtClean="0">
                <a:solidFill>
                  <a:srgbClr val="FF0000"/>
                </a:solidFill>
                <a:effectLst/>
                <a:latin typeface="Franklin Gothic Book"/>
                <a:ea typeface="+mn-ea"/>
                <a:cs typeface="+mn-cs"/>
              </a:rPr>
              <a:t> Новые </a:t>
            </a:r>
            <a:r>
              <a:rPr lang="ru-RU" sz="4800" i="1" u="sng" cap="none" dirty="0">
                <a:solidFill>
                  <a:srgbClr val="FF0000"/>
                </a:solidFill>
                <a:effectLst/>
                <a:latin typeface="Franklin Gothic Book"/>
                <a:ea typeface="+mn-ea"/>
                <a:cs typeface="+mn-cs"/>
              </a:rPr>
              <a:t>подходы к оцениванию в начальной школе в соответствии с ФГОС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2936"/>
            <a:ext cx="8458200" cy="3672408"/>
          </a:xfrm>
        </p:spPr>
        <p:txBody>
          <a:bodyPr>
            <a:noAutofit/>
          </a:bodyPr>
          <a:lstStyle/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157181" cy="390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780928"/>
            <a:ext cx="4743020" cy="390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1008112" cy="122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12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Приемы оценочной деятельности.</a:t>
            </a:r>
            <a:endParaRPr lang="ru-RU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28956" y="1600200"/>
            <a:ext cx="8228013" cy="452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 sz="3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defRPr sz="2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5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–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»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449263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« Волшебная линеечка»</a:t>
            </a:r>
          </a:p>
          <a:p>
            <a:pPr marL="342900" marR="0" lvl="0" indent="-342900" algn="l" defTabSz="449263" rtl="0" eaLnBrk="0" fontAlgn="base" latinLnBrk="0" hangingPunct="0">
              <a:lnSpc>
                <a:spcPct val="10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                                             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545" y="2551972"/>
            <a:ext cx="437003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7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Приемы оценочной деятельности.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algn="ctr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u="sng" kern="0" dirty="0">
                <a:solidFill>
                  <a:srgbClr val="000000"/>
                </a:solidFill>
                <a:latin typeface="Arial"/>
              </a:rPr>
              <a:t>« Светофор»</a:t>
            </a:r>
          </a:p>
          <a:p>
            <a:pPr lvl="0" algn="r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                Я умею сам</a:t>
            </a:r>
          </a:p>
          <a:p>
            <a:pPr lvl="0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kern="0" dirty="0">
              <a:solidFill>
                <a:srgbClr val="000000"/>
              </a:solidFill>
              <a:latin typeface="Arial"/>
            </a:endParaRPr>
          </a:p>
          <a:p>
            <a:pPr lvl="0" algn="r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     </a:t>
            </a:r>
            <a:r>
              <a:rPr lang="ru-RU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Я умею, но               не уверен</a:t>
            </a:r>
          </a:p>
          <a:p>
            <a:pPr lvl="0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kern="0" dirty="0">
              <a:solidFill>
                <a:srgbClr val="000000"/>
              </a:solidFill>
              <a:latin typeface="Arial"/>
            </a:endParaRPr>
          </a:p>
          <a:p>
            <a:pPr lvl="0" algn="r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    Нужна помощь.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defTabSz="449263" eaLnBrk="0" fontAlgn="base" hangingPunct="0"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u="sng" kern="0" dirty="0" smtClean="0">
                <a:solidFill>
                  <a:srgbClr val="000000"/>
                </a:solidFill>
                <a:latin typeface="Arial"/>
              </a:rPr>
              <a:t>Словесные оценивания</a:t>
            </a:r>
            <a:endParaRPr lang="ru-RU" u="sng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5220070" y="3890666"/>
            <a:ext cx="3600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ru-RU" sz="5400" b="1" i="0" u="none" strike="noStrike" kern="10" cap="none" spc="0" normalizeH="0" baseline="0" noProof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uLnTx/>
                <a:uFillTx/>
                <a:latin typeface="Arial"/>
                <a:cs typeface="Arial"/>
              </a:rPr>
              <a:t>Отлично!</a:t>
            </a:r>
            <a:endParaRPr kumimoji="0" lang="ru-RU" sz="5400" b="1" i="0" u="none" strike="noStrike" kern="10" cap="none" spc="0" normalizeH="0" baseline="0" noProof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uLnTx/>
              <a:uFillTx/>
              <a:latin typeface="Arial"/>
              <a:cs typeface="Arial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1346" y="4941168"/>
            <a:ext cx="23717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468313" y="2133600"/>
            <a:ext cx="576262" cy="576263"/>
          </a:xfrm>
          <a:prstGeom prst="ellipse">
            <a:avLst/>
          </a:prstGeom>
          <a:solidFill>
            <a:srgbClr val="008000"/>
          </a:solidFill>
          <a:ln w="444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68313" y="3213100"/>
            <a:ext cx="576262" cy="576263"/>
          </a:xfrm>
          <a:prstGeom prst="ellipse">
            <a:avLst/>
          </a:prstGeom>
          <a:solidFill>
            <a:srgbClr val="FFFF00"/>
          </a:solidFill>
          <a:ln w="444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468313" y="4437063"/>
            <a:ext cx="576262" cy="576262"/>
          </a:xfrm>
          <a:prstGeom prst="ellipse">
            <a:avLst/>
          </a:prstGeom>
          <a:solidFill>
            <a:srgbClr val="FF0000"/>
          </a:solidFill>
          <a:ln w="444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2204865"/>
            <a:ext cx="3095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ru-RU" sz="3600" b="0" i="0" u="none" strike="noStrike" kern="10" cap="none" spc="0" normalizeH="0" baseline="0" noProof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Impact"/>
              </a:rPr>
              <a:t>Молодец!</a:t>
            </a:r>
            <a:endParaRPr kumimoji="0" lang="ru-RU" sz="3600" b="0" i="0" u="none" strike="noStrike" kern="10" cap="none" spc="0" normalizeH="0" baseline="0" noProof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Impac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0" y="3105835"/>
            <a:ext cx="2663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ru-RU" sz="3600" b="0" i="0" u="none" strike="noStrike" kern="10" cap="none" spc="-360" normalizeH="0" baseline="0" noProof="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uLnTx/>
                <a:uFillTx/>
                <a:latin typeface="Impact"/>
              </a:rPr>
              <a:t>Умница!</a:t>
            </a:r>
            <a:endParaRPr kumimoji="0" lang="ru-RU" sz="3600" b="0" i="0" u="none" strike="noStrike" kern="10" cap="none" spc="-360" normalizeH="0" baseline="0" noProof="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uLnTx/>
              <a:uFillTx/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4892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Приемы оценочной деятельности.</a:t>
            </a:r>
            <a:br>
              <a:rPr lang="ru-RU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 </a:t>
            </a:r>
            <a:r>
              <a:rPr lang="ru-RU" sz="2800" b="1" u="sng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Лист учебных достижений</a:t>
            </a:r>
            <a:r>
              <a:rPr lang="ru-RU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sz="3600" b="1" u="sng" kern="0" dirty="0">
                <a:solidFill>
                  <a:srgbClr val="000000"/>
                </a:solidFill>
                <a:latin typeface="Times New Roman" pitchFamily="18" charset="0"/>
              </a:rPr>
              <a:t>Цель: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3600" b="1" i="1" kern="0" dirty="0">
                <a:solidFill>
                  <a:srgbClr val="000000"/>
                </a:solidFill>
                <a:latin typeface="Times New Roman" pitchFamily="18" charset="0"/>
              </a:rPr>
              <a:t>отследить динамику продвижения учащихся в достижении предметных и </a:t>
            </a:r>
            <a:r>
              <a:rPr lang="ru-RU" sz="3600" b="1" i="1" kern="0" dirty="0" err="1">
                <a:solidFill>
                  <a:srgbClr val="000000"/>
                </a:solidFill>
                <a:latin typeface="Times New Roman" pitchFamily="18" charset="0"/>
              </a:rPr>
              <a:t>метапредметных</a:t>
            </a:r>
            <a:r>
              <a:rPr lang="ru-RU" sz="3600" b="1" i="1" kern="0" dirty="0">
                <a:solidFill>
                  <a:srgbClr val="000000"/>
                </a:solidFill>
                <a:latin typeface="Times New Roman" pitchFamily="18" charset="0"/>
              </a:rPr>
              <a:t> результатов.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sz="3600" b="1" u="sng" kern="0" dirty="0">
                <a:solidFill>
                  <a:srgbClr val="000000"/>
                </a:solidFill>
                <a:latin typeface="Times New Roman" pitchFamily="18" charset="0"/>
              </a:rPr>
              <a:t>При создании учитывать:</a:t>
            </a: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sz="3600" b="1" i="1" kern="0" dirty="0">
                <a:solidFill>
                  <a:srgbClr val="000000"/>
                </a:solidFill>
                <a:latin typeface="Times New Roman" pitchFamily="18" charset="0"/>
              </a:rPr>
              <a:t>   программу и требования к обязательному минимуму содержания 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856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defTabSz="449263" eaLnBrk="0" fontAlgn="base" hangingPunct="0">
              <a:spcBef>
                <a:spcPts val="750"/>
              </a:spcBef>
              <a:spcAft>
                <a:spcPct val="0"/>
              </a:spcAft>
            </a:pP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4400" kern="0" cap="none" dirty="0" smtClean="0">
                <a:solidFill>
                  <a:srgbClr val="000000"/>
                </a:solidFill>
                <a:effectLst/>
                <a:latin typeface="Arial"/>
              </a:rPr>
              <a:t>Лист  </a:t>
            </a:r>
            <a: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  <a:t>индивидуальных  достижений  обучающегося – таблица, которая  вкладывается  в  дневник  и  заполняется  учеником  в  течение  недели.</a:t>
            </a:r>
            <a:br>
              <a:rPr lang="ru-RU" sz="4400" kern="0" cap="none" dirty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30505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76285">
            <a:off x="6516216" y="434026"/>
            <a:ext cx="2121768" cy="223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07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82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9900"/>
                </a:solidFill>
              </a:rPr>
              <a:t>Лист индивидуальных достижений</a:t>
            </a:r>
            <a:endParaRPr lang="ru-RU" dirty="0">
              <a:solidFill>
                <a:srgbClr val="009900"/>
              </a:solidFill>
            </a:endParaRPr>
          </a:p>
        </p:txBody>
      </p:sp>
      <p:pic>
        <p:nvPicPr>
          <p:cNvPr id="3" name="Picture 4" descr="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914400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77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b="1" u="sng" dirty="0" smtClean="0">
                <a:solidFill>
                  <a:srgbClr val="0070C0"/>
                </a:solidFill>
              </a:rPr>
              <a:t>ПОРТФОЛИО УЧЕНИКА</a:t>
            </a:r>
            <a:endParaRPr lang="ru-RU" sz="7200" b="1" u="sng" dirty="0">
              <a:solidFill>
                <a:srgbClr val="0070C0"/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339107"/>
            <a:ext cx="4243184" cy="451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15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608512" cy="584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4572000" cy="584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93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7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>На </a:t>
            </a:r>
            <a:r>
              <a:rPr lang="ru-RU" sz="27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>основании итоговых оценок по каждому предмету и по программе формирования универсальных учебных действий делаются следующие выводы о достижении планируемых результатов:</a:t>
            </a:r>
            <a:br>
              <a:rPr lang="ru-RU" sz="27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19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5436" y="27856"/>
            <a:ext cx="8424936" cy="599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 smtClean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 smtClean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 smtClean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 smtClean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r>
              <a:rPr lang="ru-RU" sz="1700" i="1" dirty="0" smtClean="0">
                <a:solidFill>
                  <a:srgbClr val="000000"/>
                </a:solidFill>
                <a:latin typeface="Arial" charset="0"/>
              </a:rPr>
              <a:t>Выпускник </a:t>
            </a:r>
            <a:r>
              <a:rPr lang="ru-RU" sz="1700" i="1" dirty="0">
                <a:solidFill>
                  <a:srgbClr val="000000"/>
                </a:solidFill>
                <a:latin typeface="Arial" charset="0"/>
              </a:rPr>
              <a:t>овладел опорной системой знаний и учебными действиями, необходимыми для продолжения образования на следующей ступени, и способен использовать их для решения простых учебно-познавательных и учебно-практических задач средствами данного предмета. </a:t>
            </a: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endParaRPr lang="ru-RU" sz="1700" i="1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r>
              <a:rPr lang="ru-RU" sz="1700" i="1" dirty="0">
                <a:solidFill>
                  <a:srgbClr val="000000"/>
                </a:solidFill>
                <a:latin typeface="Arial" charset="0"/>
              </a:rPr>
              <a:t>2.  Выпускник овладел опорной системой знаний, необходимой для продолжения образования на следующей ступени, на уровне осознанного произвольного овладения учебными действиями.</a:t>
            </a: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i="1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r>
              <a:rPr lang="ru-RU" sz="1700" i="1" dirty="0">
                <a:solidFill>
                  <a:srgbClr val="000000"/>
                </a:solidFill>
                <a:latin typeface="Arial" charset="0"/>
              </a:rPr>
              <a:t>3. Выпускник не овладел опорной системой знаний и учебными действиями, необходимыми для продолжения образования на следующей ступени.</a:t>
            </a: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endParaRPr lang="ru-RU" sz="1700" b="1" i="1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425"/>
              </a:spcBef>
              <a:spcAft>
                <a:spcPct val="0"/>
              </a:spcAft>
              <a:buSzPct val="65000"/>
            </a:pPr>
            <a:r>
              <a:rPr lang="ru-RU" sz="1700" b="1" i="1" dirty="0">
                <a:solidFill>
                  <a:srgbClr val="000000"/>
                </a:solidFill>
                <a:latin typeface="Arial" charset="0"/>
              </a:rPr>
              <a:t>Решение об успешном освоении программы начального образования и переводе выпускника на следующую ступень общего образования принимается педагогическим советом образовательного учреждения на основе сделанных выводов о достижении планируемых результатов освоения основной образовательной программы начального общего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36040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200" b="1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b="1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b="1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b="1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b="1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b="1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b="1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b="1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5300" b="1" kern="0" cap="none" dirty="0" smtClean="0">
                <a:solidFill>
                  <a:srgbClr val="006633"/>
                </a:solidFill>
                <a:effectLst/>
                <a:latin typeface="Garamond"/>
              </a:rPr>
              <a:t>Оценка </a:t>
            </a:r>
            <a: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  <a:t>– это правильное </a:t>
            </a:r>
            <a:b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  <a:t>кровообращение,</a:t>
            </a:r>
            <a:b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  <a:t>без нее неизбежны застой и </a:t>
            </a:r>
            <a:b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  <a:t>болезненные явления.</a:t>
            </a:r>
            <a:b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5300" b="1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5300" i="1" kern="0" cap="none" dirty="0">
                <a:solidFill>
                  <a:srgbClr val="006633"/>
                </a:solidFill>
                <a:effectLst/>
                <a:latin typeface="Garamond"/>
              </a:rPr>
              <a:t>Н. Островский</a:t>
            </a:r>
            <a:r>
              <a:rPr lang="ru-RU" sz="5300" kern="0" cap="none" dirty="0">
                <a:solidFill>
                  <a:srgbClr val="006633"/>
                </a:solidFill>
                <a:effectLst/>
                <a:latin typeface="Garamond"/>
              </a:rPr>
              <a:t> 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110127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defTabSz="449263" eaLnBrk="0" fontAlgn="base" hangingPunct="0">
              <a:spcBef>
                <a:spcPts val="750"/>
              </a:spcBef>
              <a:spcAft>
                <a:spcPct val="0"/>
              </a:spcAft>
            </a:pP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b="1" kern="0" cap="none" dirty="0" smtClean="0">
                <a:solidFill>
                  <a:srgbClr val="009900"/>
                </a:solidFill>
                <a:effectLst/>
                <a:latin typeface="Garamond"/>
              </a:rPr>
              <a:t>Что такое оценивание?</a:t>
            </a: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  <a:t/>
            </a:r>
            <a:br>
              <a:rPr lang="ru-RU" sz="4200" kern="0" cap="none" dirty="0" smtClean="0">
                <a:solidFill>
                  <a:srgbClr val="006633"/>
                </a:solidFill>
                <a:effectLst/>
                <a:latin typeface="Garamond"/>
              </a:rPr>
            </a:br>
            <a:r>
              <a:rPr lang="ru-RU" sz="2800" b="1" kern="0" cap="none" dirty="0" smtClean="0">
                <a:solidFill>
                  <a:srgbClr val="000000"/>
                </a:solidFill>
                <a:effectLst/>
                <a:latin typeface="Arial"/>
              </a:rPr>
              <a:t>Оценивание</a:t>
            </a:r>
            <a:r>
              <a:rPr lang="ru-RU" sz="2800" kern="0" cap="none" dirty="0" smtClean="0">
                <a:solidFill>
                  <a:srgbClr val="000000"/>
                </a:solidFill>
                <a:effectLst/>
                <a:latin typeface="Arial"/>
              </a:rPr>
              <a:t> </a:t>
            </a:r>
            <a:r>
              <a:rPr lang="ru-RU" sz="2800" kern="0" cap="none" dirty="0">
                <a:solidFill>
                  <a:srgbClr val="000000"/>
                </a:solidFill>
                <a:effectLst/>
                <a:latin typeface="Arial"/>
              </a:rPr>
              <a:t>– это определение позитивных и негативных моментов деятельности.</a:t>
            </a: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>Оценивание</a:t>
            </a:r>
            <a:r>
              <a:rPr lang="ru-RU" sz="2800" kern="0" cap="none" dirty="0">
                <a:solidFill>
                  <a:srgbClr val="000000"/>
                </a:solidFill>
                <a:effectLst/>
                <a:latin typeface="Arial"/>
              </a:rPr>
              <a:t> – это контроль качества образования.</a:t>
            </a: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>Оценивание </a:t>
            </a:r>
            <a:r>
              <a:rPr lang="ru-RU" sz="2800" kern="0" cap="none" dirty="0">
                <a:solidFill>
                  <a:srgbClr val="000000"/>
                </a:solidFill>
                <a:effectLst/>
                <a:latin typeface="Arial"/>
              </a:rPr>
              <a:t>– это инструмент, позволяющий определять развитие, прогресс в преподавательской деятельности.</a:t>
            </a: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>Оценивание</a:t>
            </a:r>
            <a:r>
              <a:rPr lang="ru-RU" sz="2800" kern="0" cap="none" dirty="0">
                <a:solidFill>
                  <a:srgbClr val="000000"/>
                </a:solidFill>
                <a:effectLst/>
                <a:latin typeface="Arial"/>
              </a:rPr>
              <a:t> – это способ коррекции деятельности обучаемых, с помощью которого учитель определяет уровень подготовленности ученика.</a:t>
            </a: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</a:br>
            <a:r>
              <a:rPr lang="ru-RU" sz="2800" b="1" kern="0" cap="none" dirty="0">
                <a:solidFill>
                  <a:srgbClr val="000000"/>
                </a:solidFill>
                <a:effectLst/>
                <a:latin typeface="Arial"/>
              </a:rPr>
              <a:t>Оценивание</a:t>
            </a:r>
            <a:r>
              <a:rPr lang="ru-RU" sz="2800" kern="0" cap="none" dirty="0">
                <a:solidFill>
                  <a:srgbClr val="000000"/>
                </a:solidFill>
                <a:effectLst/>
                <a:latin typeface="Arial"/>
              </a:rPr>
              <a:t> – это взгляд на свои действия и поступки, результаты своей деятельности.</a:t>
            </a:r>
            <a:br>
              <a:rPr lang="ru-RU" sz="2800" kern="0" cap="none" dirty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37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8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449263" fontAlgn="base">
              <a:lnSpc>
                <a:spcPct val="150000"/>
              </a:lnSpc>
              <a:spcBef>
                <a:spcPts val="450"/>
              </a:spcBef>
              <a:spcAft>
                <a:spcPct val="0"/>
              </a:spcAft>
            </a:pPr>
            <a: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3200" b="1" cap="none" dirty="0" smtClean="0">
                <a:solidFill>
                  <a:srgbClr val="3333CC"/>
                </a:solidFill>
                <a:effectLst/>
                <a:latin typeface="Garamond" pitchFamily="18" charset="0"/>
              </a:rPr>
              <a:t>Общие </a:t>
            </a:r>
            <a:r>
              <a:rPr lang="ru-RU" sz="3200" b="1" cap="none" dirty="0">
                <a:solidFill>
                  <a:srgbClr val="3333CC"/>
                </a:solidFill>
                <a:effectLst/>
                <a:latin typeface="Garamond" pitchFamily="18" charset="0"/>
              </a:rPr>
              <a:t>принципы контрольно-оценочной деятельности</a:t>
            </a:r>
            <a:r>
              <a:rPr lang="ru-RU" sz="3200" b="1" i="1" cap="none" dirty="0">
                <a:solidFill>
                  <a:srgbClr val="3333CC"/>
                </a:solidFill>
                <a:effectLst/>
                <a:latin typeface="Garamond" pitchFamily="18" charset="0"/>
              </a:rPr>
              <a:t/>
            </a:r>
            <a:br>
              <a:rPr lang="ru-RU" sz="3200" b="1" i="1" cap="none" dirty="0">
                <a:solidFill>
                  <a:srgbClr val="3333CC"/>
                </a:solidFill>
                <a:effectLst/>
                <a:latin typeface="Garamond" pitchFamily="18" charset="0"/>
              </a:rPr>
            </a:b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Оценивание является постоянным процессом, естественным образом </a:t>
            </a:r>
            <a:r>
              <a:rPr lang="ru-RU" sz="2000" i="1" cap="none" dirty="0">
                <a:solidFill>
                  <a:srgbClr val="000000"/>
                </a:solidFill>
                <a:effectLst/>
                <a:latin typeface="Arial" charset="0"/>
              </a:rPr>
              <a:t>интегрированным</a:t>
            </a: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 в образовательную практику. </a:t>
            </a:r>
            <a:b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Оценивание является </a:t>
            </a:r>
            <a:r>
              <a:rPr lang="ru-RU" sz="2000" i="1" cap="none" dirty="0" err="1">
                <a:solidFill>
                  <a:srgbClr val="000000"/>
                </a:solidFill>
                <a:effectLst/>
                <a:latin typeface="Arial" charset="0"/>
              </a:rPr>
              <a:t>критериальным</a:t>
            </a:r>
            <a:r>
              <a:rPr lang="ru-RU" sz="2000" i="1" cap="none" dirty="0">
                <a:solidFill>
                  <a:srgbClr val="000000"/>
                </a:solidFill>
                <a:effectLst/>
                <a:latin typeface="Arial" charset="0"/>
              </a:rPr>
              <a:t>. </a:t>
            </a: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Основными критериями оценивания выступают планируемые результаты. </a:t>
            </a:r>
            <a:b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Оцениваться с помощью отметки могут только</a:t>
            </a:r>
            <a:r>
              <a:rPr lang="ru-RU" sz="2000" i="1" cap="none" dirty="0">
                <a:solidFill>
                  <a:srgbClr val="000000"/>
                </a:solidFill>
                <a:effectLst/>
                <a:latin typeface="Arial" charset="0"/>
              </a:rPr>
              <a:t> результаты деятельности</a:t>
            </a: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 ученика и процесс их формирования, но не личные качества ребенка. </a:t>
            </a:r>
            <a:b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Система оценивания выстраивается таким образом, чтобы учащиеся включались в контрольно-оценочную деятельность, приобретая навыки и привычку к </a:t>
            </a:r>
            <a:r>
              <a:rPr lang="ru-RU" sz="2000" i="1" cap="none" dirty="0">
                <a:solidFill>
                  <a:srgbClr val="000000"/>
                </a:solidFill>
                <a:effectLst/>
                <a:latin typeface="Arial" charset="0"/>
              </a:rPr>
              <a:t>самооценке </a:t>
            </a: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и</a:t>
            </a:r>
            <a:r>
              <a:rPr lang="ru-RU" sz="2000" i="1" cap="none" dirty="0">
                <a:solidFill>
                  <a:srgbClr val="000000"/>
                </a:solidFill>
                <a:effectLst/>
                <a:latin typeface="Arial" charset="0"/>
              </a:rPr>
              <a:t> </a:t>
            </a:r>
            <a:r>
              <a:rPr lang="ru-RU" sz="2000" i="1" cap="none" dirty="0" err="1">
                <a:solidFill>
                  <a:srgbClr val="000000"/>
                </a:solidFill>
                <a:effectLst/>
                <a:latin typeface="Arial" charset="0"/>
              </a:rPr>
              <a:t>взаимооценке</a:t>
            </a: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.</a:t>
            </a:r>
            <a:b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2000" cap="none" dirty="0">
                <a:solidFill>
                  <a:srgbClr val="000000"/>
                </a:solidFill>
                <a:effectLst/>
                <a:latin typeface="Arial" charset="0"/>
              </a:rPr>
              <a:t>В оценочной деятельности реализуется заложенный в стандарте принцип распределения ответственности между различными участниками образовательного процесса – за счет выбора процедур, форм, содержания оценочной </a:t>
            </a:r>
            <a:r>
              <a:rPr lang="ru-RU" sz="2000" cap="none" dirty="0" smtClean="0">
                <a:solidFill>
                  <a:srgbClr val="000000"/>
                </a:solidFill>
                <a:effectLst/>
                <a:latin typeface="Arial" charset="0"/>
              </a:rPr>
              <a:t>деятельности.</a:t>
            </a:r>
            <a:r>
              <a:rPr lang="ru-RU" sz="1800" cap="none" dirty="0">
                <a:solidFill>
                  <a:srgbClr val="000000"/>
                </a:solidFill>
                <a:effectLst/>
                <a:latin typeface="Arial" charset="0"/>
              </a:rPr>
              <a:t/>
            </a:r>
            <a:br>
              <a:rPr lang="ru-RU" sz="1800" cap="none" dirty="0">
                <a:solidFill>
                  <a:srgbClr val="000000"/>
                </a:solidFill>
                <a:effectLst/>
                <a:latin typeface="Arial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0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3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18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449263" fontAlgn="base">
              <a:lnSpc>
                <a:spcPct val="150000"/>
              </a:lnSpc>
              <a:spcBef>
                <a:spcPts val="350"/>
              </a:spcBef>
              <a:spcAft>
                <a:spcPct val="0"/>
              </a:spcAft>
            </a:pPr>
            <a: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2400" b="1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>Процедуры </a:t>
            </a:r>
            <a:r>
              <a:rPr lang="ru-RU" sz="24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>и механизмы оценки в начальной школе</a:t>
            </a:r>
            <a:r>
              <a:rPr lang="ru-RU" sz="2400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>:</a:t>
            </a:r>
            <a:r>
              <a:rPr lang="ru-RU" sz="2400" cap="none" dirty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cap="none" dirty="0">
                <a:solidFill>
                  <a:srgbClr val="006633"/>
                </a:solidFill>
                <a:effectLst/>
                <a:latin typeface="Garamond" pitchFamily="18" charset="0"/>
              </a:rPr>
            </a:br>
            <a:r>
              <a:rPr lang="ru-RU" sz="1600" b="1" cap="none" dirty="0" smtClean="0">
                <a:solidFill>
                  <a:srgbClr val="000000"/>
                </a:solidFill>
                <a:effectLst/>
                <a:latin typeface="Arial" charset="0"/>
              </a:rPr>
              <a:t>Внутренняя </a:t>
            </a:r>
            <a:r>
              <a:rPr lang="ru-RU" sz="1600" b="1" cap="none" dirty="0">
                <a:solidFill>
                  <a:srgbClr val="000000"/>
                </a:solidFill>
                <a:effectLst/>
                <a:latin typeface="Arial" charset="0"/>
              </a:rPr>
              <a:t>оценка </a:t>
            </a: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— это оценка самой школы (ребенка, учителя, школьного психолога, администрации и т. д.), которая выражается в текущих отметках, которые ставятся учителями; в результатах самооценки учащихся; в результатах наблюдений, </a:t>
            </a:r>
            <a:r>
              <a:rPr lang="ru-RU" sz="1600" cap="none" dirty="0" err="1">
                <a:solidFill>
                  <a:srgbClr val="000000"/>
                </a:solidFill>
                <a:effectLst/>
                <a:latin typeface="Arial" charset="0"/>
              </a:rPr>
              <a:t>проводящихся</a:t>
            </a: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 учителями и школьными психологами; в промежуточных и итоговой оценках учащихся и, наконец, в решении педагогического совета школы о переводе выпускника в следующий класс или на следующую ступень обучения. 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1600" b="1" cap="none" dirty="0">
                <a:solidFill>
                  <a:srgbClr val="000000"/>
                </a:solidFill>
                <a:effectLst/>
                <a:latin typeface="Arial" charset="0"/>
              </a:rPr>
              <a:t>Внешняя оценка </a:t>
            </a: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— оценка, которая проводится внешними по отношению к школе службами, уполномоченными вести оценочную деятельность. 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1600" b="1" cap="none" dirty="0">
                <a:solidFill>
                  <a:srgbClr val="000000"/>
                </a:solidFill>
                <a:effectLst/>
                <a:latin typeface="Arial" charset="0"/>
              </a:rPr>
              <a:t>Итоговая оценка </a:t>
            </a: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– «точка соприкосновения» внутренней и внешней оценки. В начальной школе в соответствии с Законом «Об образовании» государственная итоговая аттестация выпускников не предусматривается, поэтому прямое включение внешней оценки в итоговую оценку младших школьников исключается.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1600" b="1" cap="none" dirty="0">
                <a:solidFill>
                  <a:srgbClr val="000000"/>
                </a:solidFill>
                <a:effectLst/>
                <a:latin typeface="Arial" charset="0"/>
              </a:rPr>
              <a:t>Портфолио учащегося </a:t>
            </a: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- это оптимальный способ организации системы накопительной оценки, понимаемое как коллекция работ и результатов учащегося, которая демонстрирует его усилия, прогресс и достижения в различных областях. Это может быть: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                - выборки детских работ;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                - систематизированные материалы наблюдений;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                - материалы, характеризующие достижения учащихся во </a:t>
            </a:r>
            <a:r>
              <a:rPr lang="ru-RU" sz="1600" cap="none" dirty="0" err="1">
                <a:solidFill>
                  <a:srgbClr val="000000"/>
                </a:solidFill>
                <a:effectLst/>
                <a:latin typeface="Arial" charset="0"/>
              </a:rPr>
              <a:t>внеучебной</a:t>
            </a:r>
            <a: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  <a:t> (школьной и внешкольной) и досуговой деятельности</a:t>
            </a:r>
            <a:br>
              <a:rPr lang="ru-RU" sz="1600" cap="none" dirty="0">
                <a:solidFill>
                  <a:srgbClr val="000000"/>
                </a:solidFill>
                <a:effectLst/>
                <a:latin typeface="Arial" charset="0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7945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09600" lvl="0" indent="-609600" defTabSz="449263" eaLnBrk="0" fontAlgn="base" hangingPunct="0">
              <a:lnSpc>
                <a:spcPct val="80000"/>
              </a:lnSpc>
              <a:spcBef>
                <a:spcPts val="750"/>
              </a:spcBef>
              <a:spcAft>
                <a:spcPct val="0"/>
              </a:spcAft>
            </a:pP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>Правила </a:t>
            </a:r>
            <a:r>
              <a:rPr lang="ru-RU" sz="28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новой технологии оценивания</a:t>
            </a: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>.</a:t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  <a:t/>
            </a:r>
            <a:br>
              <a:rPr lang="ru-RU" sz="2800" b="1" kern="0" cap="none" dirty="0" smtClean="0">
                <a:solidFill>
                  <a:srgbClr val="006633"/>
                </a:solidFill>
                <a:effectLst/>
                <a:latin typeface="Times New Roman" pitchFamily="18" charset="0"/>
              </a:rPr>
            </a:br>
            <a:r>
              <a:rPr lang="ru-RU" sz="2200" b="1" kern="0" cap="none" dirty="0" smtClean="0">
                <a:solidFill>
                  <a:srgbClr val="0000FF"/>
                </a:solidFill>
                <a:effectLst/>
                <a:latin typeface="Times New Roman" pitchFamily="18" charset="0"/>
              </a:rPr>
              <a:t>Оценивается </a:t>
            </a: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любое</a:t>
            </a:r>
            <a: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,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 особенно </a:t>
            </a:r>
            <a:r>
              <a:rPr lang="ru-RU" sz="22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успешное </a:t>
            </a: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действие</a:t>
            </a:r>
            <a: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, 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а </a:t>
            </a: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фиксируется отметкой только решение полноценной задачи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, т.е. умения по использованию знаний.</a:t>
            </a:r>
            <a:b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Учитель и ученик по возможности </a:t>
            </a: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определяют оценку в диалоге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 (внешняя оценка +самооценка). </a:t>
            </a:r>
            <a:b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За каждую учебную задачу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 или группу заданий, показывающих овладение отдельным умением, </a:t>
            </a: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ставится отдельная отметка</a:t>
            </a:r>
            <a: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. </a:t>
            </a:r>
            <a:b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</a:br>
            <a:r>
              <a:rPr lang="ru-RU" sz="2200" b="1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За задачи, решенные при изучении новой темы, отметка ставится только по желанию ученика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, так как в процессе овладения умениями и знаниями по теме он имеет право на ошибку. </a:t>
            </a:r>
            <a: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За каждую задачу проверочной (контрольной) работы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 по итогам темы </a:t>
            </a:r>
            <a: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отметки ставятся всем ученикам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, так как каждый должен показать, как он овладел умениями и знаниями по теме. Ученик не может отказаться от выставления этой отметки, но имеет право пересдать. </a:t>
            </a:r>
            <a:b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r>
              <a:rPr lang="ru-RU" sz="2200" kern="0" cap="none" dirty="0">
                <a:solidFill>
                  <a:srgbClr val="0000FF"/>
                </a:solidFill>
                <a:effectLst/>
                <a:latin typeface="Times New Roman" pitchFamily="18" charset="0"/>
              </a:rPr>
              <a:t>Оценка ученика определяется по универсальной шкале трех уровней успешности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: </a:t>
            </a:r>
            <a:r>
              <a:rPr lang="ru-RU" sz="22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необходимый уровень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 - знания, соответствующие государственному стандарту, это </a:t>
            </a:r>
            <a:r>
              <a:rPr lang="ru-RU" sz="22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«хорошо»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; </a:t>
            </a:r>
            <a:r>
              <a:rPr lang="ru-RU" sz="22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программный уровень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–функциональной грамотности – </a:t>
            </a:r>
            <a:r>
              <a:rPr lang="ru-RU" sz="22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«</a:t>
            </a:r>
            <a:r>
              <a:rPr lang="ru-RU" sz="2200" b="1" kern="0" cap="none" dirty="0" err="1">
                <a:solidFill>
                  <a:srgbClr val="000000"/>
                </a:solidFill>
                <a:effectLst/>
                <a:latin typeface="Times New Roman" pitchFamily="18" charset="0"/>
              </a:rPr>
              <a:t>отлично»;необязательный</a:t>
            </a:r>
            <a:r>
              <a:rPr lang="ru-RU" sz="2200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 максимальный </a:t>
            </a:r>
            <a:r>
              <a:rPr lang="ru-RU" sz="22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>уровень- «превосходно».</a:t>
            </a:r>
            <a:r>
              <a:rPr lang="ru-RU" sz="20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  <a:t/>
            </a:r>
            <a:br>
              <a:rPr lang="ru-RU" sz="2000" b="1" kern="0" cap="none" dirty="0">
                <a:solidFill>
                  <a:srgbClr val="000000"/>
                </a:solidFill>
                <a:effectLst/>
                <a:latin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5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kern="0" cap="none" dirty="0">
                <a:solidFill>
                  <a:srgbClr val="006633"/>
                </a:solidFill>
                <a:effectLst/>
                <a:latin typeface="Garamond"/>
              </a:rPr>
              <a:t>Способы осуществления оценивания.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algn="ctr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u="sng" kern="0" dirty="0">
                <a:solidFill>
                  <a:srgbClr val="000000"/>
                </a:solidFill>
                <a:latin typeface="Arial"/>
              </a:rPr>
              <a:t>Качественный показатель</a:t>
            </a:r>
          </a:p>
          <a:p>
            <a:pPr lvl="0" algn="ctr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kern="0" dirty="0">
              <a:solidFill>
                <a:srgbClr val="000000"/>
              </a:solidFill>
              <a:latin typeface="Arial"/>
            </a:endParaRP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Словесные высказывания о процессе и результате работы.</a:t>
            </a: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endParaRPr lang="ru-RU" kern="0" dirty="0">
              <a:solidFill>
                <a:srgbClr val="000000"/>
              </a:solidFill>
              <a:latin typeface="Arial"/>
            </a:endParaRP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Эмоциональная реакция.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algn="ctr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u="sng" kern="0" dirty="0">
                <a:solidFill>
                  <a:srgbClr val="000000"/>
                </a:solidFill>
                <a:latin typeface="Arial"/>
              </a:rPr>
              <a:t>Количественный показатель</a:t>
            </a:r>
          </a:p>
          <a:p>
            <a:pPr lvl="0" algn="ctr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kern="0" dirty="0">
              <a:solidFill>
                <a:srgbClr val="000000"/>
              </a:solidFill>
              <a:latin typeface="Arial"/>
            </a:endParaRP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Отметка.</a:t>
            </a: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ru-RU" kern="0" dirty="0">
              <a:solidFill>
                <a:srgbClr val="000000"/>
              </a:solidFill>
              <a:latin typeface="Arial"/>
            </a:endParaRPr>
          </a:p>
          <a:p>
            <a:pPr lvl="0" defTabSz="449263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Результат тестирования в баллах.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1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sz="31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>Приемы оценочной деятельности, используемые на уроке при </a:t>
            </a:r>
            <a:r>
              <a:rPr lang="ru-RU" sz="3100" b="1" cap="none" dirty="0" err="1">
                <a:solidFill>
                  <a:srgbClr val="006633"/>
                </a:solidFill>
                <a:effectLst/>
                <a:latin typeface="Garamond" pitchFamily="18" charset="0"/>
              </a:rPr>
              <a:t>безотметочном</a:t>
            </a:r>
            <a:r>
              <a:rPr lang="ru-RU" sz="3100" b="1" cap="none" dirty="0">
                <a:solidFill>
                  <a:srgbClr val="006633"/>
                </a:solidFill>
                <a:effectLst/>
                <a:latin typeface="Garamond" pitchFamily="18" charset="0"/>
              </a:rPr>
              <a:t> обучении: </a:t>
            </a:r>
            <a:r>
              <a:rPr lang="ru-RU" sz="2400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  <a:t/>
            </a:r>
            <a:br>
              <a:rPr lang="ru-RU" sz="2400" cap="none" dirty="0" smtClean="0">
                <a:solidFill>
                  <a:srgbClr val="006633"/>
                </a:solidFill>
                <a:effectLst/>
                <a:latin typeface="Garamond" pitchFamily="18" charset="0"/>
              </a:rPr>
            </a:br>
            <a:endParaRPr lang="ru-RU" sz="2400" cap="none" dirty="0">
              <a:solidFill>
                <a:srgbClr val="006633"/>
              </a:solidFill>
              <a:effectLst/>
              <a:latin typeface="Garamond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7560840" cy="4285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fontAlgn="base">
              <a:spcBef>
                <a:spcPts val="9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Лесенка» </a:t>
            </a:r>
          </a:p>
          <a:p>
            <a:pPr lvl="0" defTabSz="449263" fontAlgn="base">
              <a:spcBef>
                <a:spcPts val="9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«Волшебная линеечка» </a:t>
            </a:r>
          </a:p>
          <a:p>
            <a:pPr lvl="0" defTabSz="449263" fontAlgn="base">
              <a:spcBef>
                <a:spcPts val="9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«Светофор» </a:t>
            </a:r>
          </a:p>
          <a:p>
            <a:pPr lvl="0" defTabSz="449263" fontAlgn="base">
              <a:spcBef>
                <a:spcPts val="9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"/>
            </a:pPr>
            <a:r>
              <a:rPr lang="en-US" sz="36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ru-RU" sz="3600" dirty="0" err="1">
                <a:solidFill>
                  <a:srgbClr val="000000"/>
                </a:solidFill>
                <a:latin typeface="Arial" charset="0"/>
              </a:rPr>
              <a:t>ловесное</a:t>
            </a:r>
            <a:r>
              <a:rPr lang="ru-RU" sz="3600" dirty="0">
                <a:solidFill>
                  <a:srgbClr val="000000"/>
                </a:solidFill>
                <a:latin typeface="Arial" charset="0"/>
              </a:rPr>
              <a:t> оценивание </a:t>
            </a:r>
          </a:p>
          <a:p>
            <a:pPr lvl="0" defTabSz="449263" fontAlgn="base">
              <a:spcBef>
                <a:spcPts val="600"/>
              </a:spcBef>
              <a:spcAft>
                <a:spcPct val="0"/>
              </a:spcAft>
              <a:buSzPct val="65000"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lvl="0" defTabSz="449263" fontAlgn="base">
              <a:spcBef>
                <a:spcPts val="600"/>
              </a:spcBef>
              <a:spcAft>
                <a:spcPct val="0"/>
              </a:spcAft>
              <a:buSzPct val="65000"/>
            </a:pPr>
            <a:r>
              <a:rPr lang="ru-RU" sz="2400" dirty="0">
                <a:solidFill>
                  <a:srgbClr val="000000"/>
                </a:solidFill>
                <a:latin typeface="Arial" charset="0"/>
              </a:rPr>
              <a:t>Уровень достижения конкретных предметных и </a:t>
            </a:r>
            <a:r>
              <a:rPr lang="ru-RU" sz="2400" dirty="0" err="1">
                <a:solidFill>
                  <a:srgbClr val="000000"/>
                </a:solidFill>
                <a:latin typeface="Arial" charset="0"/>
              </a:rPr>
              <a:t>метапредметных</a:t>
            </a:r>
            <a:r>
              <a:rPr lang="ru-RU" sz="2400" dirty="0">
                <a:solidFill>
                  <a:srgbClr val="000000"/>
                </a:solidFill>
                <a:latin typeface="Arial" charset="0"/>
              </a:rPr>
              <a:t>  результатов отслеживается с помощью «листов учебных достижений». </a:t>
            </a:r>
          </a:p>
        </p:txBody>
      </p:sp>
    </p:spTree>
    <p:extLst>
      <p:ext uri="{BB962C8B-B14F-4D97-AF65-F5344CB8AC3E}">
        <p14:creationId xmlns:p14="http://schemas.microsoft.com/office/powerpoint/2010/main" val="278278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kern="0" cap="none" dirty="0">
                <a:solidFill>
                  <a:srgbClr val="006633"/>
                </a:solidFill>
                <a:effectLst/>
                <a:latin typeface="Times New Roman" pitchFamily="18" charset="0"/>
              </a:rPr>
              <a:t>Приемы оценочной деятельности.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algn="ctr" defTabSz="449263" fontAlgn="base">
              <a:spcAft>
                <a:spcPct val="0"/>
              </a:spcAft>
              <a:buClr>
                <a:srgbClr val="CCCCFF"/>
              </a:buClr>
              <a:buSzPct val="65000"/>
              <a:buNone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 </a:t>
            </a: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Лесенка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  <a:buClr>
                <a:srgbClr val="CCCCFF"/>
              </a:buClr>
              <a:buSzPct val="65000"/>
              <a:buFont typeface="Wingdings" pitchFamily="2" charset="2"/>
              <a:buChar char="n"/>
            </a:pPr>
            <a:r>
              <a:rPr lang="ru-RU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Материал усвоен</a:t>
            </a:r>
          </a:p>
          <a:p>
            <a:pPr lvl="0" defTabSz="449263" fontAlgn="base">
              <a:spcAft>
                <a:spcPct val="0"/>
              </a:spcAft>
              <a:buClr>
                <a:srgbClr val="CCCCFF"/>
              </a:buClr>
              <a:buSzPct val="65000"/>
              <a:buNone/>
            </a:pPr>
            <a:endParaRPr lang="ru-RU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lvl="0" defTabSz="449263" fontAlgn="base">
              <a:spcAft>
                <a:spcPct val="0"/>
              </a:spcAft>
              <a:buClr>
                <a:srgbClr val="CCCCFF"/>
              </a:buClr>
              <a:buSzPct val="65000"/>
              <a:buFont typeface="Wingdings" pitchFamily="2" charset="2"/>
              <a:buChar char="n"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Требуется помощь или коррекция</a:t>
            </a:r>
          </a:p>
          <a:p>
            <a:pPr lvl="0" defTabSz="449263" fontAlgn="base">
              <a:spcAft>
                <a:spcPct val="0"/>
              </a:spcAft>
              <a:buClr>
                <a:srgbClr val="CCCCFF"/>
              </a:buClr>
              <a:buSzPct val="65000"/>
              <a:buNone/>
            </a:pPr>
            <a:endParaRPr lang="ru-RU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lvl="0" defTabSz="449263" fontAlgn="base">
              <a:spcAft>
                <a:spcPct val="0"/>
              </a:spcAft>
              <a:buClr>
                <a:srgbClr val="CCCCFF"/>
              </a:buClr>
              <a:buSzPct val="65000"/>
              <a:buFont typeface="Wingdings" pitchFamily="2" charset="2"/>
              <a:buChar char="n"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 понял, как выполнить задание.</a:t>
            </a:r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83568" y="2348880"/>
            <a:ext cx="1080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670070" y="2348880"/>
            <a:ext cx="13498" cy="30963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0070" y="5445224"/>
            <a:ext cx="31683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763688" y="2348880"/>
            <a:ext cx="0" cy="10081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63688" y="3356992"/>
            <a:ext cx="10081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771800" y="4365104"/>
            <a:ext cx="108012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838422" y="4365104"/>
            <a:ext cx="0" cy="10801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771800" y="3356992"/>
            <a:ext cx="0" cy="10081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AutoShape 42"/>
          <p:cNvSpPr>
            <a:spLocks noChangeArrowheads="1"/>
          </p:cNvSpPr>
          <p:nvPr/>
        </p:nvSpPr>
        <p:spPr bwMode="auto">
          <a:xfrm>
            <a:off x="900113" y="1917080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008000"/>
          </a:solidFill>
          <a:ln w="444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AutoShape 43"/>
          <p:cNvSpPr>
            <a:spLocks noChangeArrowheads="1"/>
          </p:cNvSpPr>
          <p:nvPr/>
        </p:nvSpPr>
        <p:spPr bwMode="auto">
          <a:xfrm>
            <a:off x="2051844" y="2852936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0000FF"/>
          </a:solidFill>
          <a:ln w="444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AutoShape 45"/>
          <p:cNvSpPr>
            <a:spLocks noChangeArrowheads="1"/>
          </p:cNvSpPr>
          <p:nvPr/>
        </p:nvSpPr>
        <p:spPr bwMode="auto">
          <a:xfrm>
            <a:off x="3095960" y="3881459"/>
            <a:ext cx="431800" cy="431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444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6459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339</TotalTime>
  <Words>281</Words>
  <Application>Microsoft Office PowerPoint</Application>
  <PresentationFormat>Экран (4:3)</PresentationFormat>
  <Paragraphs>67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Новые подходы к оцениванию в начальной школе в соответствии с ФГОС</vt:lpstr>
      <vt:lpstr>         Что такое оценивание?  Оценивание – это определение позитивных и негативных моментов деятельности. Оценивание – это контроль качества образования. Оценивание – это инструмент, позволяющий определять развитие, прогресс в преподавательской деятельности. Оценивание – это способ коррекции деятельности обучаемых, с помощью которого учитель определяет уровень подготовленности ученика. Оценивание – это взгляд на свои действия и поступки, результаты своей деятельности. </vt:lpstr>
      <vt:lpstr>         Общие принципы контрольно-оценочной деятельности Оценивание является постоянным процессом, естественным образом интегрированным в образовательную практику.  Оценивание является критериальным. Основными критериями оценивания выступают планируемые результаты.  Оцениваться с помощью отметки могут только результаты деятельности ученика и процесс их формирования, но не личные качества ребенка.  Система оценивания выстраивается таким образом, чтобы учащиеся включались в контрольно-оценочную деятельность, приобретая навыки и привычку к самооценке и взаимооценке. В оценочной деятельности реализуется заложенный в стандарте принцип распределения ответственности между различными участниками образовательного процесса – за счет выбора процедур, форм, содержания оценочной деятельности. </vt:lpstr>
      <vt:lpstr>Презентация PowerPoint</vt:lpstr>
      <vt:lpstr>           Процедуры и механизмы оценки в начальной школе: Внутренняя оценка — это оценка самой школы (ребенка, учителя, школьного психолога, администрации и т. д.), которая выражается в текущих отметках, которые ставятся учителями; в результатах самооценки учащихся; в результатах наблюдений, проводящихся учителями и школьными психологами; в промежуточных и итоговой оценках учащихся и, наконец, в решении педагогического совета школы о переводе выпускника в следующий класс или на следующую ступень обучения.  Внешняя оценка — оценка, которая проводится внешними по отношению к школе службами, уполномоченными вести оценочную деятельность.  Итоговая оценка – «точка соприкосновения» внутренней и внешней оценки. В начальной школе в соответствии с Законом «Об образовании» государственная итоговая аттестация выпускников не предусматривается, поэтому прямое включение внешней оценки в итоговую оценку младших школьников исключается. Портфолио учащегося - это оптимальный способ организации системы накопительной оценки, понимаемое как коллекция работ и результатов учащегося, которая демонстрирует его усилия, прогресс и достижения в различных областях. Это может быть:                 - выборки детских работ;                 - систематизированные материалы наблюдений;                 - материалы, характеризующие достижения учащихся во внеучебной (школьной и внешкольной) и досуговой деятельности </vt:lpstr>
      <vt:lpstr>                 Правила новой технологии оценивания.   Оценивается любое, особенно успешное действие, а фиксируется отметкой только решение полноценной задачи, т.е. умения по использованию знаний. Учитель и ученик по возможности определяют оценку в диалоге (внешняя оценка +самооценка).  За каждую учебную задачу или группу заданий, показывающих овладение отдельным умением, ставится отдельная отметка.  За задачи, решенные при изучении новой темы, отметка ставится только по желанию ученика, так как в процессе овладения умениями и знаниями по теме он имеет право на ошибку. За каждую задачу проверочной (контрольной) работы по итогам темы отметки ставятся всем ученикам, так как каждый должен показать, как он овладел умениями и знаниями по теме. Ученик не может отказаться от выставления этой отметки, но имеет право пересдать.  Оценка ученика определяется по универсальной шкале трех уровней успешности: необходимый уровень - знания, соответствующие государственному стандарту, это «хорошо»; программный уровень–функциональной грамотности – «отлично»;необязательный максимальный уровень- «превосходно». </vt:lpstr>
      <vt:lpstr>Способы осуществления оценивания.</vt:lpstr>
      <vt:lpstr>Приемы оценочной деятельности, используемые на уроке при безотметочном обучении:  </vt:lpstr>
      <vt:lpstr>Приемы оценочной деятельности.</vt:lpstr>
      <vt:lpstr>Приемы оценочной деятельности.</vt:lpstr>
      <vt:lpstr>Приемы оценочной деятельности.</vt:lpstr>
      <vt:lpstr>Приемы оценочной деятельности.  Лист учебных достижений.</vt:lpstr>
      <vt:lpstr>            Лист  индивидуальных  достижений  обучающегося – таблица, которая  вкладывается  в  дневник  и  заполняется  учеником  в  течение  недели. </vt:lpstr>
      <vt:lpstr>Презентация PowerPoint</vt:lpstr>
      <vt:lpstr>Лист индивидуальных достижений</vt:lpstr>
      <vt:lpstr> ПОРТФОЛИО УЧЕНИКА</vt:lpstr>
      <vt:lpstr>Презентация PowerPoint</vt:lpstr>
      <vt:lpstr>      На основании итоговых оценок по каждому предмету и по программе формирования универсальных учебных действий делаются следующие выводы о достижении планируемых результатов:     </vt:lpstr>
      <vt:lpstr>     Оценка – это правильное  кровообращение, без нее неизбежны застой и  болезненные явления.  Н. Островский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к оцениванию в начальной школе в соответствии с ФГОС</dc:title>
  <dc:creator>Юля</dc:creator>
  <cp:lastModifiedBy>Юля</cp:lastModifiedBy>
  <cp:revision>23</cp:revision>
  <dcterms:created xsi:type="dcterms:W3CDTF">2016-08-23T13:09:54Z</dcterms:created>
  <dcterms:modified xsi:type="dcterms:W3CDTF">2016-11-25T15:48:40Z</dcterms:modified>
</cp:coreProperties>
</file>