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8072494" cy="2428890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Одарённый ребёнок – кто он?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формы работы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 одарёнными детьми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143380"/>
            <a:ext cx="5723020" cy="250033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Беспаловская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Ветлугина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Петровна</a:t>
            </a:r>
          </a:p>
          <a:p>
            <a:pPr algn="l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арт, 2016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335334612_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26" y="3386526"/>
            <a:ext cx="2748576" cy="2971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615262" cy="7254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Диагностика одарённости</a:t>
            </a:r>
            <a:endParaRPr lang="ru-RU" sz="3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Тестологический</a:t>
            </a:r>
            <a:r>
              <a:rPr lang="ru-RU" sz="3600" b="1" dirty="0" smtClean="0"/>
              <a:t> подход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«Принцип турникета»</a:t>
            </a:r>
          </a:p>
          <a:p>
            <a:endParaRPr lang="ru-RU" sz="3600" b="1" dirty="0" smtClean="0"/>
          </a:p>
          <a:p>
            <a:r>
              <a:rPr lang="ru-RU" sz="3600" b="1" dirty="0" err="1" smtClean="0"/>
              <a:t>Иллинойсская</a:t>
            </a:r>
            <a:r>
              <a:rPr lang="ru-RU" sz="3600" b="1" dirty="0" smtClean="0"/>
              <a:t> модель</a:t>
            </a:r>
          </a:p>
          <a:p>
            <a:endParaRPr lang="ru-RU" sz="3600" b="1" dirty="0" smtClean="0"/>
          </a:p>
          <a:p>
            <a:r>
              <a:rPr lang="ru-RU" sz="3600" b="1" i="1" dirty="0" smtClean="0"/>
              <a:t>Модель- </a:t>
            </a:r>
            <a:r>
              <a:rPr lang="ru-RU" sz="3600" b="1" i="1" dirty="0"/>
              <a:t>«диагностика развития».</a:t>
            </a:r>
            <a:r>
              <a:rPr lang="ru-RU" sz="3600" b="1" dirty="0"/>
              <a:t> 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064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Методы работы с одаренными детьми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25538"/>
            <a:ext cx="8424862" cy="54721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Проблемный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Поисковый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Эвристический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Исследовательский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Проектный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357298"/>
            <a:ext cx="3214710" cy="509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Формы работы с одаренными детьми в урочной деятельности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25538"/>
            <a:ext cx="8424862" cy="5472112"/>
          </a:xfrm>
        </p:spPr>
        <p:txBody>
          <a:bodyPr rtlCol="0">
            <a:normAutofit fontScale="92500" lnSpcReduction="20000"/>
          </a:bodyPr>
          <a:lstStyle/>
          <a:p>
            <a:pPr lvl="0">
              <a:buNone/>
            </a:pPr>
            <a:r>
              <a:rPr lang="ru-RU" i="1" dirty="0"/>
              <a:t>Классно-урочная </a:t>
            </a:r>
            <a:r>
              <a:rPr lang="ru-RU" i="1" dirty="0" smtClean="0"/>
              <a:t>деятельность:</a:t>
            </a:r>
          </a:p>
          <a:p>
            <a:r>
              <a:rPr lang="ru-RU" sz="2400" i="1" dirty="0" smtClean="0"/>
              <a:t>работа </a:t>
            </a:r>
            <a:r>
              <a:rPr lang="ru-RU" sz="2400" i="1" dirty="0"/>
              <a:t>по индивидуальным </a:t>
            </a:r>
            <a:r>
              <a:rPr lang="ru-RU" sz="2400" i="1" dirty="0" smtClean="0"/>
              <a:t>планам;</a:t>
            </a:r>
          </a:p>
          <a:p>
            <a:r>
              <a:rPr lang="ru-RU" sz="2400" i="1" dirty="0" smtClean="0"/>
              <a:t>ИКТ;</a:t>
            </a:r>
          </a:p>
          <a:p>
            <a:r>
              <a:rPr lang="ru-RU" sz="2400" i="1" dirty="0" smtClean="0"/>
              <a:t>интерактивное </a:t>
            </a:r>
            <a:r>
              <a:rPr lang="ru-RU" sz="2400" i="1" dirty="0"/>
              <a:t>обучение: работа в </a:t>
            </a:r>
            <a:r>
              <a:rPr lang="ru-RU" sz="2400" i="1" dirty="0" smtClean="0"/>
              <a:t>парах,</a:t>
            </a:r>
          </a:p>
          <a:p>
            <a:pPr lvl="0">
              <a:buNone/>
            </a:pPr>
            <a:r>
              <a:rPr lang="ru-RU" sz="2400" i="1" dirty="0" smtClean="0"/>
              <a:t>работа </a:t>
            </a:r>
            <a:r>
              <a:rPr lang="ru-RU" sz="2400" i="1" dirty="0"/>
              <a:t>в группах, игра в </a:t>
            </a:r>
            <a:r>
              <a:rPr lang="ru-RU" sz="2400" i="1" dirty="0" smtClean="0"/>
              <a:t>сотрудничестве;</a:t>
            </a:r>
          </a:p>
          <a:p>
            <a:r>
              <a:rPr lang="ru-RU" sz="2400" i="1" dirty="0" err="1" smtClean="0"/>
              <a:t>разноуровневые</a:t>
            </a:r>
            <a:r>
              <a:rPr lang="ru-RU" sz="2400" i="1" dirty="0" smtClean="0"/>
              <a:t> </a:t>
            </a:r>
            <a:r>
              <a:rPr lang="ru-RU" sz="2400" i="1" dirty="0"/>
              <a:t>задания;</a:t>
            </a:r>
          </a:p>
          <a:p>
            <a:r>
              <a:rPr lang="ru-RU" sz="2400" i="1" dirty="0"/>
              <a:t>творческие задания.</a:t>
            </a:r>
          </a:p>
          <a:p>
            <a:pPr lvl="0">
              <a:buNone/>
              <a:defRPr/>
            </a:pPr>
            <a:r>
              <a:rPr lang="ru-RU" i="1" dirty="0" smtClean="0"/>
              <a:t>Консультирование </a:t>
            </a:r>
            <a:r>
              <a:rPr lang="ru-RU" i="1" dirty="0"/>
              <a:t>по возникшей проблеме </a:t>
            </a:r>
            <a:r>
              <a:rPr lang="ru-RU" i="1" dirty="0" smtClean="0"/>
              <a:t>с родителями:</a:t>
            </a:r>
            <a:endParaRPr lang="ru-RU" sz="2400" i="1" dirty="0"/>
          </a:p>
          <a:p>
            <a:pPr>
              <a:defRPr/>
            </a:pPr>
            <a:r>
              <a:rPr lang="ru-RU" sz="2400" i="1" dirty="0" smtClean="0"/>
              <a:t>психологическое </a:t>
            </a:r>
            <a:r>
              <a:rPr lang="ru-RU" sz="2400" i="1" dirty="0"/>
              <a:t>сопровождение родителей одаренного ребенка; </a:t>
            </a:r>
            <a:endParaRPr lang="ru-RU" sz="2400" i="1" dirty="0" smtClean="0"/>
          </a:p>
          <a:p>
            <a:pPr>
              <a:defRPr/>
            </a:pPr>
            <a:r>
              <a:rPr lang="ru-RU" sz="2400" i="1" dirty="0" smtClean="0"/>
              <a:t>совместная </a:t>
            </a:r>
            <a:r>
              <a:rPr lang="ru-RU" sz="2400" i="1" dirty="0"/>
              <a:t>практическая деятельность одаренного ребенка и родителей</a:t>
            </a:r>
            <a:r>
              <a:rPr lang="ru-RU" sz="2400" i="1" dirty="0" smtClean="0"/>
              <a:t>;</a:t>
            </a:r>
          </a:p>
          <a:p>
            <a:pPr>
              <a:defRPr/>
            </a:pPr>
            <a:r>
              <a:rPr lang="ru-RU" sz="2400" i="1" dirty="0" smtClean="0"/>
              <a:t> </a:t>
            </a:r>
            <a:r>
              <a:rPr lang="ru-RU" sz="2400" i="1" dirty="0"/>
              <a:t>поддержка и поощрение родителей одаренных </a:t>
            </a:r>
            <a:r>
              <a:rPr lang="ru-RU" sz="2400" i="1" dirty="0" smtClean="0"/>
              <a:t>детей;</a:t>
            </a:r>
            <a:endParaRPr lang="ru-RU" sz="2400" i="1" dirty="0"/>
          </a:p>
          <a:p>
            <a:pPr>
              <a:defRPr/>
            </a:pPr>
            <a:r>
              <a:rPr lang="ru-RU" sz="2400" i="1" dirty="0" smtClean="0"/>
              <a:t>родительские собрания</a:t>
            </a:r>
            <a:r>
              <a:rPr lang="ru-RU" sz="2600" i="1" dirty="0" smtClean="0"/>
              <a:t>.</a:t>
            </a:r>
            <a:endParaRPr lang="ru-RU" sz="2600" i="1" dirty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Формы работы с одаренными детьми во внеурочной деятельности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125538"/>
            <a:ext cx="8424862" cy="5472112"/>
          </a:xfrm>
        </p:spPr>
        <p:txBody>
          <a:bodyPr rtlCol="0">
            <a:normAutofit fontScale="85000" lnSpcReduction="10000"/>
          </a:bodyPr>
          <a:lstStyle/>
          <a:p>
            <a:pPr lvl="0"/>
            <a:r>
              <a:rPr lang="ru-RU" i="1" dirty="0"/>
              <a:t>элективные курсы;</a:t>
            </a:r>
          </a:p>
          <a:p>
            <a:pPr lvl="0"/>
            <a:r>
              <a:rPr lang="ru-RU" i="1" dirty="0"/>
              <a:t>интеллектуальные клубы «Эрудит»;</a:t>
            </a:r>
          </a:p>
          <a:p>
            <a:pPr lvl="0"/>
            <a:r>
              <a:rPr lang="ru-RU" i="1" dirty="0"/>
              <a:t>интеллектуальные игры: «сильное звено», «умники и умницы», «счастливый случай», «своя игра», «Форд </a:t>
            </a:r>
            <a:r>
              <a:rPr lang="ru-RU" i="1" dirty="0" err="1"/>
              <a:t>Боярд</a:t>
            </a:r>
            <a:r>
              <a:rPr lang="ru-RU" i="1" dirty="0"/>
              <a:t>»;</a:t>
            </a:r>
          </a:p>
          <a:p>
            <a:pPr lvl="0"/>
            <a:r>
              <a:rPr lang="ru-RU" i="1" dirty="0"/>
              <a:t>олимпиады, викторины;</a:t>
            </a:r>
          </a:p>
          <a:p>
            <a:pPr lvl="0"/>
            <a:r>
              <a:rPr lang="ru-RU" i="1" dirty="0"/>
              <a:t>предметные кружки;</a:t>
            </a:r>
          </a:p>
          <a:p>
            <a:pPr lvl="0"/>
            <a:r>
              <a:rPr lang="ru-RU" i="1" dirty="0"/>
              <a:t>конференции: НОУ, проектно-исследовательская деятельность;</a:t>
            </a:r>
          </a:p>
          <a:p>
            <a:pPr lvl="0"/>
            <a:r>
              <a:rPr lang="ru-RU" i="1" dirty="0"/>
              <a:t>интеллектуальные марафоны;</a:t>
            </a:r>
          </a:p>
          <a:p>
            <a:pPr lvl="0"/>
            <a:r>
              <a:rPr lang="ru-RU" i="1" dirty="0"/>
              <a:t>конкурсы;</a:t>
            </a:r>
          </a:p>
          <a:p>
            <a:pPr lvl="0"/>
            <a:r>
              <a:rPr lang="ru-RU" i="1" dirty="0"/>
              <a:t>театрализованные праздники и другие формы.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737"/>
            <a:ext cx="8569325" cy="5429264"/>
          </a:xfrm>
        </p:spPr>
        <p:txBody>
          <a:bodyPr rtlCol="0">
            <a:noAutofit/>
          </a:bodyPr>
          <a:lstStyle/>
          <a:p>
            <a:pPr lvl="0" algn="just"/>
            <a:r>
              <a:rPr lang="ru-RU" sz="2200" dirty="0">
                <a:latin typeface="Arial Black" pitchFamily="34" charset="0"/>
              </a:rPr>
              <a:t>обогащать учебные программы, т.е. обновлять и расширять содержание образования; </a:t>
            </a:r>
          </a:p>
          <a:p>
            <a:pPr lvl="0"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работать дифференцированно, осуществлять  индивидуальный поход и консультировать учащихся; </a:t>
            </a:r>
          </a:p>
          <a:p>
            <a:pPr lvl="0" algn="just"/>
            <a:r>
              <a:rPr lang="ru-RU" sz="2200" dirty="0">
                <a:latin typeface="Arial Black" pitchFamily="34" charset="0"/>
              </a:rPr>
              <a:t>стимулировать познавательные  способности учащихся; </a:t>
            </a:r>
          </a:p>
          <a:p>
            <a:pPr lvl="0"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принимать взвешенные  психолого-педагогические решения; </a:t>
            </a:r>
          </a:p>
          <a:p>
            <a:pPr lvl="0" algn="just"/>
            <a:r>
              <a:rPr lang="ru-RU" sz="2200" dirty="0">
                <a:latin typeface="Arial Black" pitchFamily="34" charset="0"/>
              </a:rPr>
              <a:t>анализировать свою учебно-воспитательную деятельность и всего класса; </a:t>
            </a:r>
          </a:p>
          <a:p>
            <a:pPr lvl="0"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отбирать и готовить материал для коллективных творческих дел.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820150" cy="9223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При работе с одаренными детьми учитель должен: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pPr algn="r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В каждом человеке – солнце, только дайте ему светить.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Сократ</a:t>
            </a:r>
            <a:endParaRPr lang="ru-RU" sz="3200" dirty="0"/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143380"/>
            <a:ext cx="3929091" cy="2405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4460875"/>
            <a:ext cx="8928100" cy="22812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Спасибо за внимание!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9225" y="260350"/>
            <a:ext cx="630555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1928802"/>
            <a:ext cx="69294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Каждое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дитя до некоторой степени гений и каждый гений до некоторой степени дитя.</a:t>
            </a: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А. Шопенгауэр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1" y="3714753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45463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 Black" pitchFamily="34" charset="0"/>
              </a:rPr>
              <a:t>«все дети являются одаренными»</a:t>
            </a:r>
          </a:p>
          <a:p>
            <a:endParaRPr lang="ru-RU" sz="3600" b="1" dirty="0">
              <a:latin typeface="Arial Black" pitchFamily="34" charset="0"/>
            </a:endParaRPr>
          </a:p>
          <a:p>
            <a:endParaRPr lang="ru-RU" sz="36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3600" b="1" dirty="0">
              <a:latin typeface="Arial Black" pitchFamily="34" charset="0"/>
            </a:endParaRPr>
          </a:p>
          <a:p>
            <a:pPr>
              <a:buNone/>
            </a:pPr>
            <a:endParaRPr lang="ru-RU" sz="3600" b="1" dirty="0" smtClean="0">
              <a:latin typeface="Arial Black" pitchFamily="34" charset="0"/>
            </a:endParaRPr>
          </a:p>
          <a:p>
            <a:r>
              <a:rPr lang="ru-RU" sz="3600" b="1" dirty="0" smtClean="0">
                <a:latin typeface="Arial Black" pitchFamily="34" charset="0"/>
              </a:rPr>
              <a:t>«одаренные дети встречаются крайне редко»</a:t>
            </a:r>
            <a:endParaRPr lang="ru-RU" sz="3600" b="1" dirty="0"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142984"/>
            <a:ext cx="3357586" cy="364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Одарённый ребёнок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993c9934d15b3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3" y="1500174"/>
            <a:ext cx="3577972" cy="3786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6249" y="1500175"/>
            <a:ext cx="464347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Одаренный ребенок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— это ребенок,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Одарённые дети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это дети, обладающие врождёнными высокими интеллектуальными, физическими, художественными, творческими, коммуникативными способностями.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t="-2" r="1155" b="388"/>
          <a:stretch>
            <a:fillRect/>
          </a:stretch>
        </p:blipFill>
        <p:spPr>
          <a:xfrm>
            <a:off x="179388" y="0"/>
            <a:ext cx="8763000" cy="66230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 степени </a:t>
            </a:r>
            <a:r>
              <a:rPr lang="ru-RU" b="1" dirty="0" err="1" smtClean="0">
                <a:solidFill>
                  <a:srgbClr val="0070C0"/>
                </a:solidFill>
              </a:rPr>
              <a:t>сформированности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2332037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Актуальная одарённость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Потенциальная одарённость</a:t>
            </a:r>
            <a:endParaRPr lang="ru-RU" sz="3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2190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форме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проявления: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332037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Явная одарённость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Скрытая одарённость</a:t>
            </a:r>
            <a:endParaRPr lang="ru-RU" sz="3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2190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 широте </a:t>
            </a:r>
            <a:r>
              <a:rPr lang="ru-RU" b="1" dirty="0">
                <a:solidFill>
                  <a:srgbClr val="0070C0"/>
                </a:solidFill>
              </a:rPr>
              <a:t>проявлений в различных видах </a:t>
            </a:r>
            <a:r>
              <a:rPr lang="ru-RU" b="1" dirty="0" smtClean="0">
                <a:solidFill>
                  <a:srgbClr val="0070C0"/>
                </a:solidFill>
              </a:rPr>
              <a:t>деятельности: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928802"/>
            <a:ext cx="8229600" cy="4525963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3600" b="1" dirty="0" smtClean="0"/>
              <a:t>Общая одарённость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Специальная одарённость</a:t>
            </a:r>
            <a:endParaRPr lang="ru-RU" sz="3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6675"/>
            <a:ext cx="2190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По особенности </a:t>
            </a:r>
            <a:r>
              <a:rPr lang="ru-RU" b="1" dirty="0">
                <a:solidFill>
                  <a:srgbClr val="0070C0"/>
                </a:solidFill>
              </a:rPr>
              <a:t>возрастного </a:t>
            </a:r>
            <a:r>
              <a:rPr lang="ru-RU" b="1" dirty="0" smtClean="0">
                <a:solidFill>
                  <a:srgbClr val="0070C0"/>
                </a:solidFill>
              </a:rPr>
              <a:t>развития: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2143116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/>
              <a:t>Ранняя одарённость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Поздняя одарённость</a:t>
            </a:r>
            <a:endParaRPr lang="ru-RU" sz="3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2190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355</Words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Одарённый ребёнок – кто он? Методы и формы работы  с одарёнными детьми</vt:lpstr>
      <vt:lpstr>Слайд 2</vt:lpstr>
      <vt:lpstr>Слайд 3</vt:lpstr>
      <vt:lpstr>Одарённый ребёнок</vt:lpstr>
      <vt:lpstr>Слайд 5</vt:lpstr>
      <vt:lpstr>По степени сформированности:</vt:lpstr>
      <vt:lpstr>По форме проявления:</vt:lpstr>
      <vt:lpstr>По широте проявлений в различных видах деятельности:</vt:lpstr>
      <vt:lpstr> По особенности возрастного развития:</vt:lpstr>
      <vt:lpstr>Диагностика одарённости</vt:lpstr>
      <vt:lpstr>Методы работы с одаренными детьми</vt:lpstr>
      <vt:lpstr>Формы работы с одаренными детьми в урочной деятельности</vt:lpstr>
      <vt:lpstr>Формы работы с одаренными детьми во внеурочной деятельности</vt:lpstr>
      <vt:lpstr>При работе с одаренными детьми учитель должен:</vt:lpstr>
      <vt:lpstr>В каждом человеке – солнце, только дайте ему светить.                                                                                         Сократ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одарёнными детьми</dc:title>
  <dc:creator>User</dc:creator>
  <cp:lastModifiedBy>User</cp:lastModifiedBy>
  <cp:revision>13</cp:revision>
  <dcterms:created xsi:type="dcterms:W3CDTF">2016-03-27T17:39:24Z</dcterms:created>
  <dcterms:modified xsi:type="dcterms:W3CDTF">2016-03-27T19:03:56Z</dcterms:modified>
</cp:coreProperties>
</file>