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58" r:id="rId6"/>
    <p:sldId id="266" r:id="rId7"/>
    <p:sldId id="260" r:id="rId8"/>
    <p:sldId id="259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30425"/>
            <a:ext cx="8358246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Создание организационной основы для реализации и освоения содержания регионального компонента ОП ДО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Старший воспитатель: Волосевич Е.В.</a:t>
            </a:r>
          </a:p>
          <a:p>
            <a:r>
              <a:rPr lang="ru-RU" sz="2000" dirty="0" smtClean="0"/>
              <a:t>МКДОУ детский сад № 24</a:t>
            </a:r>
          </a:p>
          <a:p>
            <a:r>
              <a:rPr lang="ru-RU" sz="2000" dirty="0" smtClean="0"/>
              <a:t>с. Кичигино, 2015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401080" cy="4857784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Статья 11. Федеральные государственные образовательные стандарты и федеральные государственные требования. Образовательные стандарты</a:t>
            </a:r>
            <a:endParaRPr lang="ru-RU" dirty="0" smtClean="0"/>
          </a:p>
          <a:p>
            <a:r>
              <a:rPr lang="ru-RU" dirty="0" smtClean="0"/>
              <a:t>3. Федеральные государственные образовательные стандарты включают в себя требования к:</a:t>
            </a:r>
          </a:p>
          <a:p>
            <a:r>
              <a:rPr lang="ru-RU" dirty="0" smtClean="0"/>
              <a:t>1) структуре основных образовательных программ (в том числе соотношению обязательной части основной образовательной программы и части, формируемой участниками образовательных отношений) и их объему;</a:t>
            </a:r>
          </a:p>
          <a:p>
            <a:r>
              <a:rPr lang="ru-RU" dirty="0" smtClean="0"/>
              <a:t>2) условиям реализации основных образовательных программ, в том числе кадровым, финансовым, материально-техническим и иным условиям;</a:t>
            </a:r>
          </a:p>
          <a:p>
            <a:r>
              <a:rPr lang="ru-RU" dirty="0" smtClean="0"/>
              <a:t>3) результатам освоения основных образовательных программ.</a:t>
            </a:r>
          </a:p>
          <a:p>
            <a:r>
              <a:rPr lang="ru-RU" b="1" dirty="0" smtClean="0"/>
              <a:t>Статья 12. Образовательные программы</a:t>
            </a:r>
            <a:endParaRPr lang="ru-RU" dirty="0" smtClean="0"/>
          </a:p>
          <a:p>
            <a:r>
              <a:rPr lang="ru-RU" dirty="0" smtClean="0"/>
              <a:t>6. </a:t>
            </a:r>
            <a:r>
              <a:rPr lang="ru-RU" u="sng" dirty="0" smtClean="0"/>
              <a:t>Образовательные программы</a:t>
            </a:r>
            <a:r>
              <a:rPr lang="ru-RU" dirty="0" smtClean="0"/>
              <a:t> дошкольного образования </a:t>
            </a:r>
            <a:r>
              <a:rPr lang="ru-RU" u="sng" dirty="0" smtClean="0"/>
              <a:t>разрабатываются</a:t>
            </a:r>
            <a:r>
              <a:rPr lang="ru-RU" dirty="0" smtClean="0"/>
              <a:t> и утверждаются организацией, осуществляющей образовательную деятельность, </a:t>
            </a:r>
            <a:r>
              <a:rPr lang="ru-RU" u="sng" dirty="0" smtClean="0"/>
              <a:t>в соответствии </a:t>
            </a:r>
            <a:r>
              <a:rPr lang="ru-RU" dirty="0" smtClean="0"/>
              <a:t>с федеральным государственным образовательным стандартом дошкольного образования и </a:t>
            </a:r>
            <a:r>
              <a:rPr lang="ru-RU" u="sng" dirty="0" smtClean="0"/>
              <a:t>с учетом </a:t>
            </a:r>
            <a:r>
              <a:rPr lang="ru-RU" dirty="0" smtClean="0"/>
              <a:t>соответствующих примерных образовательных программ дошкольного образования.</a:t>
            </a:r>
          </a:p>
          <a:p>
            <a:r>
              <a:rPr lang="ru-RU" b="1" dirty="0" smtClean="0"/>
              <a:t>Статья 13. Общие требования к реализации образовательных программ</a:t>
            </a:r>
            <a:endParaRPr lang="ru-RU" dirty="0" smtClean="0"/>
          </a:p>
          <a:p>
            <a:r>
              <a:rPr lang="ru-RU" dirty="0" smtClean="0"/>
              <a:t>10. Федеральные государственные органы, органы государственной власти субъектов Российской Федерации, осуществляющие государственное управление в сфере образования, органы местного самоуправления, осуществляющие управление в сфере образования, не вправе изменять </a:t>
            </a:r>
            <a:r>
              <a:rPr lang="ru-RU" u="sng" dirty="0" smtClean="0"/>
              <a:t>учебный план </a:t>
            </a:r>
            <a:r>
              <a:rPr lang="ru-RU" dirty="0" smtClean="0"/>
              <a:t>и календарный учебный график организаций, осуществляющих образовательную деятельность.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N 273-ФЗ  от 29 декабря 2012 года ОБ ОБРАЗОВАНИИ В РОССИЙСКОЙ ФЕДЕРАЦИИ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785927"/>
            <a:ext cx="7429552" cy="328614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700" dirty="0" smtClean="0"/>
              <a:t> </a:t>
            </a:r>
          </a:p>
          <a:p>
            <a:r>
              <a:rPr lang="ru-RU" sz="1700" b="1" dirty="0" smtClean="0"/>
              <a:t>П. 2 Требования к структуре образовательной программы дошкольного образования и ее объему</a:t>
            </a:r>
            <a:endParaRPr lang="ru-RU" sz="1700" dirty="0" smtClean="0"/>
          </a:p>
          <a:p>
            <a:r>
              <a:rPr lang="ru-RU" sz="1700" u="sng" dirty="0" smtClean="0"/>
              <a:t>2.5 Программа разрабатывается </a:t>
            </a:r>
            <a:r>
              <a:rPr lang="ru-RU" sz="1700" dirty="0" smtClean="0"/>
              <a:t>и утверждается Организацией </a:t>
            </a:r>
            <a:r>
              <a:rPr lang="ru-RU" sz="1700" u="sng" dirty="0" smtClean="0"/>
              <a:t>самостоятельно</a:t>
            </a:r>
            <a:r>
              <a:rPr lang="ru-RU" sz="1700" dirty="0" smtClean="0"/>
              <a:t> в соответствии с настоящим Стандартом и с учетом Примерных программ.</a:t>
            </a:r>
          </a:p>
          <a:p>
            <a:r>
              <a:rPr lang="ru-RU" sz="1700" dirty="0" smtClean="0"/>
              <a:t>2.9 Программа состоит из обязательной части и части, формируемой участниками образовательных отношений. Обе части являются взаимодополняющими и необходимыми с точки зрения реализации требований Стандарта.</a:t>
            </a:r>
          </a:p>
          <a:p>
            <a:r>
              <a:rPr lang="ru-RU" sz="1700" dirty="0" smtClean="0"/>
              <a:t>  2.10. </a:t>
            </a:r>
            <a:r>
              <a:rPr lang="ru-RU" sz="1700" u="sng" dirty="0" smtClean="0"/>
              <a:t>Объем обязательной части </a:t>
            </a:r>
            <a:r>
              <a:rPr lang="ru-RU" sz="1700" dirty="0" smtClean="0"/>
              <a:t>Программы рекомендуется не менее </a:t>
            </a:r>
            <a:r>
              <a:rPr lang="ru-RU" sz="1700" u="sng" dirty="0" smtClean="0"/>
              <a:t>60%</a:t>
            </a:r>
            <a:r>
              <a:rPr lang="ru-RU" sz="1700" dirty="0" smtClean="0"/>
              <a:t> от ее общего объема; </a:t>
            </a:r>
            <a:r>
              <a:rPr lang="ru-RU" sz="1700" u="sng" dirty="0" smtClean="0"/>
              <a:t>части, формируемой участниками образовательных отношений</a:t>
            </a:r>
            <a:r>
              <a:rPr lang="ru-RU" sz="1700" dirty="0" smtClean="0"/>
              <a:t>, не более </a:t>
            </a:r>
            <a:r>
              <a:rPr lang="ru-RU" sz="1700" u="sng" dirty="0" smtClean="0"/>
              <a:t>40%</a:t>
            </a:r>
            <a:r>
              <a:rPr lang="ru-RU" sz="1700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357314"/>
          </a:xfrm>
        </p:spPr>
        <p:txBody>
          <a:bodyPr>
            <a:normAutofit fontScale="90000"/>
          </a:bodyPr>
          <a:lstStyle/>
          <a:p>
            <a:r>
              <a:rPr lang="ru-RU" sz="1800" b="0" dirty="0" smtClean="0"/>
              <a:t>Приказ Министерства образования и науки Российской Федерации (Минобрнауки России) от 17 октября 2013 г. N 1155 г. Москва 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dirty="0" smtClean="0"/>
              <a:t>"Об утверждении федерального государственного образовательного стандарта дошкольного образования"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186767" cy="4643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729"/>
                <a:gridCol w="2771581"/>
                <a:gridCol w="3098457"/>
              </a:tblGrid>
              <a:tr h="54875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область/интеграция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 деятельности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Программно-методическое обеспечение: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7791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Непосредственно образовательная деятельность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89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«Познавательное развитие»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НОД: «Познание»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Природа Уральского региона, растительный и животный мир, культура и быт народов Южного Урала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Наш дом – Южный Урал: Программно-методический комплекс для организаций, реализующих образовательные программы дошкольного образования./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Е.С. Бабунова, Челябинск, 2014;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751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«Художественно-эстетическое развитие»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НОД:«Художественное творчество»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Продуктивная деятельность по мотивам народного творчества народов Южного Урала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Региональная специализированная программа развития художественной культуры «Росток»/А.В. Шестакова.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751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«Физическое развитие»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НОД: «Здоровье» факультативный курс «Познай себя»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формирование у ребенка внутренней мотивации к здоровому образу жизни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Региональные программно-методические комплексы «Будь здоров»/Л.И. Крупицкая; «Я и мое здоровье»/Т.А. Тарасова. 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Реализация регионального компонента в ОП ДО </a:t>
            </a:r>
            <a:endParaRPr lang="ru-RU" sz="2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229606" cy="543407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71528"/>
                <a:gridCol w="1214446"/>
                <a:gridCol w="503636"/>
                <a:gridCol w="503636"/>
                <a:gridCol w="503636"/>
                <a:gridCol w="503636"/>
                <a:gridCol w="503636"/>
                <a:gridCol w="503636"/>
                <a:gridCol w="503636"/>
                <a:gridCol w="503636"/>
                <a:gridCol w="503636"/>
                <a:gridCol w="503636"/>
                <a:gridCol w="503636"/>
                <a:gridCol w="503636"/>
              </a:tblGrid>
              <a:tr h="3708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Образовательная область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Непосредственно образовательная деятельность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/>
                        <a:t>Возрастные группы</a:t>
                      </a:r>
                      <a:endParaRPr lang="ru-RU" sz="9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/>
                        <a:t>Смешанная группа раннего возраста </a:t>
                      </a:r>
                    </a:p>
                    <a:p>
                      <a:pPr algn="ctr"/>
                      <a:r>
                        <a:rPr lang="ru-RU" sz="900" kern="1200" dirty="0" smtClean="0"/>
                        <a:t>№ 1,2 </a:t>
                      </a:r>
                      <a:endParaRPr lang="ru-RU" sz="9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/>
                        <a:t>Средняя группа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/>
                        <a:t>Старшая группа </a:t>
                      </a:r>
                    </a:p>
                    <a:p>
                      <a:pPr algn="ctr"/>
                      <a:r>
                        <a:rPr lang="ru-RU" sz="900" kern="1200" dirty="0" smtClean="0"/>
                        <a:t>№ 1</a:t>
                      </a:r>
                    </a:p>
                    <a:p>
                      <a:pPr algn="ctr"/>
                      <a:endParaRPr lang="ru-RU" sz="9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/>
                        <a:t>Старшая группа</a:t>
                      </a:r>
                    </a:p>
                    <a:p>
                      <a:pPr algn="ctr"/>
                      <a:r>
                        <a:rPr lang="ru-RU" sz="900" kern="1200" dirty="0" smtClean="0"/>
                        <a:t>№ 2</a:t>
                      </a:r>
                    </a:p>
                    <a:p>
                      <a:pPr algn="ctr"/>
                      <a:r>
                        <a:rPr lang="ru-RU" sz="900" kern="1200" dirty="0" smtClean="0"/>
                        <a:t> </a:t>
                      </a:r>
                      <a:endParaRPr lang="ru-RU" sz="900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/>
                        <a:t>Смешанная группа </a:t>
                      </a:r>
                    </a:p>
                    <a:p>
                      <a:pPr algn="ctr"/>
                      <a:r>
                        <a:rPr lang="ru-RU" sz="900" kern="1200" dirty="0" smtClean="0"/>
                        <a:t>дошкольного возраста</a:t>
                      </a:r>
                      <a:endParaRPr lang="ru-RU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/>
                        <a:t>младший возраст </a:t>
                      </a:r>
                      <a:endParaRPr lang="ru-RU" sz="9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kern="1200" dirty="0" smtClean="0"/>
                        <a:t>старший </a:t>
                      </a:r>
                    </a:p>
                    <a:p>
                      <a:pPr algn="ctr"/>
                      <a:r>
                        <a:rPr lang="ru-RU" sz="900" kern="1200" dirty="0" smtClean="0"/>
                        <a:t>возраст</a:t>
                      </a:r>
                      <a:endParaRPr lang="ru-RU" sz="9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Физическое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развитие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Здоровье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(факультатив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«Познай себя»)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30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Речевое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развитие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 Развитие речи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(логопедия)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Познавательное развитие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Познание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(развитие кругозора)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0,5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0,5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0,5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0,5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07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0,5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13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Познание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(конструирование)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 25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 25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Художественно-эстетическое 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развитие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/>
                        <a:t>Художественное творчество (продуктивная деятельность: рисование, лепка, аппликация; художественный труд)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-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/>
                        <a:t>Итого:</a:t>
                      </a:r>
                      <a:endParaRPr lang="ru-RU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/>
                        <a:t>1ч40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/>
                        <a:t>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3ч20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11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/>
                        <a:t>4ч10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/>
                        <a:t>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14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5ч25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10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2ч30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14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/>
                        <a:t>6ч05 мин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2490">
                <a:tc gridSpan="2">
                  <a:txBody>
                    <a:bodyPr/>
                    <a:lstStyle/>
                    <a:p>
                      <a:r>
                        <a:rPr lang="ru-RU" sz="900" kern="1200" dirty="0" smtClean="0"/>
                        <a:t>Обязательная часть</a:t>
                      </a:r>
                      <a:endParaRPr lang="ru-RU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90%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85%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77%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68%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85%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68%</a:t>
                      </a:r>
                    </a:p>
                    <a:p>
                      <a:pPr algn="ctr"/>
                      <a:endParaRPr lang="ru-RU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900" b="1" kern="1200" dirty="0" smtClean="0"/>
                        <a:t>Часть, формируемая участниками </a:t>
                      </a:r>
                    </a:p>
                    <a:p>
                      <a:r>
                        <a:rPr lang="ru-RU" sz="900" b="1" kern="1200" dirty="0" smtClean="0"/>
                        <a:t>образовательных отношений</a:t>
                      </a:r>
                      <a:endParaRPr lang="ru-RU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/>
                        <a:t>10%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/>
                        <a:t>15%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/>
                        <a:t>23%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/>
                        <a:t>32%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/>
                        <a:t>15%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/>
                        <a:t>32%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Учебный план </a:t>
            </a:r>
            <a: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/>
            </a:r>
            <a:b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2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по реализации образовательной программы МКДОУ детского сада №24</a:t>
            </a:r>
            <a: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/>
            </a:r>
            <a:b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2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при организации непосредственно образовательной деятельности</a:t>
            </a:r>
            <a: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/>
            </a:r>
            <a:b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/>
            </a:r>
            <a:b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Часть, формируемая участниками образовательных отношений </a:t>
            </a:r>
            <a:r>
              <a:rPr lang="ru-RU" sz="1200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                                       </a:t>
            </a:r>
            <a:r>
              <a:rPr lang="ru-RU" sz="1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2015-2016 учебный год</a:t>
            </a:r>
            <a:endParaRPr lang="ru-RU" sz="1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80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412"/>
                <a:gridCol w="3228988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область/интеграция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 деятельности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Программно-методическое обеспечение: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Образовательная деятельность в режимных моментах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«Физическое развитие»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подвижные игры народов Уральского региона, спортивная жизнь Урала.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Наш дом – Южный Урал: Программно-методический комплекс для организаций, реализующих образовательные программы дошкольного образования с иллюстрированными приложениями «Жизнь и труд людей на Южном Урале», «Природа Южного Урала» - Е.С. Бабунова, Челябинск, 2014;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Уральские промыслы: Наглядно-дидактическое пособие по изодеятельности для занятий с детьми старшего дошкольного возраста.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Коротковских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Л.Н.,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Месеренко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Л.К., Москвина Л.А. - Челябинск: Взгляд, 2003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«Познавательное развитие», «Социально-коммуникативное развитие»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Природа Уральского региона, растительный и животный мир, культура и быт народов Южного Урала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«Речевое развитие»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Произведения устного народного творчества  народов Южного Урала, детских писателей Урала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«Художественно-эстетическое развитие»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Продуктивная деятельность по мотивам народного творчества народов Южного Урала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Реализация регионального компонента в ОП ДО 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229600" cy="299923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57214"/>
                <a:gridCol w="3786214"/>
                <a:gridCol w="1928826"/>
                <a:gridCol w="175734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Тематика мероприятия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Форма проведения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Место проведения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760">
                <a:tc rowSpan="5">
                  <a:txBody>
                    <a:bodyPr/>
                    <a:lstStyle/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сентябрь</a:t>
                      </a:r>
                      <a:endParaRPr lang="ru-RU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Р.н. игра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«Пчелы»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.-У. стр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. 107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Подвижная игра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Прогулка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7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Уральские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легенды и предания «Легенды об изумрудах» Ю-У с.217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Рассказывание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Русская изба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7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Золотая осень» в картинах русских художников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Выставка репродукций</a:t>
                      </a:r>
                      <a:endParaRPr lang="ru-RU" sz="11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Группа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7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Уральские промыслы: камнерезное искусство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Знакомство, рассматривание</a:t>
                      </a:r>
                      <a:endParaRPr lang="ru-RU" sz="11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Библиотека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«Любознайка»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7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«Как возникли луна и уральские горы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Ю.-У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с. 118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  <a:cs typeface="Times New Roman"/>
                        </a:rPr>
                        <a:t>Беседа </a:t>
                      </a:r>
                      <a:endParaRPr lang="ru-RU" sz="110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mbria"/>
                          <a:ea typeface="Times New Roman"/>
                          <a:cs typeface="Times New Roman"/>
                        </a:rPr>
                        <a:t>Уральские легенды</a:t>
                      </a:r>
                      <a:endParaRPr lang="ru-RU" sz="11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Группа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Перспективный план по ознакомлению с родным краем</a:t>
            </a:r>
            <a:b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в смешанной  группе дошкольного возраста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071546"/>
          <a:ext cx="8429682" cy="4226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43008"/>
                <a:gridCol w="1321603"/>
                <a:gridCol w="1321603"/>
                <a:gridCol w="1321603"/>
                <a:gridCol w="1321603"/>
                <a:gridCol w="200026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 неделя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2 неделя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3 неделя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4 неделя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Рекомендации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Понедельник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Средняя группа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(09-45)       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/>
                        <a:t>       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  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/>
                        <a:t>Совместная деятельность воспитателя с детьми - знакомство с предметами </a:t>
                      </a:r>
                      <a:r>
                        <a:rPr lang="ru-RU" sz="1000" dirty="0" smtClean="0"/>
                        <a:t>русского/казачьего </a:t>
                      </a:r>
                      <a:r>
                        <a:rPr lang="ru-RU" sz="1000" dirty="0"/>
                        <a:t>быта, народными </a:t>
                      </a:r>
                      <a:r>
                        <a:rPr lang="ru-RU" sz="1000" dirty="0" smtClean="0"/>
                        <a:t>ремеслами, уральскими промыслами; </a:t>
                      </a:r>
                      <a:r>
                        <a:rPr lang="ru-RU" sz="1000" dirty="0"/>
                        <a:t>чтение и рассказывание русских народных </a:t>
                      </a:r>
                      <a:r>
                        <a:rPr lang="ru-RU" sz="1000" dirty="0" smtClean="0"/>
                        <a:t>сказок, уральского фольклора, </a:t>
                      </a:r>
                      <a:r>
                        <a:rPr lang="ru-RU" sz="1000" dirty="0"/>
                        <a:t>показ кукольного, кулачкового, пальчикового театра, игры-драматизации, разыгрывание представлений, пение и слушание народных песен и т.д. </a:t>
                      </a:r>
                      <a:r>
                        <a:rPr lang="ru-RU" sz="1000" dirty="0" smtClean="0"/>
                        <a:t>Совместная </a:t>
                      </a:r>
                      <a:r>
                        <a:rPr lang="ru-RU" sz="1000" dirty="0"/>
                        <a:t>деятельность организуется воспитателем в соответствии с перспективными годовыми планами по ознакомлению с родным краем.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Вторник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Старшая группа </a:t>
                      </a:r>
                      <a:r>
                        <a:rPr lang="ru-RU" sz="1100" dirty="0" smtClean="0"/>
                        <a:t>№ 2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(утро)    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Смешанная гр. раннего возраста  №1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(</a:t>
                      </a:r>
                      <a:r>
                        <a:rPr lang="en-US" sz="1100" dirty="0"/>
                        <a:t>I</a:t>
                      </a:r>
                      <a:r>
                        <a:rPr lang="ru-RU" sz="1100" dirty="0"/>
                        <a:t> пол. дня)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     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Среда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Смешанная группа дошкольного возраста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(вечер)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Четверг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Старшая группа </a:t>
                      </a:r>
                      <a:r>
                        <a:rPr lang="ru-RU" sz="1100" dirty="0" smtClean="0"/>
                        <a:t>№ 1</a:t>
                      </a:r>
                      <a:endParaRPr lang="ru-RU" sz="1100" dirty="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(</a:t>
                      </a:r>
                      <a:r>
                        <a:rPr lang="en-US" sz="1100" dirty="0"/>
                        <a:t>I</a:t>
                      </a:r>
                      <a:r>
                        <a:rPr lang="ru-RU" sz="1100" dirty="0"/>
                        <a:t> пол. дня)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Смешанная гр. раннего возраста  № 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(</a:t>
                      </a:r>
                      <a:r>
                        <a:rPr lang="en-US" sz="1100" dirty="0"/>
                        <a:t>I</a:t>
                      </a:r>
                      <a:r>
                        <a:rPr lang="ru-RU" sz="1100" dirty="0"/>
                        <a:t> пол. дня) 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Пятница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Досуговая деятельность в соответствии с годовым перспективным планом </a:t>
                      </a:r>
                      <a:r>
                        <a:rPr lang="ru-RU" sz="1100" dirty="0" smtClean="0"/>
                        <a:t>   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/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Организация образовательной деятельности детей </a:t>
            </a:r>
            <a:b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в центре активности «Русская изба» </a:t>
            </a:r>
            <a:b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b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071546"/>
          <a:ext cx="8229601" cy="530910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71462"/>
                <a:gridCol w="428628"/>
                <a:gridCol w="1047073"/>
                <a:gridCol w="1047073"/>
                <a:gridCol w="1047073"/>
                <a:gridCol w="1047073"/>
                <a:gridCol w="1047073"/>
                <a:gridCol w="1047073"/>
                <a:gridCol w="1047073"/>
              </a:tblGrid>
              <a:tr h="37084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Смешанная гр. раннего возраста  №1</a:t>
                      </a:r>
                    </a:p>
                    <a:p>
                      <a:pPr algn="ctr"/>
                      <a:endParaRPr lang="ru-RU" sz="1000" b="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Смешанная гр. раннего возраста № 2 </a:t>
                      </a:r>
                    </a:p>
                    <a:p>
                      <a:pPr algn="ctr"/>
                      <a:endParaRPr lang="ru-RU" sz="1000" b="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 Средняя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Старшая 1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Старшая 2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r>
                        <a:rPr kumimoji="0"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Смешанная группа</a:t>
                      </a:r>
                    </a:p>
                    <a:p>
                      <a:r>
                        <a:rPr kumimoji="0" lang="ru-RU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дошкольного возраста </a:t>
                      </a:r>
                      <a:endParaRPr lang="ru-RU" sz="10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 vert="vert27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младший возраст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latin typeface="Times New Roman"/>
                          <a:ea typeface="Times New Roman"/>
                          <a:cs typeface="Times New Roman"/>
                        </a:rPr>
                        <a:t>старший возраст</a:t>
                      </a:r>
                      <a:endParaRPr lang="ru-RU" sz="11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000" dirty="0" smtClean="0"/>
                        <a:t>понедельник</a:t>
                      </a:r>
                      <a:endParaRPr lang="ru-RU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Ознакомление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с ПДД 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(1/3 неделя)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Ознакомление с ПДД  09-45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(2/4 неделя)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Ознакомление с ПДД  09-15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(1/3 неделя)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Познание 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15-30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(подготовка к школе)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000" dirty="0" smtClean="0"/>
                        <a:t>вторник</a:t>
                      </a:r>
                      <a:endParaRPr lang="ru-RU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Чтение детям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(2/4неделя)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Чтение детям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(1/3неделя)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Чтение детям 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09-30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Развитие речи 09-00 (логопедия)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Познание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(конструир-е)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15-30 – I </a:t>
                      </a:r>
                      <a:r>
                        <a:rPr lang="en-US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подг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15-55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– II подг.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000" dirty="0" smtClean="0"/>
                        <a:t>среда</a:t>
                      </a:r>
                      <a:endParaRPr lang="ru-RU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Ознакомление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с ПДД 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(1/3 неделя)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Познание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(конструир-е)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  09-30 – I </a:t>
                      </a:r>
                      <a:r>
                        <a:rPr lang="en-US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подг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09-55 – II подг.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Познание 09-00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(развитие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кругозора)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Конструирование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15-30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– I </a:t>
                      </a:r>
                      <a:r>
                        <a:rPr lang="en-US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подг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15-50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– II подг.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000" dirty="0" smtClean="0"/>
                        <a:t>четверг</a:t>
                      </a:r>
                      <a:endParaRPr lang="ru-RU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Чтение детям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(2/4неделя)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Чтение детям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(1/3 неделя) 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Ознакомление с ПДД 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(2/4 неделя)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Развитие речи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(логопедия)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09-00 - </a:t>
                      </a:r>
                      <a:r>
                        <a:rPr lang="en-US" sz="800" b="0" dirty="0">
                          <a:latin typeface="Times New Roman"/>
                          <a:ea typeface="Times New Roman"/>
                          <a:cs typeface="Times New Roman"/>
                        </a:rPr>
                        <a:t>I подг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09-30 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800" b="0" dirty="0">
                          <a:latin typeface="Times New Roman"/>
                          <a:ea typeface="Times New Roman"/>
                          <a:cs typeface="Times New Roman"/>
                        </a:rPr>
                        <a:t>II подг</a:t>
                      </a: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Познание 09-00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(конструир-е)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«Здоровье» </a:t>
                      </a: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15-30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факультатив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 «Познай себя»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000" dirty="0" smtClean="0"/>
                        <a:t>пятница</a:t>
                      </a:r>
                      <a:endParaRPr lang="ru-RU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Чтение детям </a:t>
                      </a:r>
                      <a:endParaRPr lang="ru-RU" sz="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09-30 (1/3неделя) </a:t>
                      </a:r>
                      <a:endParaRPr lang="ru-RU" sz="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Ознакомление с ПДД  09-00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latin typeface="Times New Roman"/>
                          <a:ea typeface="Times New Roman"/>
                          <a:cs typeface="Times New Roman"/>
                        </a:rPr>
                        <a:t>(2/4 неделя)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b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</a:t>
                      </a:r>
                      <a:endParaRPr lang="ru-RU" sz="11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dirty="0" smtClean="0"/>
                        <a:t>Досуговая деятельность в соответствии с годовым перспективным планом</a:t>
                      </a:r>
                      <a:r>
                        <a:rPr lang="ru-RU" sz="1800" dirty="0" smtClean="0"/>
                        <a:t>  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Организация образовательной деятельности детей </a:t>
            </a:r>
            <a:b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</a:br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в центре активности «Любознайка»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254</TotalTime>
  <Words>1229</Words>
  <Application>Microsoft Office PowerPoint</Application>
  <PresentationFormat>Экран (4:3)</PresentationFormat>
  <Paragraphs>333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Создание организационной основы для реализации и освоения содержания регионального компонента ОП ДО </vt:lpstr>
      <vt:lpstr>N 273-ФЗ  от 29 декабря 2012 года ОБ ОБРАЗОВАНИИ В РОССИЙСКОЙ ФЕДЕРАЦИИ </vt:lpstr>
      <vt:lpstr>Приказ Министерства образования и науки Российской Федерации (Минобрнауки России) от 17 октября 2013 г. N 1155 г. Москва  "Об утверждении федерального государственного образовательного стандарта дошкольного образования"  </vt:lpstr>
      <vt:lpstr>Реализация регионального компонента в ОП ДО </vt:lpstr>
      <vt:lpstr>Учебный план   по реализации образовательной программы МКДОУ детского сада №24 при организации непосредственно образовательной деятельности  Часть, формируемая участниками образовательных отношений                                         2015-2016 учебный год</vt:lpstr>
      <vt:lpstr>Реализация регионального компонента в ОП ДО </vt:lpstr>
      <vt:lpstr>Перспективный план по ознакомлению с родным краем в смешанной  группе дошкольного возраста </vt:lpstr>
      <vt:lpstr>Организация образовательной деятельности детей  в центре активности «Русская изба»     </vt:lpstr>
      <vt:lpstr>Организация образовательной деятельности детей  в центре активности «Любознайка»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</dc:creator>
  <cp:lastModifiedBy>1</cp:lastModifiedBy>
  <cp:revision>24</cp:revision>
  <dcterms:created xsi:type="dcterms:W3CDTF">2015-10-16T03:39:32Z</dcterms:created>
  <dcterms:modified xsi:type="dcterms:W3CDTF">2016-11-25T10:52:14Z</dcterms:modified>
</cp:coreProperties>
</file>