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4"/>
  </p:notesMasterIdLst>
  <p:sldIdLst>
    <p:sldId id="266" r:id="rId2"/>
    <p:sldId id="256" r:id="rId3"/>
    <p:sldId id="258" r:id="rId4"/>
    <p:sldId id="259" r:id="rId5"/>
    <p:sldId id="257" r:id="rId6"/>
    <p:sldId id="260" r:id="rId7"/>
    <p:sldId id="261" r:id="rId8"/>
    <p:sldId id="262" r:id="rId9"/>
    <p:sldId id="263" r:id="rId10"/>
    <p:sldId id="264" r:id="rId11"/>
    <p:sldId id="265" r:id="rId12"/>
    <p:sldId id="267" r:id="rId13"/>
    <p:sldId id="268" r:id="rId14"/>
    <p:sldId id="269" r:id="rId15"/>
    <p:sldId id="270" r:id="rId16"/>
    <p:sldId id="271" r:id="rId17"/>
    <p:sldId id="272" r:id="rId18"/>
    <p:sldId id="273" r:id="rId19"/>
    <p:sldId id="274" r:id="rId20"/>
    <p:sldId id="275" r:id="rId21"/>
    <p:sldId id="279" r:id="rId22"/>
    <p:sldId id="280" r:id="rId23"/>
    <p:sldId id="281" r:id="rId24"/>
    <p:sldId id="276" r:id="rId25"/>
    <p:sldId id="277" r:id="rId26"/>
    <p:sldId id="278" r:id="rId27"/>
    <p:sldId id="282" r:id="rId28"/>
    <p:sldId id="283" r:id="rId29"/>
    <p:sldId id="284" r:id="rId30"/>
    <p:sldId id="285" r:id="rId31"/>
    <p:sldId id="286" r:id="rId32"/>
    <p:sldId id="287" r:id="rId33"/>
    <p:sldId id="288" r:id="rId34"/>
    <p:sldId id="299" r:id="rId35"/>
    <p:sldId id="301" r:id="rId36"/>
    <p:sldId id="305" r:id="rId37"/>
    <p:sldId id="307" r:id="rId38"/>
    <p:sldId id="308" r:id="rId39"/>
    <p:sldId id="309" r:id="rId40"/>
    <p:sldId id="310" r:id="rId41"/>
    <p:sldId id="311" r:id="rId42"/>
    <p:sldId id="312" r:id="rId43"/>
    <p:sldId id="313" r:id="rId44"/>
    <p:sldId id="314" r:id="rId45"/>
    <p:sldId id="315" r:id="rId46"/>
    <p:sldId id="304" r:id="rId47"/>
    <p:sldId id="316" r:id="rId48"/>
    <p:sldId id="290" r:id="rId49"/>
    <p:sldId id="291" r:id="rId50"/>
    <p:sldId id="317" r:id="rId51"/>
    <p:sldId id="318" r:id="rId52"/>
    <p:sldId id="295" r:id="rId53"/>
    <p:sldId id="296" r:id="rId54"/>
    <p:sldId id="297" r:id="rId55"/>
    <p:sldId id="298" r:id="rId56"/>
    <p:sldId id="319" r:id="rId57"/>
    <p:sldId id="320" r:id="rId58"/>
    <p:sldId id="321" r:id="rId59"/>
    <p:sldId id="322" r:id="rId60"/>
    <p:sldId id="323" r:id="rId61"/>
    <p:sldId id="324" r:id="rId62"/>
    <p:sldId id="325" r:id="rId63"/>
    <p:sldId id="326" r:id="rId64"/>
    <p:sldId id="327" r:id="rId65"/>
    <p:sldId id="328" r:id="rId66"/>
    <p:sldId id="329" r:id="rId67"/>
    <p:sldId id="330" r:id="rId68"/>
    <p:sldId id="331" r:id="rId69"/>
    <p:sldId id="332" r:id="rId70"/>
    <p:sldId id="333" r:id="rId71"/>
    <p:sldId id="334" r:id="rId72"/>
    <p:sldId id="335" r:id="rId73"/>
    <p:sldId id="336" r:id="rId74"/>
    <p:sldId id="337" r:id="rId75"/>
    <p:sldId id="338" r:id="rId76"/>
    <p:sldId id="339" r:id="rId77"/>
    <p:sldId id="340" r:id="rId78"/>
    <p:sldId id="341" r:id="rId79"/>
    <p:sldId id="342" r:id="rId80"/>
    <p:sldId id="343" r:id="rId81"/>
    <p:sldId id="344" r:id="rId82"/>
    <p:sldId id="345" r:id="rId83"/>
    <p:sldId id="346" r:id="rId84"/>
    <p:sldId id="347" r:id="rId85"/>
    <p:sldId id="348" r:id="rId86"/>
    <p:sldId id="349" r:id="rId87"/>
    <p:sldId id="350" r:id="rId88"/>
    <p:sldId id="351" r:id="rId89"/>
    <p:sldId id="352" r:id="rId90"/>
    <p:sldId id="353" r:id="rId91"/>
    <p:sldId id="354" r:id="rId92"/>
    <p:sldId id="355" r:id="rId93"/>
    <p:sldId id="356" r:id="rId94"/>
    <p:sldId id="357" r:id="rId95"/>
    <p:sldId id="358" r:id="rId96"/>
    <p:sldId id="359" r:id="rId97"/>
    <p:sldId id="360" r:id="rId98"/>
    <p:sldId id="361" r:id="rId99"/>
    <p:sldId id="363" r:id="rId100"/>
    <p:sldId id="362" r:id="rId101"/>
    <p:sldId id="364" r:id="rId102"/>
    <p:sldId id="365" r:id="rId103"/>
    <p:sldId id="366" r:id="rId104"/>
    <p:sldId id="367" r:id="rId105"/>
    <p:sldId id="368" r:id="rId106"/>
    <p:sldId id="369" r:id="rId107"/>
    <p:sldId id="370" r:id="rId108"/>
    <p:sldId id="371" r:id="rId109"/>
    <p:sldId id="384" r:id="rId110"/>
    <p:sldId id="372" r:id="rId111"/>
    <p:sldId id="373" r:id="rId112"/>
    <p:sldId id="374" r:id="rId113"/>
    <p:sldId id="375" r:id="rId114"/>
    <p:sldId id="376" r:id="rId115"/>
    <p:sldId id="377" r:id="rId116"/>
    <p:sldId id="378" r:id="rId117"/>
    <p:sldId id="379" r:id="rId118"/>
    <p:sldId id="380" r:id="rId119"/>
    <p:sldId id="381" r:id="rId120"/>
    <p:sldId id="382" r:id="rId121"/>
    <p:sldId id="383" r:id="rId122"/>
    <p:sldId id="385" r:id="rId1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B45A3C-22E2-45CC-BDEF-217EBED0D9AC}" type="datetimeFigureOut">
              <a:rPr lang="ru-RU" smtClean="0"/>
              <a:t>25.05.2016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8D7CED-D231-44FD-BE28-0DDC70E1C0F2}" type="slidenum">
              <a:rPr lang="ru-RU" smtClean="0"/>
              <a:t>‹#›</a:t>
            </a:fld>
            <a:endParaRPr lang="ru-RU"/>
          </a:p>
        </p:txBody>
      </p:sp>
    </p:spTree>
    <p:extLst>
      <p:ext uri="{BB962C8B-B14F-4D97-AF65-F5344CB8AC3E}">
        <p14:creationId xmlns:p14="http://schemas.microsoft.com/office/powerpoint/2010/main" val="27576760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98D7CED-D231-44FD-BE28-0DDC70E1C0F2}" type="slidenum">
              <a:rPr lang="ru-RU" smtClean="0"/>
              <a:t>10</a:t>
            </a:fld>
            <a:endParaRPr lang="ru-RU"/>
          </a:p>
        </p:txBody>
      </p:sp>
    </p:spTree>
    <p:extLst>
      <p:ext uri="{BB962C8B-B14F-4D97-AF65-F5344CB8AC3E}">
        <p14:creationId xmlns:p14="http://schemas.microsoft.com/office/powerpoint/2010/main" val="12792410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D39EB86-657D-4A08-ACAB-5599539ADD41}" type="datetimeFigureOut">
              <a:rPr lang="ru-RU" smtClean="0"/>
              <a:t>25.05.2016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E6BA6B7-CCE9-406A-84AB-74ECC356E4AE}" type="slidenum">
              <a:rPr lang="ru-RU" smtClean="0"/>
              <a:t>‹#›</a:t>
            </a:fld>
            <a:endParaRPr lang="ru-RU"/>
          </a:p>
        </p:txBody>
      </p:sp>
    </p:spTree>
    <p:extLst>
      <p:ext uri="{BB962C8B-B14F-4D97-AF65-F5344CB8AC3E}">
        <p14:creationId xmlns:p14="http://schemas.microsoft.com/office/powerpoint/2010/main" val="3219858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D39EB86-657D-4A08-ACAB-5599539ADD41}" type="datetimeFigureOut">
              <a:rPr lang="ru-RU" smtClean="0"/>
              <a:t>25.05.2016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E6BA6B7-CCE9-406A-84AB-74ECC356E4AE}" type="slidenum">
              <a:rPr lang="ru-RU" smtClean="0"/>
              <a:t>‹#›</a:t>
            </a:fld>
            <a:endParaRPr lang="ru-RU"/>
          </a:p>
        </p:txBody>
      </p:sp>
    </p:spTree>
    <p:extLst>
      <p:ext uri="{BB962C8B-B14F-4D97-AF65-F5344CB8AC3E}">
        <p14:creationId xmlns:p14="http://schemas.microsoft.com/office/powerpoint/2010/main" val="2816145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D39EB86-657D-4A08-ACAB-5599539ADD41}" type="datetimeFigureOut">
              <a:rPr lang="ru-RU" smtClean="0"/>
              <a:t>25.05.2016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E6BA6B7-CCE9-406A-84AB-74ECC356E4AE}" type="slidenum">
              <a:rPr lang="ru-RU" smtClean="0"/>
              <a:t>‹#›</a:t>
            </a:fld>
            <a:endParaRPr lang="ru-RU"/>
          </a:p>
        </p:txBody>
      </p:sp>
    </p:spTree>
    <p:extLst>
      <p:ext uri="{BB962C8B-B14F-4D97-AF65-F5344CB8AC3E}">
        <p14:creationId xmlns:p14="http://schemas.microsoft.com/office/powerpoint/2010/main" val="17439729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D39EB86-657D-4A08-ACAB-5599539ADD41}" type="datetimeFigureOut">
              <a:rPr lang="ru-RU" smtClean="0"/>
              <a:t>25.05.2016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E6BA6B7-CCE9-406A-84AB-74ECC356E4AE}" type="slidenum">
              <a:rPr lang="ru-RU" smtClean="0"/>
              <a:t>‹#›</a:t>
            </a:fld>
            <a:endParaRPr lang="ru-RU"/>
          </a:p>
        </p:txBody>
      </p:sp>
    </p:spTree>
    <p:extLst>
      <p:ext uri="{BB962C8B-B14F-4D97-AF65-F5344CB8AC3E}">
        <p14:creationId xmlns:p14="http://schemas.microsoft.com/office/powerpoint/2010/main" val="20494637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D39EB86-657D-4A08-ACAB-5599539ADD41}" type="datetimeFigureOut">
              <a:rPr lang="ru-RU" smtClean="0"/>
              <a:t>25.05.2016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E6BA6B7-CCE9-406A-84AB-74ECC356E4AE}" type="slidenum">
              <a:rPr lang="ru-RU" smtClean="0"/>
              <a:t>‹#›</a:t>
            </a:fld>
            <a:endParaRPr lang="ru-RU"/>
          </a:p>
        </p:txBody>
      </p:sp>
    </p:spTree>
    <p:extLst>
      <p:ext uri="{BB962C8B-B14F-4D97-AF65-F5344CB8AC3E}">
        <p14:creationId xmlns:p14="http://schemas.microsoft.com/office/powerpoint/2010/main" val="42832375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D39EB86-657D-4A08-ACAB-5599539ADD41}" type="datetimeFigureOut">
              <a:rPr lang="ru-RU" smtClean="0"/>
              <a:t>25.05.2016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E6BA6B7-CCE9-406A-84AB-74ECC356E4AE}" type="slidenum">
              <a:rPr lang="ru-RU" smtClean="0"/>
              <a:t>‹#›</a:t>
            </a:fld>
            <a:endParaRPr lang="ru-RU"/>
          </a:p>
        </p:txBody>
      </p:sp>
    </p:spTree>
    <p:extLst>
      <p:ext uri="{BB962C8B-B14F-4D97-AF65-F5344CB8AC3E}">
        <p14:creationId xmlns:p14="http://schemas.microsoft.com/office/powerpoint/2010/main" val="1954695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D39EB86-657D-4A08-ACAB-5599539ADD41}" type="datetimeFigureOut">
              <a:rPr lang="ru-RU" smtClean="0"/>
              <a:t>25.05.2016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E6BA6B7-CCE9-406A-84AB-74ECC356E4AE}" type="slidenum">
              <a:rPr lang="ru-RU" smtClean="0"/>
              <a:t>‹#›</a:t>
            </a:fld>
            <a:endParaRPr lang="ru-RU"/>
          </a:p>
        </p:txBody>
      </p:sp>
    </p:spTree>
    <p:extLst>
      <p:ext uri="{BB962C8B-B14F-4D97-AF65-F5344CB8AC3E}">
        <p14:creationId xmlns:p14="http://schemas.microsoft.com/office/powerpoint/2010/main" val="6541077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D39EB86-657D-4A08-ACAB-5599539ADD41}" type="datetimeFigureOut">
              <a:rPr lang="ru-RU" smtClean="0"/>
              <a:t>25.05.2016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E6BA6B7-CCE9-406A-84AB-74ECC356E4AE}" type="slidenum">
              <a:rPr lang="ru-RU" smtClean="0"/>
              <a:t>‹#›</a:t>
            </a:fld>
            <a:endParaRPr lang="ru-RU"/>
          </a:p>
        </p:txBody>
      </p:sp>
    </p:spTree>
    <p:extLst>
      <p:ext uri="{BB962C8B-B14F-4D97-AF65-F5344CB8AC3E}">
        <p14:creationId xmlns:p14="http://schemas.microsoft.com/office/powerpoint/2010/main" val="1393965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D39EB86-657D-4A08-ACAB-5599539ADD41}" type="datetimeFigureOut">
              <a:rPr lang="ru-RU" smtClean="0"/>
              <a:t>25.05.2016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E6BA6B7-CCE9-406A-84AB-74ECC356E4AE}" type="slidenum">
              <a:rPr lang="ru-RU" smtClean="0"/>
              <a:t>‹#›</a:t>
            </a:fld>
            <a:endParaRPr lang="ru-RU"/>
          </a:p>
        </p:txBody>
      </p:sp>
    </p:spTree>
    <p:extLst>
      <p:ext uri="{BB962C8B-B14F-4D97-AF65-F5344CB8AC3E}">
        <p14:creationId xmlns:p14="http://schemas.microsoft.com/office/powerpoint/2010/main" val="2696061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D39EB86-657D-4A08-ACAB-5599539ADD41}" type="datetimeFigureOut">
              <a:rPr lang="ru-RU" smtClean="0"/>
              <a:t>25.05.2016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E6BA6B7-CCE9-406A-84AB-74ECC356E4AE}" type="slidenum">
              <a:rPr lang="ru-RU" smtClean="0"/>
              <a:t>‹#›</a:t>
            </a:fld>
            <a:endParaRPr lang="ru-RU"/>
          </a:p>
        </p:txBody>
      </p:sp>
    </p:spTree>
    <p:extLst>
      <p:ext uri="{BB962C8B-B14F-4D97-AF65-F5344CB8AC3E}">
        <p14:creationId xmlns:p14="http://schemas.microsoft.com/office/powerpoint/2010/main" val="34376718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D39EB86-657D-4A08-ACAB-5599539ADD41}" type="datetimeFigureOut">
              <a:rPr lang="ru-RU" smtClean="0"/>
              <a:t>25.05.2016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E6BA6B7-CCE9-406A-84AB-74ECC356E4AE}" type="slidenum">
              <a:rPr lang="ru-RU" smtClean="0"/>
              <a:t>‹#›</a:t>
            </a:fld>
            <a:endParaRPr lang="ru-RU"/>
          </a:p>
        </p:txBody>
      </p:sp>
    </p:spTree>
    <p:extLst>
      <p:ext uri="{BB962C8B-B14F-4D97-AF65-F5344CB8AC3E}">
        <p14:creationId xmlns:p14="http://schemas.microsoft.com/office/powerpoint/2010/main" val="1512235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39EB86-657D-4A08-ACAB-5599539ADD41}" type="datetimeFigureOut">
              <a:rPr lang="ru-RU" smtClean="0"/>
              <a:t>25.05.2016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6BA6B7-CCE9-406A-84AB-74ECC356E4AE}" type="slidenum">
              <a:rPr lang="ru-RU" smtClean="0"/>
              <a:t>‹#›</a:t>
            </a:fld>
            <a:endParaRPr lang="ru-RU"/>
          </a:p>
        </p:txBody>
      </p:sp>
    </p:spTree>
    <p:extLst>
      <p:ext uri="{BB962C8B-B14F-4D97-AF65-F5344CB8AC3E}">
        <p14:creationId xmlns:p14="http://schemas.microsoft.com/office/powerpoint/2010/main" val="24344636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hyperlink" Target="http://poznaemvmeste.ru/index.php/gia/zadanie-12" TargetMode="Externa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hyperlink" Target="http://poznaemvmeste.ru/index.php/gia/zadanie-14" TargetMode="Externa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hyperlink" Target="http://poznaemvmeste.ru/index.php/gia/zadanie-14" TargetMode="Externa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Подготовка к ОГЭ по русскому языку</a:t>
            </a:r>
            <a:endParaRPr lang="ru-RU" b="1" dirty="0"/>
          </a:p>
        </p:txBody>
      </p:sp>
      <p:sp>
        <p:nvSpPr>
          <p:cNvPr id="3" name="Объект 2"/>
          <p:cNvSpPr>
            <a:spLocks noGrp="1"/>
          </p:cNvSpPr>
          <p:nvPr>
            <p:ph idx="1"/>
          </p:nvPr>
        </p:nvSpPr>
        <p:spPr>
          <a:xfrm>
            <a:off x="539552" y="2060848"/>
            <a:ext cx="8229600" cy="4525963"/>
          </a:xfrm>
        </p:spPr>
        <p:txBody>
          <a:bodyPr/>
          <a:lstStyle/>
          <a:p>
            <a:r>
              <a:rPr lang="ru-RU" dirty="0" smtClean="0"/>
              <a:t>Экзамен состоит из 3 частей:</a:t>
            </a:r>
          </a:p>
          <a:p>
            <a:r>
              <a:rPr lang="ru-RU" dirty="0" smtClean="0"/>
              <a:t>- изложение (мин. 70 слов)</a:t>
            </a:r>
          </a:p>
          <a:p>
            <a:r>
              <a:rPr lang="ru-RU" dirty="0" smtClean="0"/>
              <a:t>- тест (13 заданий)</a:t>
            </a:r>
          </a:p>
          <a:p>
            <a:r>
              <a:rPr lang="ru-RU" dirty="0" smtClean="0"/>
              <a:t>-сочинение (мин. 70 слов)</a:t>
            </a:r>
          </a:p>
          <a:p>
            <a:endParaRPr lang="ru-RU" dirty="0" smtClean="0"/>
          </a:p>
          <a:p>
            <a:pPr marL="0" indent="0" algn="ctr">
              <a:buNone/>
            </a:pPr>
            <a:r>
              <a:rPr lang="ru-RU" dirty="0"/>
              <a:t> </a:t>
            </a:r>
            <a:r>
              <a:rPr lang="ru-RU" b="1" dirty="0" smtClean="0">
                <a:solidFill>
                  <a:srgbClr val="FF0000"/>
                </a:solidFill>
              </a:rPr>
              <a:t>На выполнение заданий отводится </a:t>
            </a:r>
          </a:p>
          <a:p>
            <a:pPr marL="0" indent="0" algn="ctr">
              <a:buNone/>
            </a:pPr>
            <a:r>
              <a:rPr lang="ru-RU" b="1" dirty="0" smtClean="0">
                <a:solidFill>
                  <a:srgbClr val="FF0000"/>
                </a:solidFill>
              </a:rPr>
              <a:t> 3 часа 55 минут</a:t>
            </a:r>
            <a:endParaRPr lang="ru-RU" b="1" dirty="0">
              <a:solidFill>
                <a:srgbClr val="FF0000"/>
              </a:solidFill>
            </a:endParaRPr>
          </a:p>
        </p:txBody>
      </p:sp>
    </p:spTree>
    <p:extLst>
      <p:ext uri="{BB962C8B-B14F-4D97-AF65-F5344CB8AC3E}">
        <p14:creationId xmlns:p14="http://schemas.microsoft.com/office/powerpoint/2010/main" val="21202363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800" b="1" dirty="0" smtClean="0"/>
              <a:t>Исключение.</a:t>
            </a:r>
            <a:endParaRPr lang="ru-RU" sz="4800" b="1" dirty="0"/>
          </a:p>
        </p:txBody>
      </p:sp>
      <p:sp>
        <p:nvSpPr>
          <p:cNvPr id="3" name="Объект 2"/>
          <p:cNvSpPr>
            <a:spLocks noGrp="1"/>
          </p:cNvSpPr>
          <p:nvPr>
            <p:ph idx="1"/>
          </p:nvPr>
        </p:nvSpPr>
        <p:spPr>
          <a:xfrm>
            <a:off x="539552" y="1988840"/>
            <a:ext cx="8229600" cy="2980928"/>
          </a:xfrm>
        </p:spPr>
        <p:txBody>
          <a:bodyPr>
            <a:normAutofit/>
          </a:bodyPr>
          <a:lstStyle/>
          <a:p>
            <a:pPr marL="0" indent="0" algn="ctr">
              <a:buNone/>
            </a:pPr>
            <a:r>
              <a:rPr lang="ru-RU" sz="3600" dirty="0" smtClean="0"/>
              <a:t>Ищем вводные слова и конструкции, незначительные факты и исключаем их из текста.</a:t>
            </a:r>
            <a:endParaRPr lang="ru-RU" sz="3600" dirty="0"/>
          </a:p>
        </p:txBody>
      </p:sp>
    </p:spTree>
    <p:extLst>
      <p:ext uri="{BB962C8B-B14F-4D97-AF65-F5344CB8AC3E}">
        <p14:creationId xmlns:p14="http://schemas.microsoft.com/office/powerpoint/2010/main" val="213369327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Помните!</a:t>
            </a:r>
            <a:endParaRPr lang="ru-RU" b="1" dirty="0"/>
          </a:p>
        </p:txBody>
      </p:sp>
      <p:sp>
        <p:nvSpPr>
          <p:cNvPr id="3" name="Объект 2"/>
          <p:cNvSpPr>
            <a:spLocks noGrp="1"/>
          </p:cNvSpPr>
          <p:nvPr>
            <p:ph idx="1"/>
          </p:nvPr>
        </p:nvSpPr>
        <p:spPr/>
        <p:txBody>
          <a:bodyPr>
            <a:normAutofit fontScale="92500" lnSpcReduction="10000"/>
          </a:bodyPr>
          <a:lstStyle/>
          <a:p>
            <a:r>
              <a:rPr lang="ru-RU" dirty="0" smtClean="0"/>
              <a:t>Как и в изложении, у вас должно быть три – четыре абзаца!</a:t>
            </a:r>
          </a:p>
          <a:p>
            <a:r>
              <a:rPr lang="ru-RU" dirty="0" smtClean="0"/>
              <a:t>Обязательна опора на текст, т.е. у вас должна быть ссылка, пример из текста. Обратите внимание на имя автора.</a:t>
            </a:r>
          </a:p>
          <a:p>
            <a:r>
              <a:rPr lang="ru-RU" dirty="0" smtClean="0"/>
              <a:t>Если не можете вспомнить пример для второго аргумента (</a:t>
            </a:r>
            <a:r>
              <a:rPr lang="ru-RU" dirty="0" err="1" smtClean="0"/>
              <a:t>худ.литература</a:t>
            </a:r>
            <a:r>
              <a:rPr lang="ru-RU" dirty="0" smtClean="0"/>
              <a:t> или из собственного опыта) – придумайте!</a:t>
            </a:r>
          </a:p>
          <a:p>
            <a:r>
              <a:rPr lang="ru-RU" dirty="0" smtClean="0"/>
              <a:t>Объем работы – минимум 70 слов. Используйте вводные слова и предложения.</a:t>
            </a:r>
            <a:endParaRPr lang="ru-RU" dirty="0"/>
          </a:p>
        </p:txBody>
      </p:sp>
    </p:spTree>
    <p:extLst>
      <p:ext uri="{BB962C8B-B14F-4D97-AF65-F5344CB8AC3E}">
        <p14:creationId xmlns:p14="http://schemas.microsoft.com/office/powerpoint/2010/main" val="2153154811"/>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Примерные клише</a:t>
            </a:r>
            <a:endParaRPr lang="ru-RU" b="1" dirty="0"/>
          </a:p>
        </p:txBody>
      </p:sp>
      <p:sp>
        <p:nvSpPr>
          <p:cNvPr id="3" name="Объект 2"/>
          <p:cNvSpPr>
            <a:spLocks noGrp="1"/>
          </p:cNvSpPr>
          <p:nvPr>
            <p:ph idx="1"/>
          </p:nvPr>
        </p:nvSpPr>
        <p:spPr>
          <a:xfrm>
            <a:off x="457200" y="1196752"/>
            <a:ext cx="8229600" cy="4929411"/>
          </a:xfrm>
        </p:spPr>
        <p:txBody>
          <a:bodyPr>
            <a:normAutofit fontScale="92500"/>
          </a:bodyPr>
          <a:lstStyle/>
          <a:p>
            <a:pPr marL="0" indent="0" algn="ctr">
              <a:buNone/>
            </a:pPr>
            <a:r>
              <a:rPr lang="ru-RU" b="1" i="1" dirty="0" smtClean="0"/>
              <a:t>Тезис</a:t>
            </a:r>
            <a:endParaRPr lang="ru-RU" dirty="0"/>
          </a:p>
          <a:p>
            <a:r>
              <a:rPr lang="ru-RU" i="1" dirty="0"/>
              <a:t>На мой взгляд, </a:t>
            </a:r>
            <a:r>
              <a:rPr lang="ru-RU" i="1" dirty="0" smtClean="0"/>
              <a:t>СЛОВО </a:t>
            </a:r>
            <a:r>
              <a:rPr lang="ru-RU" i="1" dirty="0"/>
              <a:t>- это...(или)</a:t>
            </a:r>
            <a:r>
              <a:rPr lang="ru-RU" dirty="0"/>
              <a:t/>
            </a:r>
            <a:br>
              <a:rPr lang="ru-RU" dirty="0"/>
            </a:br>
            <a:r>
              <a:rPr lang="ru-RU" i="1" dirty="0"/>
              <a:t>По моему мнению, </a:t>
            </a:r>
            <a:r>
              <a:rPr lang="ru-RU" i="1" dirty="0" smtClean="0"/>
              <a:t>СЛОВО </a:t>
            </a:r>
            <a:r>
              <a:rPr lang="ru-RU" i="1" dirty="0"/>
              <a:t>- это... (или)</a:t>
            </a:r>
            <a:r>
              <a:rPr lang="ru-RU" dirty="0"/>
              <a:t/>
            </a:r>
            <a:br>
              <a:rPr lang="ru-RU" dirty="0"/>
            </a:br>
            <a:r>
              <a:rPr lang="ru-RU" i="1" dirty="0"/>
              <a:t>Мне кажется, что </a:t>
            </a:r>
            <a:r>
              <a:rPr lang="ru-RU" i="1" dirty="0" smtClean="0"/>
              <a:t>СЛОВО </a:t>
            </a:r>
            <a:r>
              <a:rPr lang="ru-RU" i="1" dirty="0"/>
              <a:t>- это... (или)</a:t>
            </a:r>
            <a:r>
              <a:rPr lang="ru-RU" dirty="0"/>
              <a:t/>
            </a:r>
            <a:br>
              <a:rPr lang="ru-RU" dirty="0"/>
            </a:br>
            <a:r>
              <a:rPr lang="ru-RU" i="1" dirty="0"/>
              <a:t>Я думаю, что </a:t>
            </a:r>
            <a:r>
              <a:rPr lang="ru-RU" i="1" dirty="0" smtClean="0"/>
              <a:t>СЛОВО </a:t>
            </a:r>
            <a:r>
              <a:rPr lang="ru-RU" i="1" dirty="0"/>
              <a:t>- это... (или)</a:t>
            </a:r>
            <a:r>
              <a:rPr lang="ru-RU" dirty="0"/>
              <a:t/>
            </a:r>
            <a:br>
              <a:rPr lang="ru-RU" dirty="0"/>
            </a:br>
            <a:r>
              <a:rPr lang="ru-RU" i="1" dirty="0"/>
              <a:t>Что такое </a:t>
            </a:r>
            <a:r>
              <a:rPr lang="ru-RU" i="1" dirty="0" smtClean="0"/>
              <a:t>СЛОВО? </a:t>
            </a:r>
            <a:r>
              <a:rPr lang="ru-RU" i="1" dirty="0"/>
              <a:t>Немногие над этим размышляют. Я считаю, что</a:t>
            </a:r>
            <a:r>
              <a:rPr lang="ru-RU" i="1" dirty="0" smtClean="0"/>
              <a:t>...</a:t>
            </a:r>
          </a:p>
          <a:p>
            <a:r>
              <a:rPr lang="ru-RU" b="1" dirty="0" smtClean="0"/>
              <a:t>Уместным будет ввод риторического вопроса, на который вы должны дать ответ в заключении, исходя из ваших аргументов!</a:t>
            </a:r>
            <a:endParaRPr lang="ru-RU" b="1" dirty="0"/>
          </a:p>
          <a:p>
            <a:endParaRPr lang="ru-RU" dirty="0"/>
          </a:p>
        </p:txBody>
      </p:sp>
    </p:spTree>
    <p:extLst>
      <p:ext uri="{BB962C8B-B14F-4D97-AF65-F5344CB8AC3E}">
        <p14:creationId xmlns:p14="http://schemas.microsoft.com/office/powerpoint/2010/main" val="4016279196"/>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endParaRPr lang="ru-RU" dirty="0"/>
          </a:p>
        </p:txBody>
      </p:sp>
      <p:sp>
        <p:nvSpPr>
          <p:cNvPr id="3" name="Объект 2"/>
          <p:cNvSpPr>
            <a:spLocks noGrp="1"/>
          </p:cNvSpPr>
          <p:nvPr>
            <p:ph idx="1"/>
          </p:nvPr>
        </p:nvSpPr>
        <p:spPr>
          <a:xfrm>
            <a:off x="457200" y="908720"/>
            <a:ext cx="8229600" cy="5217443"/>
          </a:xfrm>
        </p:spPr>
        <p:txBody>
          <a:bodyPr>
            <a:normAutofit lnSpcReduction="10000"/>
          </a:bodyPr>
          <a:lstStyle/>
          <a:p>
            <a:pPr marL="0" indent="0" algn="ctr">
              <a:buNone/>
            </a:pPr>
            <a:r>
              <a:rPr lang="ru-RU" b="1" i="1" dirty="0"/>
              <a:t>Аргумент 1</a:t>
            </a:r>
            <a:endParaRPr lang="ru-RU" dirty="0"/>
          </a:p>
          <a:p>
            <a:r>
              <a:rPr lang="ru-RU" i="1" dirty="0"/>
              <a:t>Обратимся к тексту </a:t>
            </a:r>
            <a:r>
              <a:rPr lang="ru-RU" i="1" dirty="0" smtClean="0"/>
              <a:t>(ФИО автора), </a:t>
            </a:r>
            <a:r>
              <a:rPr lang="ru-RU" i="1" dirty="0"/>
              <a:t>в котором говорится о... (или)</a:t>
            </a:r>
            <a:endParaRPr lang="ru-RU" dirty="0"/>
          </a:p>
          <a:p>
            <a:r>
              <a:rPr lang="ru-RU" i="1" dirty="0"/>
              <a:t>В тексте </a:t>
            </a:r>
            <a:r>
              <a:rPr lang="ru-RU" i="1" dirty="0" smtClean="0"/>
              <a:t>(ФИО автора) </a:t>
            </a:r>
            <a:r>
              <a:rPr lang="ru-RU" i="1" dirty="0"/>
              <a:t>поднимает проблему...</a:t>
            </a:r>
            <a:r>
              <a:rPr lang="ru-RU" dirty="0"/>
              <a:t/>
            </a:r>
            <a:br>
              <a:rPr lang="ru-RU" dirty="0"/>
            </a:br>
            <a:r>
              <a:rPr lang="ru-RU" i="1" dirty="0"/>
              <a:t>В предложении № ... автор говорит о том, что...</a:t>
            </a:r>
            <a:r>
              <a:rPr lang="ru-RU" dirty="0"/>
              <a:t> </a:t>
            </a:r>
            <a:r>
              <a:rPr lang="ru-RU" i="1" dirty="0"/>
              <a:t>(или</a:t>
            </a:r>
            <a:r>
              <a:rPr lang="ru-RU" i="1" dirty="0" smtClean="0"/>
              <a:t>)</a:t>
            </a:r>
          </a:p>
          <a:p>
            <a:r>
              <a:rPr lang="ru-RU" b="1" dirty="0"/>
              <a:t>Аргумент № 1 Вы берете из прочитанного текста. Задумайтесь о проблеме, поднятой в тексте, о том, как разрешается данная проблема в тексте.</a:t>
            </a:r>
          </a:p>
          <a:p>
            <a:endParaRPr lang="ru-RU" dirty="0"/>
          </a:p>
        </p:txBody>
      </p:sp>
    </p:spTree>
    <p:extLst>
      <p:ext uri="{BB962C8B-B14F-4D97-AF65-F5344CB8AC3E}">
        <p14:creationId xmlns:p14="http://schemas.microsoft.com/office/powerpoint/2010/main" val="3666887241"/>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46050"/>
          </a:xfrm>
        </p:spPr>
        <p:txBody>
          <a:bodyPr>
            <a:normAutofit fontScale="90000"/>
          </a:bodyPr>
          <a:lstStyle/>
          <a:p>
            <a:endParaRPr lang="ru-RU" dirty="0"/>
          </a:p>
        </p:txBody>
      </p:sp>
      <p:sp>
        <p:nvSpPr>
          <p:cNvPr id="3" name="Объект 2"/>
          <p:cNvSpPr>
            <a:spLocks noGrp="1"/>
          </p:cNvSpPr>
          <p:nvPr>
            <p:ph idx="1"/>
          </p:nvPr>
        </p:nvSpPr>
        <p:spPr>
          <a:xfrm>
            <a:off x="457200" y="908720"/>
            <a:ext cx="8229600" cy="5217443"/>
          </a:xfrm>
        </p:spPr>
        <p:txBody>
          <a:bodyPr>
            <a:normAutofit fontScale="92500" lnSpcReduction="20000"/>
          </a:bodyPr>
          <a:lstStyle/>
          <a:p>
            <a:pPr marL="0" indent="0" algn="ctr">
              <a:buNone/>
            </a:pPr>
            <a:r>
              <a:rPr lang="ru-RU" b="1" i="1" dirty="0"/>
              <a:t>Аргумент 2</a:t>
            </a:r>
            <a:endParaRPr lang="ru-RU" dirty="0"/>
          </a:p>
          <a:p>
            <a:r>
              <a:rPr lang="ru-RU" i="1" dirty="0"/>
              <a:t>Свое мнения я могу подтвердить примерами из жизненного опыта... (или)</a:t>
            </a:r>
            <a:br>
              <a:rPr lang="ru-RU" i="1" dirty="0"/>
            </a:br>
            <a:r>
              <a:rPr lang="ru-RU" i="1" dirty="0"/>
              <a:t>В жизни мы часто наблюдаем... (или)</a:t>
            </a:r>
            <a:br>
              <a:rPr lang="ru-RU" i="1" dirty="0"/>
            </a:br>
            <a:r>
              <a:rPr lang="ru-RU" i="1" dirty="0"/>
              <a:t>Однажды я был свидетелем события, которое... Как-то раз...</a:t>
            </a:r>
            <a:endParaRPr lang="ru-RU" dirty="0"/>
          </a:p>
          <a:p>
            <a:r>
              <a:rPr lang="ru-RU" b="1" dirty="0"/>
              <a:t>Аргумент № 2 Вам подскажет собственный жизненный </a:t>
            </a:r>
            <a:r>
              <a:rPr lang="ru-RU" b="1" dirty="0" smtClean="0"/>
              <a:t>опыт (случай из жизни, опора на прочитанную книгу, просмотренный фильм или телепередача) </a:t>
            </a:r>
            <a:r>
              <a:rPr lang="ru-RU" b="1" dirty="0"/>
              <a:t>Задумайтесь о том, актуальна ли данная проблема в настоящее время? Как проявляется проблема в наши дни? И напишите об </a:t>
            </a:r>
            <a:r>
              <a:rPr lang="ru-RU" b="1" dirty="0" smtClean="0"/>
              <a:t>этом.</a:t>
            </a:r>
            <a:endParaRPr lang="ru-RU" b="1" dirty="0"/>
          </a:p>
        </p:txBody>
      </p:sp>
    </p:spTree>
    <p:extLst>
      <p:ext uri="{BB962C8B-B14F-4D97-AF65-F5344CB8AC3E}">
        <p14:creationId xmlns:p14="http://schemas.microsoft.com/office/powerpoint/2010/main" val="2902025148"/>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fontScale="90000"/>
          </a:bodyPr>
          <a:lstStyle/>
          <a:p>
            <a:endParaRPr lang="ru-RU" dirty="0"/>
          </a:p>
        </p:txBody>
      </p:sp>
      <p:sp>
        <p:nvSpPr>
          <p:cNvPr id="3" name="Объект 2"/>
          <p:cNvSpPr>
            <a:spLocks noGrp="1"/>
          </p:cNvSpPr>
          <p:nvPr>
            <p:ph idx="1"/>
          </p:nvPr>
        </p:nvSpPr>
        <p:spPr>
          <a:xfrm>
            <a:off x="457200" y="1124744"/>
            <a:ext cx="8229600" cy="5001419"/>
          </a:xfrm>
        </p:spPr>
        <p:txBody>
          <a:bodyPr/>
          <a:lstStyle/>
          <a:p>
            <a:pPr marL="0" indent="0" algn="ctr">
              <a:buNone/>
            </a:pPr>
            <a:r>
              <a:rPr lang="ru-RU" b="1" i="1" dirty="0"/>
              <a:t>Заключение</a:t>
            </a:r>
            <a:endParaRPr lang="ru-RU" dirty="0"/>
          </a:p>
          <a:p>
            <a:r>
              <a:rPr lang="ru-RU" i="1" dirty="0"/>
              <a:t>Исходя из всего вышесказанного, можно сделать вывод, что...</a:t>
            </a:r>
            <a:r>
              <a:rPr lang="ru-RU" dirty="0"/>
              <a:t> </a:t>
            </a:r>
            <a:r>
              <a:rPr lang="ru-RU" i="1" dirty="0"/>
              <a:t>(или)</a:t>
            </a:r>
            <a:r>
              <a:rPr lang="ru-RU" dirty="0"/>
              <a:t/>
            </a:r>
            <a:br>
              <a:rPr lang="ru-RU" dirty="0"/>
            </a:br>
            <a:r>
              <a:rPr lang="ru-RU" i="1" dirty="0"/>
              <a:t>Таким образом, можно заключить, что...</a:t>
            </a:r>
            <a:r>
              <a:rPr lang="ru-RU" dirty="0"/>
              <a:t> </a:t>
            </a:r>
            <a:r>
              <a:rPr lang="ru-RU" i="1" dirty="0"/>
              <a:t>(или)</a:t>
            </a:r>
            <a:r>
              <a:rPr lang="ru-RU" dirty="0"/>
              <a:t/>
            </a:r>
            <a:br>
              <a:rPr lang="ru-RU" dirty="0"/>
            </a:br>
            <a:r>
              <a:rPr lang="ru-RU" i="1" dirty="0"/>
              <a:t>В заключение я хочу сказать, что</a:t>
            </a:r>
            <a:r>
              <a:rPr lang="ru-RU" i="1" dirty="0" smtClean="0"/>
              <a:t>...</a:t>
            </a:r>
          </a:p>
          <a:p>
            <a:r>
              <a:rPr lang="ru-RU" b="1" dirty="0" smtClean="0"/>
              <a:t>Здесь должен содержаться ответ, заданный в начале работы или вывод по поставленной проблеме.</a:t>
            </a:r>
            <a:endParaRPr lang="ru-RU" b="1" dirty="0"/>
          </a:p>
          <a:p>
            <a:endParaRPr lang="ru-RU" dirty="0"/>
          </a:p>
        </p:txBody>
      </p:sp>
    </p:spTree>
    <p:extLst>
      <p:ext uri="{BB962C8B-B14F-4D97-AF65-F5344CB8AC3E}">
        <p14:creationId xmlns:p14="http://schemas.microsoft.com/office/powerpoint/2010/main" val="48527608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Подбираем слова для определения и комментария.</a:t>
            </a:r>
            <a:endParaRPr lang="ru-RU" b="1" dirty="0"/>
          </a:p>
        </p:txBody>
      </p:sp>
      <p:sp>
        <p:nvSpPr>
          <p:cNvPr id="3" name="Объект 2"/>
          <p:cNvSpPr>
            <a:spLocks noGrp="1"/>
          </p:cNvSpPr>
          <p:nvPr>
            <p:ph idx="1"/>
          </p:nvPr>
        </p:nvSpPr>
        <p:spPr>
          <a:xfrm>
            <a:off x="2627784" y="2852936"/>
            <a:ext cx="3970784" cy="964704"/>
          </a:xfrm>
        </p:spPr>
        <p:txBody>
          <a:bodyPr>
            <a:normAutofit fontScale="92500" lnSpcReduction="10000"/>
          </a:bodyPr>
          <a:lstStyle/>
          <a:p>
            <a:pPr marL="0" indent="0" algn="ctr">
              <a:buNone/>
            </a:pPr>
            <a:r>
              <a:rPr lang="ru-RU" b="1" dirty="0" smtClean="0"/>
              <a:t>ПОНЯТИЕ, которое нужно раскрыть</a:t>
            </a:r>
            <a:endParaRPr lang="ru-RU" b="1" dirty="0"/>
          </a:p>
        </p:txBody>
      </p:sp>
      <p:sp>
        <p:nvSpPr>
          <p:cNvPr id="4" name="TextBox 3"/>
          <p:cNvSpPr txBox="1"/>
          <p:nvPr/>
        </p:nvSpPr>
        <p:spPr>
          <a:xfrm>
            <a:off x="2228386" y="1957482"/>
            <a:ext cx="1839558" cy="461665"/>
          </a:xfrm>
          <a:prstGeom prst="rect">
            <a:avLst/>
          </a:prstGeom>
          <a:noFill/>
        </p:spPr>
        <p:txBody>
          <a:bodyPr wrap="square" rtlCol="0">
            <a:spAutoFit/>
          </a:bodyPr>
          <a:lstStyle/>
          <a:p>
            <a:r>
              <a:rPr lang="ru-RU" sz="2400" b="1" dirty="0" smtClean="0"/>
              <a:t>Синонимы </a:t>
            </a:r>
            <a:endParaRPr lang="ru-RU" sz="2400" b="1" dirty="0"/>
          </a:p>
        </p:txBody>
      </p:sp>
      <p:sp>
        <p:nvSpPr>
          <p:cNvPr id="5" name="TextBox 4"/>
          <p:cNvSpPr txBox="1"/>
          <p:nvPr/>
        </p:nvSpPr>
        <p:spPr>
          <a:xfrm>
            <a:off x="5436096" y="1957769"/>
            <a:ext cx="1656184" cy="461665"/>
          </a:xfrm>
          <a:prstGeom prst="rect">
            <a:avLst/>
          </a:prstGeom>
          <a:noFill/>
        </p:spPr>
        <p:txBody>
          <a:bodyPr wrap="square" rtlCol="0">
            <a:spAutoFit/>
          </a:bodyPr>
          <a:lstStyle/>
          <a:p>
            <a:r>
              <a:rPr lang="ru-RU" sz="2400" b="1" dirty="0" smtClean="0"/>
              <a:t>Антонимы</a:t>
            </a:r>
            <a:endParaRPr lang="ru-RU" sz="2400" b="1" dirty="0"/>
          </a:p>
        </p:txBody>
      </p:sp>
      <p:sp>
        <p:nvSpPr>
          <p:cNvPr id="6" name="TextBox 5"/>
          <p:cNvSpPr txBox="1"/>
          <p:nvPr/>
        </p:nvSpPr>
        <p:spPr>
          <a:xfrm>
            <a:off x="395536" y="2927931"/>
            <a:ext cx="2232248" cy="1323439"/>
          </a:xfrm>
          <a:prstGeom prst="rect">
            <a:avLst/>
          </a:prstGeom>
          <a:noFill/>
        </p:spPr>
        <p:txBody>
          <a:bodyPr wrap="square" rtlCol="0">
            <a:spAutoFit/>
          </a:bodyPr>
          <a:lstStyle/>
          <a:p>
            <a:r>
              <a:rPr lang="ru-RU" sz="2000" b="1" dirty="0" smtClean="0"/>
              <a:t>Прилагательные, которые с ним сочетаются (какое он, это понятие)</a:t>
            </a:r>
            <a:endParaRPr lang="ru-RU" sz="2000" b="1" dirty="0"/>
          </a:p>
        </p:txBody>
      </p:sp>
      <p:sp>
        <p:nvSpPr>
          <p:cNvPr id="7" name="TextBox 6"/>
          <p:cNvSpPr txBox="1"/>
          <p:nvPr/>
        </p:nvSpPr>
        <p:spPr>
          <a:xfrm>
            <a:off x="6696236" y="2708920"/>
            <a:ext cx="1908212" cy="1200329"/>
          </a:xfrm>
          <a:prstGeom prst="rect">
            <a:avLst/>
          </a:prstGeom>
          <a:noFill/>
        </p:spPr>
        <p:txBody>
          <a:bodyPr wrap="square" rtlCol="0">
            <a:spAutoFit/>
          </a:bodyPr>
          <a:lstStyle/>
          <a:p>
            <a:r>
              <a:rPr lang="ru-RU" sz="2400" b="1" dirty="0" smtClean="0"/>
              <a:t>Глаголы (что делает это понятие)</a:t>
            </a:r>
            <a:endParaRPr lang="ru-RU" sz="2400" b="1" dirty="0"/>
          </a:p>
        </p:txBody>
      </p:sp>
      <p:sp>
        <p:nvSpPr>
          <p:cNvPr id="8" name="TextBox 7"/>
          <p:cNvSpPr txBox="1"/>
          <p:nvPr/>
        </p:nvSpPr>
        <p:spPr>
          <a:xfrm>
            <a:off x="3148164" y="4381947"/>
            <a:ext cx="2575963" cy="1569660"/>
          </a:xfrm>
          <a:prstGeom prst="rect">
            <a:avLst/>
          </a:prstGeom>
          <a:noFill/>
        </p:spPr>
        <p:txBody>
          <a:bodyPr wrap="square" rtlCol="0">
            <a:spAutoFit/>
          </a:bodyPr>
          <a:lstStyle/>
          <a:p>
            <a:r>
              <a:rPr lang="ru-RU" sz="2400" b="1" dirty="0" err="1" smtClean="0"/>
              <a:t>Гиперонимы</a:t>
            </a:r>
            <a:r>
              <a:rPr lang="ru-RU" sz="2400" b="1" dirty="0" smtClean="0"/>
              <a:t> (что это такое вообще, общее понятие)</a:t>
            </a:r>
            <a:endParaRPr lang="ru-RU" sz="2400" b="1" dirty="0"/>
          </a:p>
        </p:txBody>
      </p:sp>
      <p:sp>
        <p:nvSpPr>
          <p:cNvPr id="9" name="TextBox 8"/>
          <p:cNvSpPr txBox="1"/>
          <p:nvPr/>
        </p:nvSpPr>
        <p:spPr>
          <a:xfrm>
            <a:off x="6444208" y="4335780"/>
            <a:ext cx="2160240" cy="830997"/>
          </a:xfrm>
          <a:prstGeom prst="rect">
            <a:avLst/>
          </a:prstGeom>
          <a:noFill/>
        </p:spPr>
        <p:txBody>
          <a:bodyPr wrap="square" rtlCol="0">
            <a:spAutoFit/>
          </a:bodyPr>
          <a:lstStyle/>
          <a:p>
            <a:r>
              <a:rPr lang="ru-RU" sz="2400" b="1" dirty="0" smtClean="0"/>
              <a:t>Наречия (как это делается)</a:t>
            </a:r>
            <a:endParaRPr lang="ru-RU" sz="2400" b="1" dirty="0"/>
          </a:p>
        </p:txBody>
      </p:sp>
      <p:cxnSp>
        <p:nvCxnSpPr>
          <p:cNvPr id="11" name="Прямая со стрелкой 10"/>
          <p:cNvCxnSpPr>
            <a:endCxn id="4" idx="2"/>
          </p:cNvCxnSpPr>
          <p:nvPr/>
        </p:nvCxnSpPr>
        <p:spPr>
          <a:xfrm flipH="1" flipV="1">
            <a:off x="3148165" y="2419147"/>
            <a:ext cx="199699" cy="2897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Прямая со стрелкой 12"/>
          <p:cNvCxnSpPr/>
          <p:nvPr/>
        </p:nvCxnSpPr>
        <p:spPr>
          <a:xfrm flipV="1">
            <a:off x="5724128" y="2419147"/>
            <a:ext cx="360040" cy="5087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p:cNvCxnSpPr/>
          <p:nvPr/>
        </p:nvCxnSpPr>
        <p:spPr>
          <a:xfrm>
            <a:off x="4283968" y="3717032"/>
            <a:ext cx="0" cy="6187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Прямая со стрелкой 16"/>
          <p:cNvCxnSpPr/>
          <p:nvPr/>
        </p:nvCxnSpPr>
        <p:spPr>
          <a:xfrm flipH="1">
            <a:off x="2411760" y="3309084"/>
            <a:ext cx="736405" cy="1919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Прямая со стрелкой 18"/>
          <p:cNvCxnSpPr/>
          <p:nvPr/>
        </p:nvCxnSpPr>
        <p:spPr>
          <a:xfrm>
            <a:off x="6264188" y="3068960"/>
            <a:ext cx="43204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Прямая со стрелкой 20"/>
          <p:cNvCxnSpPr>
            <a:endCxn id="9" idx="0"/>
          </p:cNvCxnSpPr>
          <p:nvPr/>
        </p:nvCxnSpPr>
        <p:spPr>
          <a:xfrm>
            <a:off x="7524328" y="3861048"/>
            <a:ext cx="0" cy="4747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2669660"/>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5793507"/>
          </a:xfrm>
        </p:spPr>
        <p:txBody>
          <a:bodyPr>
            <a:noAutofit/>
          </a:bodyPr>
          <a:lstStyle/>
          <a:p>
            <a:r>
              <a:rPr lang="ru-RU" sz="1600" dirty="0"/>
              <a:t>1. </a:t>
            </a:r>
            <a:r>
              <a:rPr lang="ru-RU" sz="1600" b="1" dirty="0"/>
              <a:t>ВНУТРЕННИЙ МИР ЧЕЛОВЕКА</a:t>
            </a:r>
            <a:r>
              <a:rPr lang="ru-RU" sz="1600" dirty="0"/>
              <a:t> - это его духовный мир, состоящий из чувств, эмоций, мыслей, представлений об окружающей действительности. Есть люди с богатым внутренним миром, а есть с бедным. О внутреннем мире человека можно судить по его поступкам.</a:t>
            </a:r>
            <a:br>
              <a:rPr lang="ru-RU" sz="1600" dirty="0"/>
            </a:br>
            <a:r>
              <a:rPr lang="ru-RU" sz="1600" dirty="0"/>
              <a:t>2. </a:t>
            </a:r>
            <a:r>
              <a:rPr lang="ru-RU" sz="1600" b="1" dirty="0"/>
              <a:t>ВЫБОР</a:t>
            </a:r>
            <a:r>
              <a:rPr lang="ru-RU" sz="1600" dirty="0"/>
              <a:t> - это осознанное принятие решения из предложенного множества вариантов, это предпочтение одного варианта другому. С ситуацией выбора человек сталкивается постоянно, это жизненная необходимость. Особенно важно принять правильное решение при выборе будущей профессии, ведь от этого зависит дальнейшая жизнь человека. Порой сделать такой выбор очень непросто.</a:t>
            </a:r>
            <a:br>
              <a:rPr lang="ru-RU" sz="1600" dirty="0"/>
            </a:br>
            <a:r>
              <a:rPr lang="ru-RU" sz="1600" dirty="0"/>
              <a:t>3. </a:t>
            </a:r>
            <a:r>
              <a:rPr lang="ru-RU" sz="1600" b="1" dirty="0"/>
              <a:t>ДОБРОТА </a:t>
            </a:r>
            <a:r>
              <a:rPr lang="ru-RU" sz="1600" dirty="0"/>
              <a:t>— это душевное качество человека, которое выражается в нежном, заботливом отношении к другим людям, в стремлении сделать что-то хорошее, помочь им. Доброта делает нашу жизнь светлее и радостнее. Она способна изменить человека, его отношение к окружающему миру.</a:t>
            </a:r>
            <a:br>
              <a:rPr lang="ru-RU" sz="1600" dirty="0"/>
            </a:br>
            <a:r>
              <a:rPr lang="ru-RU" sz="1600" dirty="0"/>
              <a:t>4. </a:t>
            </a:r>
            <a:r>
              <a:rPr lang="ru-RU" sz="1600" b="1" dirty="0"/>
              <a:t>ДРАГОЦЕННЫЕ КНИГИ</a:t>
            </a:r>
            <a:r>
              <a:rPr lang="ru-RU" sz="1600" dirty="0"/>
              <a:t> - это книги, которые развивают воображение и фантазию человека, дарят ему новые впечатления, переносят в другой мир и закладывают основы нравственности. Такие книги должны быть у каждого ребёнка, потому что острота восприятия в детстве очень велика и ранние впечатления могут потом влиять на всю жизнь.</a:t>
            </a:r>
            <a:br>
              <a:rPr lang="ru-RU" sz="1600" dirty="0"/>
            </a:br>
            <a:r>
              <a:rPr lang="ru-RU" sz="1600" dirty="0"/>
              <a:t>5. </a:t>
            </a:r>
            <a:r>
              <a:rPr lang="ru-RU" sz="1600" b="1" dirty="0"/>
              <a:t>ДРУЖБА</a:t>
            </a:r>
            <a:r>
              <a:rPr lang="ru-RU" sz="1600" dirty="0"/>
              <a:t> – это не просто эмоциональная привязанность, это близкие отношения, основанные на доверии и искренности. Настоящий друг не станет тебя обманывать ни при каких обстоятельствах. Он найдёт в себе силы сказать правду, даже если ему непросто будет это сделать.</a:t>
            </a:r>
            <a:br>
              <a:rPr lang="ru-RU" sz="1600" dirty="0"/>
            </a:br>
            <a:r>
              <a:rPr lang="ru-RU" sz="1600" b="1" dirty="0"/>
              <a:t>ДРУЖБА -</a:t>
            </a:r>
            <a:r>
              <a:rPr lang="ru-RU" sz="1600" dirty="0"/>
              <a:t>  это близкие отношения, основанные прежде всего на понимании и поддержке. Настоящий друг всегда поймёт, когда ты нуждаешься в его помощи, и обязательно поддержит в трудной ситуации. </a:t>
            </a:r>
            <a:br>
              <a:rPr lang="ru-RU" sz="1600" dirty="0"/>
            </a:br>
            <a:endParaRPr lang="ru-RU" sz="1600" dirty="0"/>
          </a:p>
        </p:txBody>
      </p:sp>
    </p:spTree>
    <p:extLst>
      <p:ext uri="{BB962C8B-B14F-4D97-AF65-F5344CB8AC3E}">
        <p14:creationId xmlns:p14="http://schemas.microsoft.com/office/powerpoint/2010/main" val="2327808943"/>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60648"/>
            <a:ext cx="8229600" cy="6336704"/>
          </a:xfrm>
        </p:spPr>
        <p:txBody>
          <a:bodyPr>
            <a:noAutofit/>
          </a:bodyPr>
          <a:lstStyle/>
          <a:p>
            <a:r>
              <a:rPr lang="ru-RU" sz="1600" b="1" dirty="0"/>
              <a:t>6. ЖИЗНЕННЫЕ ЦЕННОСТИ</a:t>
            </a:r>
            <a:r>
              <a:rPr lang="ru-RU" sz="1600" dirty="0"/>
              <a:t> - это то, что люди считают важным в своей жизни. Это их убеждения, принципы, ориентиры. Это компас, который определяет не только судьбу человека, но и его взаимоотношения с окружающими. Жизненные ценности формируются в детстве, они закладывают фундамент всей дальнейшей жизни. </a:t>
            </a:r>
            <a:br>
              <a:rPr lang="ru-RU" sz="1600" dirty="0"/>
            </a:br>
            <a:r>
              <a:rPr lang="ru-RU" sz="1600" b="1" dirty="0"/>
              <a:t>7. ЛЮБОВЬ</a:t>
            </a:r>
            <a:r>
              <a:rPr lang="ru-RU" sz="1600" dirty="0"/>
              <a:t> — это самое сокровенное чувство, которое может испытать один человек к другому. Это некое влечение, желание, стремление быть рядом с объектом своей любви. Любовь облагораживает, заставляет по-другому воспринимать окружающий мир, любоваться и восхищаться тем, кого любишь, и даже совершать подвиги.</a:t>
            </a:r>
            <a:br>
              <a:rPr lang="ru-RU" sz="1600" dirty="0"/>
            </a:br>
            <a:r>
              <a:rPr lang="ru-RU" sz="1600" b="1" dirty="0"/>
              <a:t>8.  МАТЕРИНСКАЯ ЛЮБОВЬ</a:t>
            </a:r>
            <a:r>
              <a:rPr lang="ru-RU" sz="1600" dirty="0"/>
              <a:t> - это самое прекрасное и сильное чувство, это огромная сила, способная творить чудеса, возрождать к жизни, спасать от  опасных болезней. Материнская любовь многогранна, она проявляется в бескорыстной самоотдаче, заботе, волнениях за собственного ребёнка.</a:t>
            </a:r>
            <a:br>
              <a:rPr lang="ru-RU" sz="1600" dirty="0"/>
            </a:br>
            <a:r>
              <a:rPr lang="ru-RU" sz="1600" b="1" dirty="0"/>
              <a:t>9. ИСКУССТВО</a:t>
            </a:r>
            <a:r>
              <a:rPr lang="ru-RU" sz="1600" dirty="0"/>
              <a:t> – это творческое отображение действительности в художественных образах. Настоящее искусство подобно могучей силе, способной пробудить в человеке сильные чувства, вызвать эмоции, заставить задуматься о серьёзных жизненных вопросах. Произведения настоящего искусства являются народным достоянием, важнейшими духовными ценностями, которые должны передаваться другим поколениям. </a:t>
            </a:r>
            <a:br>
              <a:rPr lang="ru-RU" sz="1600" dirty="0"/>
            </a:br>
            <a:r>
              <a:rPr lang="ru-RU" sz="1600" b="1" dirty="0"/>
              <a:t>ИСКУССТВО </a:t>
            </a:r>
            <a:r>
              <a:rPr lang="ru-RU" sz="1600" dirty="0"/>
              <a:t>– это творческое отображение действительности в художественных образах.  Соприкосновение человека с произведениями искусства способствует его духовному обогащению.  Настоящее искусство подобно могучей силе, способной пробудить в человеке сильные чувства, вызвать эмоции, заставить задуматься о серьёзных жизненных вопросах.</a:t>
            </a:r>
            <a:br>
              <a:rPr lang="ru-RU" sz="1600" dirty="0"/>
            </a:br>
            <a:r>
              <a:rPr lang="ru-RU" sz="1600" b="1" dirty="0"/>
              <a:t>ИСКУССТВО </a:t>
            </a:r>
            <a:r>
              <a:rPr lang="ru-RU" sz="1600" dirty="0"/>
              <a:t>- это творческое отображение действительности в художественных образах. Настоящее искусство волнует душу, даёт ощущение счастья. Оно способно отвлечь человека от повседневности, перенести в мир мечты и фантазии, вселить веру в чудеса.</a:t>
            </a:r>
            <a:br>
              <a:rPr lang="ru-RU" sz="1600" dirty="0"/>
            </a:br>
            <a:endParaRPr lang="ru-RU" sz="1600" dirty="0"/>
          </a:p>
        </p:txBody>
      </p:sp>
    </p:spTree>
    <p:extLst>
      <p:ext uri="{BB962C8B-B14F-4D97-AF65-F5344CB8AC3E}">
        <p14:creationId xmlns:p14="http://schemas.microsoft.com/office/powerpoint/2010/main" val="280036618"/>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60648"/>
            <a:ext cx="8229600" cy="6408712"/>
          </a:xfrm>
        </p:spPr>
        <p:txBody>
          <a:bodyPr>
            <a:normAutofit fontScale="55000" lnSpcReduction="20000"/>
          </a:bodyPr>
          <a:lstStyle/>
          <a:p>
            <a:r>
              <a:rPr lang="ru-RU" b="1" dirty="0"/>
              <a:t>ИСКУССТВО </a:t>
            </a:r>
            <a:r>
              <a:rPr lang="ru-RU" dirty="0"/>
              <a:t>– это творческое отображение действительности в художественных образах. Настоящее искусство не только способно пробудить в человеке сильные чувства и эмоции, отвлечь на время от серой повседневности, доставить удовольствие, но и наполнить жизнь смыслом, найти ключ к самому себе. </a:t>
            </a:r>
            <a:br>
              <a:rPr lang="ru-RU" dirty="0"/>
            </a:br>
            <a:r>
              <a:rPr lang="ru-RU" b="1" dirty="0"/>
              <a:t>10. НЕУВЕРЕННОСТЬ В СЕБЕ</a:t>
            </a:r>
            <a:r>
              <a:rPr lang="ru-RU" dirty="0"/>
              <a:t> - это отсутствие веры в себя, свои силы, возможности и способности. Неуверенные в себе люди имеют заниженную самооценку, они страдают комплексом неполноценности. Эта черта очень мешает в жизни. Необходимо с ней бороться, преодолевать.</a:t>
            </a:r>
            <a:br>
              <a:rPr lang="ru-RU" dirty="0"/>
            </a:br>
            <a:r>
              <a:rPr lang="ru-RU" b="1" dirty="0"/>
              <a:t>11. НРАВСТВЕННЫЙ ВЫБОР</a:t>
            </a:r>
            <a:r>
              <a:rPr lang="ru-RU" dirty="0"/>
              <a:t> – это осознанно принятое человеком решение, это ответ на вопрос "Как поступить?": пройти мимо или помочь, обмануть или сказать правду, поддаться искушению или устоять. Делая нравственный выбор, человек руководствуется совестью, моралью, собственными представлениями о жизни. </a:t>
            </a:r>
            <a:br>
              <a:rPr lang="ru-RU" dirty="0"/>
            </a:br>
            <a:r>
              <a:rPr lang="ru-RU" b="1" dirty="0"/>
              <a:t>12. СИЛА ДУХА</a:t>
            </a:r>
            <a:r>
              <a:rPr lang="ru-RU" dirty="0"/>
              <a:t> – одно из главных качеств, делающих человека сильным не физически, а морально. Сила духа складывается из уверенности в себе, целеустремлённости, упорства, стойкости, несгибаемости, веры в лучшее. Сила духа заставляет человека находить выход из затруднительного положения, смотреть в будущее с оптимизмом, преодолевать жизненные невзгоды. </a:t>
            </a:r>
            <a:br>
              <a:rPr lang="ru-RU" dirty="0"/>
            </a:br>
            <a:r>
              <a:rPr lang="ru-RU" b="1" dirty="0"/>
              <a:t>13. ВЗАИМОВЫРУЧКА</a:t>
            </a:r>
            <a:r>
              <a:rPr lang="ru-RU" dirty="0"/>
              <a:t>  - это оказание друг другу  помощи, поддержки  в трудной ситуации.   В основе взаимовыручки лежит принцип "ты - мне, я - тебе".  Это значит, что человек, оказавший тебе помощь, ждёт от тебя ответных действий, но не всегда эти действия  могут совершаться во благо. </a:t>
            </a:r>
            <a:br>
              <a:rPr lang="ru-RU" dirty="0"/>
            </a:br>
            <a:r>
              <a:rPr lang="ru-RU" b="1" dirty="0"/>
              <a:t>14.  СЧАСТЬЕ</a:t>
            </a:r>
            <a:r>
              <a:rPr lang="ru-RU" dirty="0"/>
              <a:t> - это состояние души человека, это высшее удовлетворение жизнью. Каждый человек вкладывает в это слово своё понимание. Для ребёнка счастье - это мирное небо над головой, развлечения, веселье, игры, любящие родители. И страшно, когда счастливый мир ребёнка рушится. </a:t>
            </a:r>
            <a:endParaRPr lang="ru-RU" dirty="0"/>
          </a:p>
          <a:p>
            <a:endParaRPr lang="ru-RU" dirty="0"/>
          </a:p>
        </p:txBody>
      </p:sp>
    </p:spTree>
    <p:extLst>
      <p:ext uri="{BB962C8B-B14F-4D97-AF65-F5344CB8AC3E}">
        <p14:creationId xmlns:p14="http://schemas.microsoft.com/office/powerpoint/2010/main" val="3863353875"/>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ru-RU" sz="3600" b="1" dirty="0" smtClean="0"/>
              <a:t>Образец </a:t>
            </a:r>
            <a:endParaRPr lang="ru-RU" sz="3600" b="1" dirty="0"/>
          </a:p>
        </p:txBody>
      </p:sp>
      <p:sp>
        <p:nvSpPr>
          <p:cNvPr id="3" name="Объект 2"/>
          <p:cNvSpPr>
            <a:spLocks noGrp="1"/>
          </p:cNvSpPr>
          <p:nvPr>
            <p:ph idx="1"/>
          </p:nvPr>
        </p:nvSpPr>
        <p:spPr>
          <a:xfrm>
            <a:off x="467544" y="980728"/>
            <a:ext cx="8229600" cy="5616624"/>
          </a:xfrm>
        </p:spPr>
        <p:txBody>
          <a:bodyPr>
            <a:normAutofit fontScale="47500" lnSpcReduction="20000"/>
          </a:bodyPr>
          <a:lstStyle/>
          <a:p>
            <a:pPr marL="0" indent="0" algn="ctr">
              <a:buNone/>
            </a:pPr>
            <a:r>
              <a:rPr lang="ru-RU" sz="3400" b="1" dirty="0"/>
              <a:t>Что такое счастье? </a:t>
            </a:r>
          </a:p>
          <a:p>
            <a:r>
              <a:rPr lang="ru-RU" sz="3400" dirty="0"/>
              <a:t>         </a:t>
            </a:r>
            <a:r>
              <a:rPr lang="ru-RU" sz="3800" dirty="0"/>
              <a:t> Многие из нас не раз задумывались над вопросом, что такое счастье. Счастье – это чувство полного удовлетворения, при котором душа забывает о мелких невзгодах человеческой жизни, это ощущение благополучия. И оно, я уверена, у каждого своё. </a:t>
            </a:r>
          </a:p>
          <a:p>
            <a:r>
              <a:rPr lang="ru-RU" sz="3800" dirty="0"/>
              <a:t>               Например,  у некоторых это понятие ассоциируется с тем, что рядом семья, что она в безопасности, она в сборе, и ничто не угрожает этому благополучию. Яркий пример этого мы видим в тексте Ю. Бондарева, где отец убеждает любимую дочь, что он по-настоящему счастлив, ведь «все живы, нет войны, все в сборе в его доме». И эта любовь и идущие из сердца  слова радуют и саму Надежду, на душе у неё действительно «потеплело». </a:t>
            </a:r>
          </a:p>
          <a:p>
            <a:r>
              <a:rPr lang="ru-RU" sz="3800" dirty="0"/>
              <a:t>             Но ведь для кого-то счастье может иметь и другое значение. Есть люди, для которых счастье – дарить добро людям. Таких много: волонтёры, вносящие вклад в благотворительность, врачи и другие люди, приносящие бескорыстную помощь нуждающимся в ней. Такие есть всегда! И у нас тоже. К примеру, те же волонтёры, которые, не жалея своего времени и сил, всячески помогают городу, проводят различные мероприятия, благотворительные концерты в пользу нуждающихся. Для них счастье – осознание того, что ты подарил кому-то тепло, оказал поддержку. </a:t>
            </a:r>
          </a:p>
          <a:p>
            <a:r>
              <a:rPr lang="ru-RU" sz="3800" dirty="0"/>
              <a:t>                 Таким образом, можно сделать вывод, что счастье каждый понимает по-своему.  И мы точно знаем, что оно должно быть везде, дабы человеческим душам всегда было хорошо и спокойно.   (210)  </a:t>
            </a:r>
          </a:p>
          <a:p>
            <a:endParaRPr lang="ru-RU" sz="3400" dirty="0"/>
          </a:p>
        </p:txBody>
      </p:sp>
    </p:spTree>
    <p:extLst>
      <p:ext uri="{BB962C8B-B14F-4D97-AF65-F5344CB8AC3E}">
        <p14:creationId xmlns:p14="http://schemas.microsoft.com/office/powerpoint/2010/main" val="24901685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92696"/>
            <a:ext cx="8229600" cy="1143000"/>
          </a:xfrm>
        </p:spPr>
        <p:txBody>
          <a:bodyPr>
            <a:noAutofit/>
          </a:bodyPr>
          <a:lstStyle/>
          <a:p>
            <a:r>
              <a:rPr lang="ru-RU" b="1" dirty="0" smtClean="0"/>
              <a:t>Обобщение.</a:t>
            </a:r>
            <a:br>
              <a:rPr lang="ru-RU" b="1" dirty="0" smtClean="0"/>
            </a:br>
            <a:endParaRPr lang="ru-RU" b="1" dirty="0"/>
          </a:p>
        </p:txBody>
      </p:sp>
      <p:sp>
        <p:nvSpPr>
          <p:cNvPr id="3" name="Объект 2"/>
          <p:cNvSpPr>
            <a:spLocks noGrp="1"/>
          </p:cNvSpPr>
          <p:nvPr>
            <p:ph idx="1"/>
          </p:nvPr>
        </p:nvSpPr>
        <p:spPr>
          <a:xfrm>
            <a:off x="467544" y="2348880"/>
            <a:ext cx="8229600" cy="2836912"/>
          </a:xfrm>
        </p:spPr>
        <p:txBody>
          <a:bodyPr>
            <a:normAutofit/>
          </a:bodyPr>
          <a:lstStyle/>
          <a:p>
            <a:pPr marL="0" indent="0" algn="ctr">
              <a:buNone/>
            </a:pPr>
            <a:r>
              <a:rPr lang="ru-RU" sz="4000" dirty="0" smtClean="0"/>
              <a:t>Ищем однородные члены предложения и находим обобщающее слово к ним.</a:t>
            </a:r>
            <a:endParaRPr lang="ru-RU" sz="4000" dirty="0"/>
          </a:p>
        </p:txBody>
      </p:sp>
    </p:spTree>
    <p:extLst>
      <p:ext uri="{BB962C8B-B14F-4D97-AF65-F5344CB8AC3E}">
        <p14:creationId xmlns:p14="http://schemas.microsoft.com/office/powerpoint/2010/main" val="2683294366"/>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Критерии оценивания</a:t>
            </a:r>
            <a:br>
              <a:rPr lang="ru-RU" b="1" dirty="0" smtClean="0"/>
            </a:br>
            <a:r>
              <a:rPr lang="ru-RU" b="1" dirty="0" smtClean="0"/>
              <a:t>изложения ИК1 – ИК3 </a:t>
            </a:r>
            <a:r>
              <a:rPr lang="ru-RU" sz="3100" b="1" dirty="0" smtClean="0"/>
              <a:t>(</a:t>
            </a:r>
            <a:r>
              <a:rPr lang="ru-RU" sz="3100" b="1" dirty="0" err="1" smtClean="0"/>
              <a:t>макс.балл</a:t>
            </a:r>
            <a:r>
              <a:rPr lang="ru-RU" sz="3100" b="1" dirty="0" smtClean="0"/>
              <a:t> - 7)</a:t>
            </a:r>
            <a:endParaRPr lang="ru-RU" b="1" dirty="0"/>
          </a:p>
        </p:txBody>
      </p:sp>
      <p:sp>
        <p:nvSpPr>
          <p:cNvPr id="3" name="Объект 2"/>
          <p:cNvSpPr>
            <a:spLocks noGrp="1"/>
          </p:cNvSpPr>
          <p:nvPr>
            <p:ph idx="1"/>
          </p:nvPr>
        </p:nvSpPr>
        <p:spPr/>
        <p:txBody>
          <a:bodyPr/>
          <a:lstStyle/>
          <a:p>
            <a:pPr marL="0" indent="0" algn="ctr">
              <a:buNone/>
            </a:pPr>
            <a:r>
              <a:rPr lang="ru-RU" b="1" dirty="0" smtClean="0"/>
              <a:t>ИК1 Содержание изложения</a:t>
            </a:r>
          </a:p>
          <a:p>
            <a:r>
              <a:rPr lang="ru-RU" dirty="0" smtClean="0"/>
              <a:t>Точная передача основного содержания – 2</a:t>
            </a:r>
          </a:p>
          <a:p>
            <a:r>
              <a:rPr lang="ru-RU" dirty="0" smtClean="0"/>
              <a:t>Точная передача основного содержания, но упущение или добавление одной </a:t>
            </a:r>
            <a:r>
              <a:rPr lang="ru-RU" dirty="0" err="1" smtClean="0"/>
              <a:t>микротемы</a:t>
            </a:r>
            <a:r>
              <a:rPr lang="ru-RU" dirty="0" smtClean="0"/>
              <a:t> – 1</a:t>
            </a:r>
          </a:p>
          <a:p>
            <a:r>
              <a:rPr lang="ru-RU" dirty="0"/>
              <a:t>Точная передача основного содержания, но упущение или добавление </a:t>
            </a:r>
            <a:r>
              <a:rPr lang="ru-RU" dirty="0" smtClean="0"/>
              <a:t>более одной </a:t>
            </a:r>
            <a:r>
              <a:rPr lang="ru-RU" dirty="0" err="1" smtClean="0"/>
              <a:t>микротемы</a:t>
            </a:r>
            <a:r>
              <a:rPr lang="ru-RU" dirty="0" smtClean="0"/>
              <a:t> - 0</a:t>
            </a:r>
          </a:p>
          <a:p>
            <a:endParaRPr lang="ru-RU" dirty="0"/>
          </a:p>
        </p:txBody>
      </p:sp>
    </p:spTree>
    <p:extLst>
      <p:ext uri="{BB962C8B-B14F-4D97-AF65-F5344CB8AC3E}">
        <p14:creationId xmlns:p14="http://schemas.microsoft.com/office/powerpoint/2010/main" val="3906501328"/>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ИК2 Сжатие исходного текста</a:t>
            </a:r>
            <a:endParaRPr lang="ru-RU" b="1" dirty="0"/>
          </a:p>
        </p:txBody>
      </p:sp>
      <p:sp>
        <p:nvSpPr>
          <p:cNvPr id="3" name="Объект 2"/>
          <p:cNvSpPr>
            <a:spLocks noGrp="1"/>
          </p:cNvSpPr>
          <p:nvPr>
            <p:ph idx="1"/>
          </p:nvPr>
        </p:nvSpPr>
        <p:spPr/>
        <p:txBody>
          <a:bodyPr/>
          <a:lstStyle/>
          <a:p>
            <a:r>
              <a:rPr lang="ru-RU" dirty="0" smtClean="0"/>
              <a:t>Использование одного или несколько приемов на протяжении всего текста (в каждой </a:t>
            </a:r>
            <a:r>
              <a:rPr lang="ru-RU" dirty="0" err="1" smtClean="0"/>
              <a:t>микротеме</a:t>
            </a:r>
            <a:r>
              <a:rPr lang="ru-RU" dirty="0" smtClean="0"/>
              <a:t>) – 3</a:t>
            </a:r>
          </a:p>
          <a:p>
            <a:r>
              <a:rPr lang="ru-RU" dirty="0"/>
              <a:t>Использование одного или несколько приемов </a:t>
            </a:r>
            <a:r>
              <a:rPr lang="ru-RU" dirty="0" smtClean="0"/>
              <a:t>для сжатия двух </a:t>
            </a:r>
            <a:r>
              <a:rPr lang="ru-RU" dirty="0" err="1" smtClean="0"/>
              <a:t>микротем</a:t>
            </a:r>
            <a:r>
              <a:rPr lang="ru-RU" dirty="0" smtClean="0"/>
              <a:t> – 2</a:t>
            </a:r>
          </a:p>
          <a:p>
            <a:r>
              <a:rPr lang="ru-RU" dirty="0"/>
              <a:t>Использование одного или несколько </a:t>
            </a:r>
            <a:r>
              <a:rPr lang="ru-RU" dirty="0" smtClean="0"/>
              <a:t>приемов для сжатия одной </a:t>
            </a:r>
            <a:r>
              <a:rPr lang="ru-RU" dirty="0" err="1" smtClean="0"/>
              <a:t>микротемы</a:t>
            </a:r>
            <a:r>
              <a:rPr lang="ru-RU" dirty="0" smtClean="0"/>
              <a:t> – 1</a:t>
            </a:r>
          </a:p>
          <a:p>
            <a:r>
              <a:rPr lang="ru-RU" dirty="0" smtClean="0"/>
              <a:t>Нет приемов сжатия - 0</a:t>
            </a:r>
            <a:endParaRPr lang="ru-RU" dirty="0"/>
          </a:p>
        </p:txBody>
      </p:sp>
    </p:spTree>
    <p:extLst>
      <p:ext uri="{BB962C8B-B14F-4D97-AF65-F5344CB8AC3E}">
        <p14:creationId xmlns:p14="http://schemas.microsoft.com/office/powerpoint/2010/main" val="466422485"/>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1143000"/>
          </a:xfrm>
        </p:spPr>
        <p:txBody>
          <a:bodyPr>
            <a:noAutofit/>
          </a:bodyPr>
          <a:lstStyle/>
          <a:p>
            <a:r>
              <a:rPr lang="ru-RU" sz="3200" b="1" dirty="0" smtClean="0"/>
              <a:t>ИК3. Смысловая цельность, речевая связность и последовательность изложения</a:t>
            </a:r>
            <a:endParaRPr lang="ru-RU" sz="3200" b="1" dirty="0"/>
          </a:p>
        </p:txBody>
      </p:sp>
      <p:sp>
        <p:nvSpPr>
          <p:cNvPr id="3" name="Объект 2"/>
          <p:cNvSpPr>
            <a:spLocks noGrp="1"/>
          </p:cNvSpPr>
          <p:nvPr>
            <p:ph idx="1"/>
          </p:nvPr>
        </p:nvSpPr>
        <p:spPr>
          <a:xfrm>
            <a:off x="457200" y="1600200"/>
            <a:ext cx="8507288" cy="4525963"/>
          </a:xfrm>
        </p:spPr>
        <p:txBody>
          <a:bodyPr>
            <a:normAutofit fontScale="92500"/>
          </a:bodyPr>
          <a:lstStyle/>
          <a:p>
            <a:r>
              <a:rPr lang="ru-RU" dirty="0" smtClean="0"/>
              <a:t>Нет нарушений абзацного членения, отсутствие логических ошибок, последовательность изложения не нарушена – 2</a:t>
            </a:r>
          </a:p>
          <a:p>
            <a:r>
              <a:rPr lang="ru-RU" dirty="0" smtClean="0"/>
              <a:t>Допущена одна логическая ошибка, имеется одно нарушение абзацного членения текста – 1</a:t>
            </a:r>
          </a:p>
          <a:p>
            <a:r>
              <a:rPr lang="ru-RU" dirty="0" smtClean="0"/>
              <a:t>Просматривается коммуникативный замысел, но имеется более одной логической ошибки, два случая нарушения абзацного членения текста - 0</a:t>
            </a:r>
            <a:endParaRPr lang="ru-RU" dirty="0"/>
          </a:p>
        </p:txBody>
      </p:sp>
    </p:spTree>
    <p:extLst>
      <p:ext uri="{BB962C8B-B14F-4D97-AF65-F5344CB8AC3E}">
        <p14:creationId xmlns:p14="http://schemas.microsoft.com/office/powerpoint/2010/main" val="3404841132"/>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Критерии оценивания 15.3 </a:t>
            </a:r>
            <a:br>
              <a:rPr lang="ru-RU" b="1" dirty="0" smtClean="0"/>
            </a:br>
            <a:r>
              <a:rPr lang="ru-RU" b="1" dirty="0" smtClean="0"/>
              <a:t>С3К1 – С3К4 </a:t>
            </a:r>
            <a:r>
              <a:rPr lang="ru-RU" sz="3600" b="1" dirty="0" smtClean="0"/>
              <a:t>(</a:t>
            </a:r>
            <a:r>
              <a:rPr lang="ru-RU" sz="3600" b="1" dirty="0" err="1" smtClean="0"/>
              <a:t>макс.балл</a:t>
            </a:r>
            <a:r>
              <a:rPr lang="ru-RU" sz="3600" b="1" dirty="0" smtClean="0"/>
              <a:t> - 9)</a:t>
            </a:r>
            <a:endParaRPr lang="ru-RU" sz="3600" b="1" dirty="0"/>
          </a:p>
        </p:txBody>
      </p:sp>
      <p:sp>
        <p:nvSpPr>
          <p:cNvPr id="3" name="Объект 2"/>
          <p:cNvSpPr>
            <a:spLocks noGrp="1"/>
          </p:cNvSpPr>
          <p:nvPr>
            <p:ph idx="1"/>
          </p:nvPr>
        </p:nvSpPr>
        <p:spPr/>
        <p:txBody>
          <a:bodyPr/>
          <a:lstStyle/>
          <a:p>
            <a:pPr marL="0" indent="0" algn="ctr">
              <a:buNone/>
            </a:pPr>
            <a:r>
              <a:rPr lang="ru-RU" b="1" dirty="0" smtClean="0"/>
              <a:t>С3К1 Толкование значения слова</a:t>
            </a:r>
          </a:p>
          <a:p>
            <a:pPr marL="0" indent="0">
              <a:buNone/>
            </a:pPr>
            <a:r>
              <a:rPr lang="ru-RU" dirty="0" smtClean="0"/>
              <a:t>Дано определение слова и прокомментировано – 2</a:t>
            </a:r>
          </a:p>
          <a:p>
            <a:pPr marL="0" indent="0">
              <a:buNone/>
            </a:pPr>
            <a:r>
              <a:rPr lang="ru-RU" dirty="0" smtClean="0"/>
              <a:t>Дано определение, но нет комментария – 1</a:t>
            </a:r>
          </a:p>
          <a:p>
            <a:pPr marL="0" indent="0">
              <a:buNone/>
            </a:pPr>
            <a:r>
              <a:rPr lang="ru-RU" dirty="0" smtClean="0"/>
              <a:t>Дано неверное определение слова или отсутствует - 0</a:t>
            </a:r>
            <a:endParaRPr lang="ru-RU" dirty="0"/>
          </a:p>
        </p:txBody>
      </p:sp>
    </p:spTree>
    <p:extLst>
      <p:ext uri="{BB962C8B-B14F-4D97-AF65-F5344CB8AC3E}">
        <p14:creationId xmlns:p14="http://schemas.microsoft.com/office/powerpoint/2010/main" val="361636211"/>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b="1" dirty="0" smtClean="0"/>
              <a:t>С3К2 Наличие примеров – аргументов.</a:t>
            </a:r>
            <a:endParaRPr lang="ru-RU" sz="3600" b="1" dirty="0"/>
          </a:p>
        </p:txBody>
      </p:sp>
      <p:sp>
        <p:nvSpPr>
          <p:cNvPr id="3" name="Объект 2"/>
          <p:cNvSpPr>
            <a:spLocks noGrp="1"/>
          </p:cNvSpPr>
          <p:nvPr>
            <p:ph idx="1"/>
          </p:nvPr>
        </p:nvSpPr>
        <p:spPr/>
        <p:txBody>
          <a:bodyPr/>
          <a:lstStyle/>
          <a:p>
            <a:r>
              <a:rPr lang="ru-RU" dirty="0" smtClean="0"/>
              <a:t>Имеются два примера – аргумента: из прочитанного текста и жизненного опыта или два примера из текста – 3</a:t>
            </a:r>
          </a:p>
          <a:p>
            <a:r>
              <a:rPr lang="ru-RU" dirty="0" smtClean="0"/>
              <a:t>Имеется один пример-аргумент из прочитанного текста – 2</a:t>
            </a:r>
          </a:p>
          <a:p>
            <a:r>
              <a:rPr lang="ru-RU" dirty="0" smtClean="0"/>
              <a:t>Имеется один пример-аргумент из жизненного опыта – 1</a:t>
            </a:r>
          </a:p>
          <a:p>
            <a:r>
              <a:rPr lang="ru-RU" dirty="0" smtClean="0"/>
              <a:t>Нет примеров-аргументов - 0</a:t>
            </a:r>
            <a:endParaRPr lang="ru-RU" dirty="0"/>
          </a:p>
        </p:txBody>
      </p:sp>
    </p:spTree>
    <p:extLst>
      <p:ext uri="{BB962C8B-B14F-4D97-AF65-F5344CB8AC3E}">
        <p14:creationId xmlns:p14="http://schemas.microsoft.com/office/powerpoint/2010/main" val="530211864"/>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b="1" dirty="0" smtClean="0"/>
              <a:t>С3К3 Смысловая цельность и последовательность сочинения</a:t>
            </a:r>
            <a:endParaRPr lang="ru-RU" sz="3600" b="1" dirty="0"/>
          </a:p>
        </p:txBody>
      </p:sp>
      <p:sp>
        <p:nvSpPr>
          <p:cNvPr id="3" name="Объект 2"/>
          <p:cNvSpPr>
            <a:spLocks noGrp="1"/>
          </p:cNvSpPr>
          <p:nvPr>
            <p:ph idx="1"/>
          </p:nvPr>
        </p:nvSpPr>
        <p:spPr/>
        <p:txBody>
          <a:bodyPr>
            <a:normAutofit fontScale="92500"/>
          </a:bodyPr>
          <a:lstStyle/>
          <a:p>
            <a:r>
              <a:rPr lang="ru-RU" dirty="0" smtClean="0"/>
              <a:t>Логические ошибки отсутствуют, последовательность изложения не нарушена, нет нарушений абзацного членения текста – 2</a:t>
            </a:r>
          </a:p>
          <a:p>
            <a:r>
              <a:rPr lang="ru-RU" dirty="0" smtClean="0"/>
              <a:t>Допущена одна логическая ошибка, одно нарушение абзацного членения – 1</a:t>
            </a:r>
          </a:p>
          <a:p>
            <a:r>
              <a:rPr lang="ru-RU" dirty="0" smtClean="0"/>
              <a:t>Имеется коммуник5ативный замысел, но допущено более одной логической ошибки, два случая нарушения абзацного членения текста - 0</a:t>
            </a:r>
            <a:endParaRPr lang="ru-RU" dirty="0"/>
          </a:p>
        </p:txBody>
      </p:sp>
    </p:spTree>
    <p:extLst>
      <p:ext uri="{BB962C8B-B14F-4D97-AF65-F5344CB8AC3E}">
        <p14:creationId xmlns:p14="http://schemas.microsoft.com/office/powerpoint/2010/main" val="3399985492"/>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b="1" dirty="0" smtClean="0"/>
              <a:t>С3К4 Композиционная стройность</a:t>
            </a:r>
            <a:endParaRPr lang="ru-RU" sz="3600" b="1" dirty="0"/>
          </a:p>
        </p:txBody>
      </p:sp>
      <p:sp>
        <p:nvSpPr>
          <p:cNvPr id="3" name="Объект 2"/>
          <p:cNvSpPr>
            <a:spLocks noGrp="1"/>
          </p:cNvSpPr>
          <p:nvPr>
            <p:ph idx="1"/>
          </p:nvPr>
        </p:nvSpPr>
        <p:spPr/>
        <p:txBody>
          <a:bodyPr/>
          <a:lstStyle/>
          <a:p>
            <a:r>
              <a:rPr lang="ru-RU" dirty="0" smtClean="0"/>
              <a:t>Композиционно стройная и завершенная работа, ошибок в построении текста нет – 2</a:t>
            </a:r>
          </a:p>
          <a:p>
            <a:r>
              <a:rPr lang="ru-RU" dirty="0" smtClean="0"/>
              <a:t>Допущена одна ошибка в построении текста – 1</a:t>
            </a:r>
          </a:p>
          <a:p>
            <a:r>
              <a:rPr lang="ru-RU" dirty="0" smtClean="0"/>
              <a:t>Допущено две и более ошибок в построении текста - 0</a:t>
            </a:r>
            <a:endParaRPr lang="ru-RU" dirty="0"/>
          </a:p>
        </p:txBody>
      </p:sp>
    </p:spTree>
    <p:extLst>
      <p:ext uri="{BB962C8B-B14F-4D97-AF65-F5344CB8AC3E}">
        <p14:creationId xmlns:p14="http://schemas.microsoft.com/office/powerpoint/2010/main" val="2001359661"/>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b="1" dirty="0" smtClean="0"/>
              <a:t>Критерии оценки грамотности и фактической точности речи. ГК1 – ГК4, ФК1 </a:t>
            </a:r>
            <a:r>
              <a:rPr lang="ru-RU" sz="2800" b="1" dirty="0" smtClean="0"/>
              <a:t>(</a:t>
            </a:r>
            <a:r>
              <a:rPr lang="ru-RU" sz="2800" b="1" dirty="0" err="1" smtClean="0"/>
              <a:t>максим.балл</a:t>
            </a:r>
            <a:r>
              <a:rPr lang="ru-RU" sz="2800" b="1" dirty="0" smtClean="0"/>
              <a:t> 10)</a:t>
            </a:r>
            <a:endParaRPr lang="ru-RU" sz="3200" b="1" dirty="0"/>
          </a:p>
        </p:txBody>
      </p:sp>
      <p:sp>
        <p:nvSpPr>
          <p:cNvPr id="3" name="Объект 2"/>
          <p:cNvSpPr>
            <a:spLocks noGrp="1"/>
          </p:cNvSpPr>
          <p:nvPr>
            <p:ph idx="1"/>
          </p:nvPr>
        </p:nvSpPr>
        <p:spPr/>
        <p:txBody>
          <a:bodyPr/>
          <a:lstStyle/>
          <a:p>
            <a:pPr marL="0" indent="0" algn="ctr">
              <a:buNone/>
            </a:pPr>
            <a:r>
              <a:rPr lang="ru-RU" b="1" dirty="0" smtClean="0"/>
              <a:t>ГК1. Соблюдение орфографических норм</a:t>
            </a:r>
          </a:p>
          <a:p>
            <a:r>
              <a:rPr lang="ru-RU" dirty="0" smtClean="0"/>
              <a:t>Допущено не более одной ошибки – 2</a:t>
            </a:r>
          </a:p>
          <a:p>
            <a:r>
              <a:rPr lang="ru-RU" dirty="0" smtClean="0"/>
              <a:t>Две-три ошибки -1</a:t>
            </a:r>
          </a:p>
          <a:p>
            <a:r>
              <a:rPr lang="ru-RU" dirty="0" smtClean="0"/>
              <a:t>Допущено 4 и более ошибок – 0</a:t>
            </a:r>
          </a:p>
          <a:p>
            <a:endParaRPr lang="ru-RU" dirty="0"/>
          </a:p>
          <a:p>
            <a:r>
              <a:rPr lang="ru-RU" dirty="0" smtClean="0"/>
              <a:t>ПОМНИТЕ! По критериям ГК и ФК проверяются изложение и сочинение вместе.  </a:t>
            </a:r>
            <a:endParaRPr lang="ru-RU" dirty="0"/>
          </a:p>
        </p:txBody>
      </p:sp>
    </p:spTree>
    <p:extLst>
      <p:ext uri="{BB962C8B-B14F-4D97-AF65-F5344CB8AC3E}">
        <p14:creationId xmlns:p14="http://schemas.microsoft.com/office/powerpoint/2010/main" val="1710061687"/>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88640"/>
            <a:ext cx="8229600" cy="5937523"/>
          </a:xfrm>
        </p:spPr>
        <p:txBody>
          <a:bodyPr/>
          <a:lstStyle/>
          <a:p>
            <a:pPr marL="0" indent="0" algn="ctr">
              <a:buNone/>
            </a:pPr>
            <a:r>
              <a:rPr lang="ru-RU" b="1" dirty="0" smtClean="0"/>
              <a:t>ГК2 Пунктуационные нормы</a:t>
            </a:r>
          </a:p>
          <a:p>
            <a:pPr marL="0" indent="0">
              <a:buNone/>
            </a:pPr>
            <a:r>
              <a:rPr lang="ru-RU" dirty="0" smtClean="0"/>
              <a:t>Допущено не более двух ошибок – 2</a:t>
            </a:r>
          </a:p>
          <a:p>
            <a:pPr marL="0" indent="0">
              <a:buNone/>
            </a:pPr>
            <a:r>
              <a:rPr lang="ru-RU" dirty="0" smtClean="0"/>
              <a:t>Допущено две – три ошибки – 1</a:t>
            </a:r>
          </a:p>
          <a:p>
            <a:pPr marL="0" indent="0">
              <a:buNone/>
            </a:pPr>
            <a:r>
              <a:rPr lang="ru-RU" dirty="0" smtClean="0"/>
              <a:t>Допущено пять и более ошибок – 0</a:t>
            </a:r>
          </a:p>
          <a:p>
            <a:pPr marL="0" indent="0">
              <a:buNone/>
            </a:pPr>
            <a:endParaRPr lang="ru-RU" dirty="0" smtClean="0"/>
          </a:p>
          <a:p>
            <a:pPr marL="0" indent="0" algn="ctr">
              <a:buNone/>
            </a:pPr>
            <a:r>
              <a:rPr lang="ru-RU" b="1" dirty="0" smtClean="0"/>
              <a:t>ГК3 Грамматические нормы</a:t>
            </a:r>
          </a:p>
          <a:p>
            <a:pPr marL="0" indent="0">
              <a:buNone/>
            </a:pPr>
            <a:r>
              <a:rPr lang="ru-RU" dirty="0" smtClean="0"/>
              <a:t>Допущена одна ошибка – 2</a:t>
            </a:r>
          </a:p>
          <a:p>
            <a:pPr marL="0" indent="0">
              <a:buNone/>
            </a:pPr>
            <a:r>
              <a:rPr lang="ru-RU" dirty="0" smtClean="0"/>
              <a:t>Допущено две ошибки – 1</a:t>
            </a:r>
          </a:p>
          <a:p>
            <a:pPr marL="0" indent="0">
              <a:buNone/>
            </a:pPr>
            <a:r>
              <a:rPr lang="ru-RU" dirty="0" smtClean="0"/>
              <a:t>Допущено три и более ошибок - 0</a:t>
            </a:r>
            <a:endParaRPr lang="ru-RU" dirty="0"/>
          </a:p>
        </p:txBody>
      </p:sp>
    </p:spTree>
    <p:extLst>
      <p:ext uri="{BB962C8B-B14F-4D97-AF65-F5344CB8AC3E}">
        <p14:creationId xmlns:p14="http://schemas.microsoft.com/office/powerpoint/2010/main" val="4222438479"/>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5793507"/>
          </a:xfrm>
        </p:spPr>
        <p:txBody>
          <a:bodyPr>
            <a:normAutofit fontScale="92500" lnSpcReduction="10000"/>
          </a:bodyPr>
          <a:lstStyle/>
          <a:p>
            <a:pPr marL="0" indent="0" algn="ctr">
              <a:buNone/>
            </a:pPr>
            <a:r>
              <a:rPr lang="ru-RU" b="1" dirty="0" smtClean="0"/>
              <a:t>ГК4 Речевые нормы</a:t>
            </a:r>
          </a:p>
          <a:p>
            <a:pPr marL="0" indent="0">
              <a:buNone/>
            </a:pPr>
            <a:r>
              <a:rPr lang="ru-RU" dirty="0" smtClean="0"/>
              <a:t>Допущено не более двух ошибок – 2</a:t>
            </a:r>
          </a:p>
          <a:p>
            <a:pPr marL="0" indent="0">
              <a:buNone/>
            </a:pPr>
            <a:r>
              <a:rPr lang="ru-RU" dirty="0" smtClean="0"/>
              <a:t>Допущено три – четыре ошибки -1</a:t>
            </a:r>
          </a:p>
          <a:p>
            <a:pPr marL="0" indent="0">
              <a:buNone/>
            </a:pPr>
            <a:r>
              <a:rPr lang="ru-RU" dirty="0" smtClean="0"/>
              <a:t>Допущено пять и более ошибок – 0</a:t>
            </a:r>
          </a:p>
          <a:p>
            <a:pPr marL="0" indent="0">
              <a:buNone/>
            </a:pPr>
            <a:endParaRPr lang="ru-RU" dirty="0"/>
          </a:p>
          <a:p>
            <a:pPr marL="0" indent="0" algn="ctr">
              <a:buNone/>
            </a:pPr>
            <a:r>
              <a:rPr lang="ru-RU" b="1" dirty="0" smtClean="0"/>
              <a:t>ФК1 Фактическая точность письменной речи</a:t>
            </a:r>
          </a:p>
          <a:p>
            <a:pPr marL="0" indent="0">
              <a:buNone/>
            </a:pPr>
            <a:r>
              <a:rPr lang="ru-RU" dirty="0" smtClean="0"/>
              <a:t>Ошибок в изложении материала, а так же в понимании и употреблении терминов нет – 2</a:t>
            </a:r>
          </a:p>
          <a:p>
            <a:pPr marL="0" indent="0">
              <a:buNone/>
            </a:pPr>
            <a:r>
              <a:rPr lang="ru-RU" dirty="0" smtClean="0"/>
              <a:t>Допущена одна ошибка в изложении материала или употребления терминов – 1</a:t>
            </a:r>
          </a:p>
          <a:p>
            <a:pPr marL="0" indent="0">
              <a:buNone/>
            </a:pPr>
            <a:r>
              <a:rPr lang="ru-RU" dirty="0" smtClean="0"/>
              <a:t>Допущено две и более ошибки в изложении материала или употреблении терминов - 0</a:t>
            </a:r>
          </a:p>
        </p:txBody>
      </p:sp>
    </p:spTree>
    <p:extLst>
      <p:ext uri="{BB962C8B-B14F-4D97-AF65-F5344CB8AC3E}">
        <p14:creationId xmlns:p14="http://schemas.microsoft.com/office/powerpoint/2010/main" val="42043169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Упрощение.</a:t>
            </a:r>
            <a:endParaRPr lang="ru-RU" b="1" dirty="0"/>
          </a:p>
        </p:txBody>
      </p:sp>
      <p:sp>
        <p:nvSpPr>
          <p:cNvPr id="3" name="Объект 2"/>
          <p:cNvSpPr>
            <a:spLocks noGrp="1"/>
          </p:cNvSpPr>
          <p:nvPr>
            <p:ph idx="1"/>
          </p:nvPr>
        </p:nvSpPr>
        <p:spPr/>
        <p:txBody>
          <a:bodyPr>
            <a:normAutofit/>
          </a:bodyPr>
          <a:lstStyle/>
          <a:p>
            <a:pPr marL="0" indent="0" algn="ctr">
              <a:buNone/>
            </a:pPr>
            <a:r>
              <a:rPr lang="ru-RU" sz="4000" dirty="0" smtClean="0"/>
              <a:t>Находим в текста сложные предложения (ССП, СПП, БСП) и делим на несколько простых предложений или убираем незначительные факты.</a:t>
            </a:r>
            <a:endParaRPr lang="ru-RU" sz="4000" dirty="0"/>
          </a:p>
        </p:txBody>
      </p:sp>
    </p:spTree>
    <p:extLst>
      <p:ext uri="{BB962C8B-B14F-4D97-AF65-F5344CB8AC3E}">
        <p14:creationId xmlns:p14="http://schemas.microsoft.com/office/powerpoint/2010/main" val="1762853292"/>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5793507"/>
          </a:xfrm>
        </p:spPr>
        <p:txBody>
          <a:bodyPr/>
          <a:lstStyle/>
          <a:p>
            <a:r>
              <a:rPr lang="ru-RU" dirty="0" smtClean="0"/>
              <a:t>Критерии ГК и ФК применяются для проверки и оценки изложения и сочинения, суммарный объем которых составляет 140 и более слов.</a:t>
            </a:r>
          </a:p>
          <a:p>
            <a:r>
              <a:rPr lang="ru-RU" dirty="0" smtClean="0"/>
              <a:t>Если в изложении и сочинении менее 70 слов, то работа по критериям ГК оценивается 0 баллов.</a:t>
            </a:r>
          </a:p>
          <a:p>
            <a:r>
              <a:rPr lang="ru-RU" dirty="0" smtClean="0"/>
              <a:t>Если выполнена только одна творческая работа, то оценивание осуществляется в соответствии с объемом работы.</a:t>
            </a:r>
          </a:p>
          <a:p>
            <a:endParaRPr lang="ru-RU" dirty="0"/>
          </a:p>
        </p:txBody>
      </p:sp>
    </p:spTree>
    <p:extLst>
      <p:ext uri="{BB962C8B-B14F-4D97-AF65-F5344CB8AC3E}">
        <p14:creationId xmlns:p14="http://schemas.microsoft.com/office/powerpoint/2010/main" val="1073981926"/>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b="1" dirty="0" smtClean="0"/>
              <a:t>Максимальное количество баллов за всю экзаменационную работу - 39</a:t>
            </a:r>
            <a:endParaRPr lang="ru-RU" sz="3600" b="1" dirty="0"/>
          </a:p>
        </p:txBody>
      </p:sp>
      <p:sp>
        <p:nvSpPr>
          <p:cNvPr id="3" name="Объект 2"/>
          <p:cNvSpPr>
            <a:spLocks noGrp="1"/>
          </p:cNvSpPr>
          <p:nvPr>
            <p:ph idx="1"/>
          </p:nvPr>
        </p:nvSpPr>
        <p:spPr>
          <a:xfrm>
            <a:off x="467544" y="1772816"/>
            <a:ext cx="8229600" cy="4525963"/>
          </a:xfrm>
        </p:spPr>
        <p:txBody>
          <a:bodyPr>
            <a:normAutofit/>
          </a:bodyPr>
          <a:lstStyle/>
          <a:p>
            <a:r>
              <a:rPr lang="ru-RU" sz="4000" b="1" dirty="0" smtClean="0"/>
              <a:t>0 – 14 </a:t>
            </a:r>
            <a:r>
              <a:rPr lang="ru-RU" sz="4000" dirty="0" smtClean="0"/>
              <a:t>выставляется отметка </a:t>
            </a:r>
            <a:r>
              <a:rPr lang="ru-RU" sz="4000" b="1" dirty="0" smtClean="0">
                <a:solidFill>
                  <a:srgbClr val="FF0000"/>
                </a:solidFill>
              </a:rPr>
              <a:t>«2»</a:t>
            </a:r>
          </a:p>
          <a:p>
            <a:r>
              <a:rPr lang="ru-RU" sz="4000" b="1" dirty="0" smtClean="0"/>
              <a:t>15 – 24 </a:t>
            </a:r>
            <a:r>
              <a:rPr lang="ru-RU" sz="4000" dirty="0" smtClean="0"/>
              <a:t>выставляется отметка </a:t>
            </a:r>
            <a:r>
              <a:rPr lang="ru-RU" sz="4000" b="1" dirty="0" smtClean="0">
                <a:solidFill>
                  <a:srgbClr val="FF0000"/>
                </a:solidFill>
              </a:rPr>
              <a:t>«3»</a:t>
            </a:r>
          </a:p>
          <a:p>
            <a:r>
              <a:rPr lang="ru-RU" sz="4000" b="1" dirty="0" smtClean="0"/>
              <a:t>25 – 33 </a:t>
            </a:r>
            <a:r>
              <a:rPr lang="ru-RU" sz="4000" dirty="0" smtClean="0"/>
              <a:t>выставляется отметка </a:t>
            </a:r>
            <a:r>
              <a:rPr lang="ru-RU" sz="4000" b="1" dirty="0" smtClean="0">
                <a:solidFill>
                  <a:srgbClr val="FF0000"/>
                </a:solidFill>
              </a:rPr>
              <a:t>«4»</a:t>
            </a:r>
          </a:p>
          <a:p>
            <a:r>
              <a:rPr lang="ru-RU" sz="4000" b="1" dirty="0" smtClean="0"/>
              <a:t>34 – 39 </a:t>
            </a:r>
            <a:r>
              <a:rPr lang="ru-RU" sz="4000" dirty="0" smtClean="0"/>
              <a:t>выставляется отметка </a:t>
            </a:r>
            <a:r>
              <a:rPr lang="ru-RU" sz="4000" b="1" dirty="0" smtClean="0">
                <a:solidFill>
                  <a:srgbClr val="FF0000"/>
                </a:solidFill>
              </a:rPr>
              <a:t>«5»</a:t>
            </a:r>
            <a:endParaRPr lang="ru-RU" sz="4000" b="1" dirty="0">
              <a:solidFill>
                <a:srgbClr val="FF0000"/>
              </a:solidFill>
            </a:endParaRPr>
          </a:p>
        </p:txBody>
      </p:sp>
    </p:spTree>
    <p:extLst>
      <p:ext uri="{BB962C8B-B14F-4D97-AF65-F5344CB8AC3E}">
        <p14:creationId xmlns:p14="http://schemas.microsoft.com/office/powerpoint/2010/main" val="1101183491"/>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0000"/>
                </a:solidFill>
              </a:rPr>
              <a:t>Удачи!</a:t>
            </a:r>
            <a:endParaRPr lang="ru-RU" b="1" dirty="0">
              <a:solidFill>
                <a:srgbClr val="FF0000"/>
              </a:solidFill>
            </a:endParaRPr>
          </a:p>
        </p:txBody>
      </p:sp>
      <p:sp>
        <p:nvSpPr>
          <p:cNvPr id="3" name="Объект 2"/>
          <p:cNvSpPr>
            <a:spLocks noGrp="1"/>
          </p:cNvSpPr>
          <p:nvPr>
            <p:ph idx="1"/>
          </p:nvPr>
        </p:nvSpPr>
        <p:spPr>
          <a:xfrm>
            <a:off x="457200" y="1268760"/>
            <a:ext cx="8229600" cy="4857403"/>
          </a:xfrm>
        </p:spPr>
        <p:txBody>
          <a:bodyPr>
            <a:normAutofit fontScale="92500" lnSpcReduction="10000"/>
          </a:bodyPr>
          <a:lstStyle/>
          <a:p>
            <a:r>
              <a:rPr lang="ru-RU" dirty="0" smtClean="0"/>
              <a:t>Успешная сдача экзамена зависит от вас самих! Не поддавайтесь панике, будьте спокойны и сосредоточены. </a:t>
            </a:r>
          </a:p>
          <a:p>
            <a:r>
              <a:rPr lang="ru-RU" dirty="0" smtClean="0"/>
              <a:t>Старайтесь выполнить все задания, помните, что каждый балл на счету. Если не можете вспомнить правило при выполнении теста, перейдите к следующему, потом можете вернуться к ней и еще раз обдумать.</a:t>
            </a:r>
          </a:p>
          <a:p>
            <a:r>
              <a:rPr lang="ru-RU" dirty="0" smtClean="0"/>
              <a:t> Не оставляйте без ответа ни одно задание! Если не уверены в правильном ответе – доверьтесь интуиции!</a:t>
            </a:r>
            <a:endParaRPr lang="ru-RU" dirty="0"/>
          </a:p>
        </p:txBody>
      </p:sp>
    </p:spTree>
    <p:extLst>
      <p:ext uri="{BB962C8B-B14F-4D97-AF65-F5344CB8AC3E}">
        <p14:creationId xmlns:p14="http://schemas.microsoft.com/office/powerpoint/2010/main" val="33005167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930226"/>
          </a:xfrm>
        </p:spPr>
        <p:txBody>
          <a:bodyPr>
            <a:normAutofit fontScale="90000"/>
          </a:bodyPr>
          <a:lstStyle/>
          <a:p>
            <a:r>
              <a:rPr lang="ru-RU" b="1" dirty="0" smtClean="0"/>
              <a:t>Всю работу выполняем на черновике, потом готовую работу переписываем набело в чистовик!</a:t>
            </a:r>
            <a:endParaRPr lang="ru-RU" b="1" dirty="0"/>
          </a:p>
        </p:txBody>
      </p:sp>
      <p:sp>
        <p:nvSpPr>
          <p:cNvPr id="3" name="Объект 2"/>
          <p:cNvSpPr>
            <a:spLocks noGrp="1"/>
          </p:cNvSpPr>
          <p:nvPr>
            <p:ph idx="1"/>
          </p:nvPr>
        </p:nvSpPr>
        <p:spPr>
          <a:xfrm>
            <a:off x="467544" y="2492896"/>
            <a:ext cx="8229600" cy="3816424"/>
          </a:xfrm>
        </p:spPr>
        <p:txBody>
          <a:bodyPr>
            <a:normAutofit/>
          </a:bodyPr>
          <a:lstStyle/>
          <a:p>
            <a:pPr marL="0" indent="0" algn="ctr">
              <a:buNone/>
            </a:pPr>
            <a:r>
              <a:rPr lang="ru-RU" sz="3600" dirty="0" smtClean="0">
                <a:solidFill>
                  <a:srgbClr val="FF0000"/>
                </a:solidFill>
              </a:rPr>
              <a:t>Не забудьте </a:t>
            </a:r>
            <a:r>
              <a:rPr lang="ru-RU" sz="3600" dirty="0" smtClean="0"/>
              <a:t>проверить работу, правописание слов и расстановку знаков препинания.</a:t>
            </a:r>
          </a:p>
          <a:p>
            <a:pPr marL="0" indent="0" algn="ctr">
              <a:buNone/>
            </a:pPr>
            <a:r>
              <a:rPr lang="ru-RU" sz="3600" dirty="0" smtClean="0"/>
              <a:t>Объем работы – не менее 70 слов</a:t>
            </a:r>
          </a:p>
          <a:p>
            <a:pPr marL="0" indent="0" algn="ctr">
              <a:buNone/>
            </a:pPr>
            <a:endParaRPr lang="ru-RU" sz="3600" dirty="0" smtClean="0"/>
          </a:p>
          <a:p>
            <a:pPr marL="0" indent="0" algn="ctr">
              <a:buNone/>
            </a:pPr>
            <a:r>
              <a:rPr lang="ru-RU" sz="3600" b="1" dirty="0" smtClean="0"/>
              <a:t>Максимальный балл за изложение - 7</a:t>
            </a:r>
            <a:endParaRPr lang="ru-RU" sz="3600" b="1" dirty="0"/>
          </a:p>
        </p:txBody>
      </p:sp>
    </p:spTree>
    <p:extLst>
      <p:ext uri="{BB962C8B-B14F-4D97-AF65-F5344CB8AC3E}">
        <p14:creationId xmlns:p14="http://schemas.microsoft.com/office/powerpoint/2010/main" val="27769828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Тестовая часть.</a:t>
            </a:r>
            <a:endParaRPr lang="ru-RU" b="1" dirty="0"/>
          </a:p>
        </p:txBody>
      </p:sp>
      <p:sp>
        <p:nvSpPr>
          <p:cNvPr id="3" name="Объект 2"/>
          <p:cNvSpPr>
            <a:spLocks noGrp="1"/>
          </p:cNvSpPr>
          <p:nvPr>
            <p:ph idx="1"/>
          </p:nvPr>
        </p:nvSpPr>
        <p:spPr/>
        <p:txBody>
          <a:bodyPr>
            <a:normAutofit lnSpcReduction="10000"/>
          </a:bodyPr>
          <a:lstStyle/>
          <a:p>
            <a:pPr marL="0" indent="0" algn="ctr">
              <a:buNone/>
            </a:pPr>
            <a:r>
              <a:rPr lang="ru-RU" sz="4000" dirty="0" smtClean="0"/>
              <a:t>Всего 13 заданий по определенным темам. За каждый правильный ответ начисляется 1 балл.</a:t>
            </a:r>
          </a:p>
          <a:p>
            <a:pPr marL="0" indent="0" algn="ctr">
              <a:buNone/>
            </a:pPr>
            <a:r>
              <a:rPr lang="ru-RU" sz="4000" dirty="0" smtClean="0"/>
              <a:t>Задание начинается с № 2, т.к. задание № 1 – это изложение.</a:t>
            </a:r>
          </a:p>
          <a:p>
            <a:pPr marL="0" indent="0" algn="ctr">
              <a:buNone/>
            </a:pPr>
            <a:r>
              <a:rPr lang="ru-RU" sz="4000" b="1" dirty="0" smtClean="0">
                <a:solidFill>
                  <a:srgbClr val="FF0000"/>
                </a:solidFill>
              </a:rPr>
              <a:t>Внимательно читайте формулировку заданий!</a:t>
            </a:r>
          </a:p>
        </p:txBody>
      </p:sp>
    </p:spTree>
    <p:extLst>
      <p:ext uri="{BB962C8B-B14F-4D97-AF65-F5344CB8AC3E}">
        <p14:creationId xmlns:p14="http://schemas.microsoft.com/office/powerpoint/2010/main" val="16938626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№2. Понимание текста.</a:t>
            </a:r>
            <a:endParaRPr lang="ru-RU" b="1" dirty="0"/>
          </a:p>
        </p:txBody>
      </p:sp>
      <p:sp>
        <p:nvSpPr>
          <p:cNvPr id="3" name="Объект 2"/>
          <p:cNvSpPr>
            <a:spLocks noGrp="1"/>
          </p:cNvSpPr>
          <p:nvPr>
            <p:ph idx="1"/>
          </p:nvPr>
        </p:nvSpPr>
        <p:spPr/>
        <p:txBody>
          <a:bodyPr/>
          <a:lstStyle/>
          <a:p>
            <a:pPr marL="0" indent="0">
              <a:buNone/>
            </a:pPr>
            <a:r>
              <a:rPr lang="ru-RU" dirty="0" smtClean="0"/>
              <a:t>Выберите один вариант, который вам кажется правильным. Для понимания темы и основной мысли текста необходимо прочитать текст несколько раз.</a:t>
            </a:r>
          </a:p>
          <a:p>
            <a:pPr marL="0" indent="0">
              <a:buNone/>
            </a:pPr>
            <a:r>
              <a:rPr lang="en-US" b="1" dirty="0" smtClean="0">
                <a:solidFill>
                  <a:srgbClr val="FF0000"/>
                </a:solidFill>
              </a:rPr>
              <a:t>N.B.</a:t>
            </a:r>
            <a:r>
              <a:rPr lang="en-US" dirty="0" smtClean="0"/>
              <a:t> </a:t>
            </a:r>
            <a:r>
              <a:rPr lang="ru-RU" dirty="0" smtClean="0"/>
              <a:t> </a:t>
            </a:r>
            <a:r>
              <a:rPr lang="ru-RU" dirty="0"/>
              <a:t> </a:t>
            </a:r>
            <a:r>
              <a:rPr lang="ru-RU" dirty="0" smtClean="0"/>
              <a:t>Исключите заведомо неверные ответы. Если есть сомнения между двумя ответами, перечитайте текст еще раз!</a:t>
            </a:r>
            <a:endParaRPr lang="ru-RU" dirty="0"/>
          </a:p>
        </p:txBody>
      </p:sp>
    </p:spTree>
    <p:extLst>
      <p:ext uri="{BB962C8B-B14F-4D97-AF65-F5344CB8AC3E}">
        <p14:creationId xmlns:p14="http://schemas.microsoft.com/office/powerpoint/2010/main" val="26792964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№3. Средства выразительности.</a:t>
            </a:r>
            <a:endParaRPr lang="ru-RU" b="1" dirty="0"/>
          </a:p>
        </p:txBody>
      </p:sp>
      <p:sp>
        <p:nvSpPr>
          <p:cNvPr id="3" name="Объект 2"/>
          <p:cNvSpPr>
            <a:spLocks noGrp="1"/>
          </p:cNvSpPr>
          <p:nvPr>
            <p:ph idx="1"/>
          </p:nvPr>
        </p:nvSpPr>
        <p:spPr>
          <a:xfrm>
            <a:off x="457200" y="1412776"/>
            <a:ext cx="8229600" cy="4713387"/>
          </a:xfrm>
        </p:spPr>
        <p:txBody>
          <a:bodyPr/>
          <a:lstStyle/>
          <a:p>
            <a:pPr marL="0" indent="0" algn="ctr">
              <a:buNone/>
            </a:pPr>
            <a:r>
              <a:rPr lang="ru-RU" dirty="0" smtClean="0"/>
              <a:t>Выразительные средства русского языка</a:t>
            </a:r>
            <a:endParaRPr lang="ru-RU" dirty="0"/>
          </a:p>
        </p:txBody>
      </p:sp>
      <p:cxnSp>
        <p:nvCxnSpPr>
          <p:cNvPr id="5" name="Прямая со стрелкой 4"/>
          <p:cNvCxnSpPr/>
          <p:nvPr/>
        </p:nvCxnSpPr>
        <p:spPr>
          <a:xfrm flipH="1">
            <a:off x="2591780" y="2132856"/>
            <a:ext cx="1188132" cy="6840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Прямая со стрелкой 6"/>
          <p:cNvCxnSpPr/>
          <p:nvPr/>
        </p:nvCxnSpPr>
        <p:spPr>
          <a:xfrm>
            <a:off x="5364088" y="2132856"/>
            <a:ext cx="900100" cy="6840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77778" y="2869508"/>
            <a:ext cx="3302133" cy="3693319"/>
          </a:xfrm>
          <a:prstGeom prst="rect">
            <a:avLst/>
          </a:prstGeom>
          <a:noFill/>
        </p:spPr>
        <p:txBody>
          <a:bodyPr wrap="square" rtlCol="0">
            <a:spAutoFit/>
          </a:bodyPr>
          <a:lstStyle/>
          <a:p>
            <a:pPr algn="ctr"/>
            <a:r>
              <a:rPr lang="ru-RU" b="1" dirty="0" smtClean="0"/>
              <a:t>ТРОПЫ</a:t>
            </a:r>
          </a:p>
          <a:p>
            <a:pPr algn="ctr"/>
            <a:r>
              <a:rPr lang="ru-RU" u="sng" dirty="0" smtClean="0"/>
              <a:t>Слова, используемые в переносном значении</a:t>
            </a:r>
          </a:p>
          <a:p>
            <a:pPr algn="ctr"/>
            <a:r>
              <a:rPr lang="ru-RU" dirty="0" smtClean="0">
                <a:solidFill>
                  <a:srgbClr val="FF0000"/>
                </a:solidFill>
              </a:rPr>
              <a:t>Метафора</a:t>
            </a:r>
          </a:p>
          <a:p>
            <a:pPr algn="ctr"/>
            <a:r>
              <a:rPr lang="ru-RU" dirty="0" smtClean="0">
                <a:solidFill>
                  <a:srgbClr val="FF0000"/>
                </a:solidFill>
              </a:rPr>
              <a:t>Олицетворение</a:t>
            </a:r>
          </a:p>
          <a:p>
            <a:pPr algn="ctr"/>
            <a:r>
              <a:rPr lang="ru-RU" dirty="0" smtClean="0">
                <a:solidFill>
                  <a:srgbClr val="FF0000"/>
                </a:solidFill>
              </a:rPr>
              <a:t>Эпитет</a:t>
            </a:r>
          </a:p>
          <a:p>
            <a:pPr algn="ctr"/>
            <a:r>
              <a:rPr lang="ru-RU" dirty="0" smtClean="0">
                <a:solidFill>
                  <a:srgbClr val="FF0000"/>
                </a:solidFill>
              </a:rPr>
              <a:t>Метонимия</a:t>
            </a:r>
          </a:p>
          <a:p>
            <a:pPr algn="ctr"/>
            <a:r>
              <a:rPr lang="ru-RU" dirty="0" smtClean="0">
                <a:solidFill>
                  <a:srgbClr val="FF0000"/>
                </a:solidFill>
              </a:rPr>
              <a:t>Синекдоха</a:t>
            </a:r>
          </a:p>
          <a:p>
            <a:pPr algn="ctr"/>
            <a:r>
              <a:rPr lang="ru-RU" dirty="0" smtClean="0">
                <a:solidFill>
                  <a:srgbClr val="FF0000"/>
                </a:solidFill>
              </a:rPr>
              <a:t>Сравнение</a:t>
            </a:r>
          </a:p>
          <a:p>
            <a:pPr algn="ctr"/>
            <a:r>
              <a:rPr lang="ru-RU" dirty="0" smtClean="0">
                <a:solidFill>
                  <a:srgbClr val="FF0000"/>
                </a:solidFill>
              </a:rPr>
              <a:t>Гипербола</a:t>
            </a:r>
          </a:p>
          <a:p>
            <a:pPr algn="ctr"/>
            <a:r>
              <a:rPr lang="ru-RU" dirty="0" smtClean="0">
                <a:solidFill>
                  <a:srgbClr val="FF0000"/>
                </a:solidFill>
              </a:rPr>
              <a:t>Литота</a:t>
            </a:r>
          </a:p>
          <a:p>
            <a:pPr algn="ctr"/>
            <a:r>
              <a:rPr lang="ru-RU" dirty="0" smtClean="0">
                <a:solidFill>
                  <a:srgbClr val="FF0000"/>
                </a:solidFill>
              </a:rPr>
              <a:t>Градация</a:t>
            </a:r>
          </a:p>
          <a:p>
            <a:pPr algn="ctr"/>
            <a:r>
              <a:rPr lang="ru-RU" dirty="0" smtClean="0">
                <a:solidFill>
                  <a:srgbClr val="FF0000"/>
                </a:solidFill>
              </a:rPr>
              <a:t>Лексический повтор</a:t>
            </a:r>
            <a:endParaRPr lang="ru-RU" dirty="0">
              <a:solidFill>
                <a:srgbClr val="FF0000"/>
              </a:solidFill>
            </a:endParaRPr>
          </a:p>
        </p:txBody>
      </p:sp>
      <p:sp>
        <p:nvSpPr>
          <p:cNvPr id="10" name="TextBox 9"/>
          <p:cNvSpPr txBox="1"/>
          <p:nvPr/>
        </p:nvSpPr>
        <p:spPr>
          <a:xfrm>
            <a:off x="5434455" y="2869508"/>
            <a:ext cx="3456384" cy="3139321"/>
          </a:xfrm>
          <a:prstGeom prst="rect">
            <a:avLst/>
          </a:prstGeom>
          <a:noFill/>
        </p:spPr>
        <p:txBody>
          <a:bodyPr wrap="square" rtlCol="0">
            <a:spAutoFit/>
          </a:bodyPr>
          <a:lstStyle/>
          <a:p>
            <a:pPr algn="ctr"/>
            <a:r>
              <a:rPr lang="ru-RU" b="1" dirty="0" smtClean="0"/>
              <a:t>ФИГУРЫ РЕЧИ</a:t>
            </a:r>
          </a:p>
          <a:p>
            <a:pPr algn="ctr"/>
            <a:r>
              <a:rPr lang="ru-RU" u="sng" dirty="0" smtClean="0"/>
              <a:t>Синтаксические конструкции.</a:t>
            </a:r>
          </a:p>
          <a:p>
            <a:pPr algn="ctr"/>
            <a:r>
              <a:rPr lang="ru-RU" dirty="0" smtClean="0">
                <a:solidFill>
                  <a:srgbClr val="FF0000"/>
                </a:solidFill>
              </a:rPr>
              <a:t>Антитеза</a:t>
            </a:r>
          </a:p>
          <a:p>
            <a:pPr algn="ctr"/>
            <a:r>
              <a:rPr lang="ru-RU" dirty="0" smtClean="0">
                <a:solidFill>
                  <a:srgbClr val="FF0000"/>
                </a:solidFill>
              </a:rPr>
              <a:t>Инверсия</a:t>
            </a:r>
          </a:p>
          <a:p>
            <a:pPr algn="ctr"/>
            <a:r>
              <a:rPr lang="ru-RU" dirty="0" smtClean="0">
                <a:solidFill>
                  <a:srgbClr val="FF0000"/>
                </a:solidFill>
              </a:rPr>
              <a:t>Парцелляция</a:t>
            </a:r>
          </a:p>
          <a:p>
            <a:pPr algn="ctr"/>
            <a:r>
              <a:rPr lang="ru-RU" dirty="0" err="1" smtClean="0">
                <a:solidFill>
                  <a:srgbClr val="FF0000"/>
                </a:solidFill>
              </a:rPr>
              <a:t>Синтаксич</a:t>
            </a:r>
            <a:r>
              <a:rPr lang="ru-RU" dirty="0" smtClean="0">
                <a:solidFill>
                  <a:srgbClr val="FF0000"/>
                </a:solidFill>
              </a:rPr>
              <a:t>. параллелизм</a:t>
            </a:r>
          </a:p>
          <a:p>
            <a:pPr algn="ctr"/>
            <a:r>
              <a:rPr lang="ru-RU" dirty="0" err="1" smtClean="0">
                <a:solidFill>
                  <a:srgbClr val="FF0000"/>
                </a:solidFill>
              </a:rPr>
              <a:t>Риторич.вопрос</a:t>
            </a:r>
            <a:endParaRPr lang="ru-RU" dirty="0" smtClean="0">
              <a:solidFill>
                <a:srgbClr val="FF0000"/>
              </a:solidFill>
            </a:endParaRPr>
          </a:p>
          <a:p>
            <a:pPr algn="ctr"/>
            <a:r>
              <a:rPr lang="ru-RU" dirty="0" err="1" smtClean="0">
                <a:solidFill>
                  <a:srgbClr val="FF0000"/>
                </a:solidFill>
              </a:rPr>
              <a:t>Риторич.обращение</a:t>
            </a:r>
            <a:endParaRPr lang="ru-RU" dirty="0" smtClean="0">
              <a:solidFill>
                <a:srgbClr val="FF0000"/>
              </a:solidFill>
            </a:endParaRPr>
          </a:p>
          <a:p>
            <a:pPr algn="ctr"/>
            <a:r>
              <a:rPr lang="ru-RU" dirty="0" smtClean="0">
                <a:solidFill>
                  <a:srgbClr val="FF0000"/>
                </a:solidFill>
              </a:rPr>
              <a:t>Вопросно-ответная форма изложения</a:t>
            </a:r>
          </a:p>
          <a:p>
            <a:pPr algn="ctr"/>
            <a:endParaRPr lang="ru-RU" dirty="0"/>
          </a:p>
        </p:txBody>
      </p:sp>
    </p:spTree>
    <p:extLst>
      <p:ext uri="{BB962C8B-B14F-4D97-AF65-F5344CB8AC3E}">
        <p14:creationId xmlns:p14="http://schemas.microsoft.com/office/powerpoint/2010/main" val="31008772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Как выполняем.</a:t>
            </a:r>
            <a:endParaRPr lang="ru-RU" b="1" dirty="0"/>
          </a:p>
        </p:txBody>
      </p:sp>
      <p:sp>
        <p:nvSpPr>
          <p:cNvPr id="3" name="Объект 2"/>
          <p:cNvSpPr>
            <a:spLocks noGrp="1"/>
          </p:cNvSpPr>
          <p:nvPr>
            <p:ph idx="1"/>
          </p:nvPr>
        </p:nvSpPr>
        <p:spPr/>
        <p:txBody>
          <a:bodyPr/>
          <a:lstStyle/>
          <a:p>
            <a:pPr marL="0" indent="0">
              <a:buNone/>
            </a:pPr>
            <a:r>
              <a:rPr lang="ru-RU" dirty="0" smtClean="0"/>
              <a:t>Задания бывают обычно двух типов:</a:t>
            </a:r>
          </a:p>
          <a:p>
            <a:pPr>
              <a:buFontTx/>
              <a:buChar char="-"/>
            </a:pPr>
            <a:r>
              <a:rPr lang="ru-RU" dirty="0" smtClean="0"/>
              <a:t>Среди четырёх вариантов ответов ищем предложение, в котором есть заданное средство выразительности (например, </a:t>
            </a:r>
            <a:r>
              <a:rPr lang="ru-RU" i="1" dirty="0" smtClean="0"/>
              <a:t>фразеологизм, метафора</a:t>
            </a:r>
            <a:r>
              <a:rPr lang="ru-RU" dirty="0" smtClean="0"/>
              <a:t>)</a:t>
            </a:r>
          </a:p>
          <a:p>
            <a:pPr>
              <a:buFontTx/>
              <a:buChar char="-"/>
            </a:pPr>
            <a:r>
              <a:rPr lang="ru-RU" dirty="0" smtClean="0"/>
              <a:t>В заданном предложении найти из четырёх перечисленных необходимое средство выразительности</a:t>
            </a:r>
            <a:endParaRPr lang="ru-RU" dirty="0"/>
          </a:p>
        </p:txBody>
      </p:sp>
    </p:spTree>
    <p:extLst>
      <p:ext uri="{BB962C8B-B14F-4D97-AF65-F5344CB8AC3E}">
        <p14:creationId xmlns:p14="http://schemas.microsoft.com/office/powerpoint/2010/main" val="9069771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Используйте метод исключения!</a:t>
            </a:r>
            <a:endParaRPr lang="ru-RU" b="1" dirty="0"/>
          </a:p>
        </p:txBody>
      </p:sp>
      <p:sp>
        <p:nvSpPr>
          <p:cNvPr id="3" name="Объект 2"/>
          <p:cNvSpPr>
            <a:spLocks noGrp="1"/>
          </p:cNvSpPr>
          <p:nvPr>
            <p:ph idx="1"/>
          </p:nvPr>
        </p:nvSpPr>
        <p:spPr/>
        <p:txBody>
          <a:bodyPr/>
          <a:lstStyle/>
          <a:p>
            <a:pPr>
              <a:buFontTx/>
              <a:buChar char="-"/>
            </a:pPr>
            <a:r>
              <a:rPr lang="ru-RU" dirty="0" smtClean="0"/>
              <a:t>вспомните, что обозначает заданный термин, затем внимательно прочитайте предложения. </a:t>
            </a:r>
          </a:p>
          <a:p>
            <a:pPr>
              <a:buFontTx/>
              <a:buChar char="-"/>
            </a:pPr>
            <a:r>
              <a:rPr lang="ru-RU" dirty="0" smtClean="0"/>
              <a:t>Помните, что некоторые средства трудно ограничить, т.к. они имеют переносное значение:</a:t>
            </a:r>
          </a:p>
          <a:p>
            <a:pPr marL="0" indent="0" algn="ctr">
              <a:buNone/>
            </a:pPr>
            <a:r>
              <a:rPr lang="ru-RU" dirty="0"/>
              <a:t>  </a:t>
            </a:r>
            <a:r>
              <a:rPr lang="ru-RU" dirty="0" smtClean="0"/>
              <a:t>  </a:t>
            </a:r>
            <a:r>
              <a:rPr lang="ru-RU" i="1" dirty="0" smtClean="0">
                <a:solidFill>
                  <a:srgbClr val="FF0000"/>
                </a:solidFill>
              </a:rPr>
              <a:t>эпитет, метафора, олицетворение</a:t>
            </a:r>
          </a:p>
          <a:p>
            <a:pPr marL="0" indent="0" algn="ctr">
              <a:buNone/>
            </a:pPr>
            <a:r>
              <a:rPr lang="ru-RU" i="1" dirty="0" smtClean="0"/>
              <a:t>(выучите наизусть их значение!)</a:t>
            </a:r>
            <a:endParaRPr lang="ru-RU" i="1" dirty="0"/>
          </a:p>
        </p:txBody>
      </p:sp>
    </p:spTree>
    <p:extLst>
      <p:ext uri="{BB962C8B-B14F-4D97-AF65-F5344CB8AC3E}">
        <p14:creationId xmlns:p14="http://schemas.microsoft.com/office/powerpoint/2010/main" val="41315114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b="1" dirty="0" smtClean="0"/>
              <a:t/>
            </a:r>
            <a:br>
              <a:rPr lang="ru-RU" b="1" dirty="0" smtClean="0"/>
            </a:br>
            <a:r>
              <a:rPr lang="ru-RU" b="1" dirty="0" smtClean="0"/>
              <a:t>Практикум.</a:t>
            </a:r>
            <a:br>
              <a:rPr lang="ru-RU" b="1" dirty="0" smtClean="0"/>
            </a:br>
            <a:endParaRPr lang="ru-RU" b="1" dirty="0"/>
          </a:p>
        </p:txBody>
      </p:sp>
      <p:sp>
        <p:nvSpPr>
          <p:cNvPr id="3" name="Объект 2"/>
          <p:cNvSpPr>
            <a:spLocks noGrp="1"/>
          </p:cNvSpPr>
          <p:nvPr>
            <p:ph idx="1"/>
          </p:nvPr>
        </p:nvSpPr>
        <p:spPr>
          <a:xfrm>
            <a:off x="457200" y="1052736"/>
            <a:ext cx="8229600" cy="5073427"/>
          </a:xfrm>
        </p:spPr>
        <p:txBody>
          <a:bodyPr>
            <a:normAutofit lnSpcReduction="10000"/>
          </a:bodyPr>
          <a:lstStyle/>
          <a:p>
            <a:pPr marL="0" indent="0">
              <a:buNone/>
            </a:pPr>
            <a:r>
              <a:rPr lang="ru-RU" dirty="0" smtClean="0"/>
              <a:t>Какое из перечисленных средств выразительности использовано в предложении </a:t>
            </a:r>
            <a:r>
              <a:rPr lang="ru-RU" b="1" i="1" dirty="0" smtClean="0"/>
              <a:t>«Для искусства годится только тот материал, который завоевал место в сердце» </a:t>
            </a:r>
            <a:r>
              <a:rPr lang="ru-RU" i="1" dirty="0" smtClean="0"/>
              <a:t>(К. Паустовский)</a:t>
            </a:r>
          </a:p>
          <a:p>
            <a:pPr marL="514350" indent="-514350">
              <a:buAutoNum type="arabicParenR"/>
            </a:pPr>
            <a:r>
              <a:rPr lang="ru-RU" i="1" dirty="0" smtClean="0"/>
              <a:t>Сравнительный оборот</a:t>
            </a:r>
          </a:p>
          <a:p>
            <a:pPr marL="514350" indent="-514350">
              <a:buAutoNum type="arabicParenR"/>
            </a:pPr>
            <a:r>
              <a:rPr lang="ru-RU" i="1" dirty="0" smtClean="0"/>
              <a:t>Эпитет</a:t>
            </a:r>
          </a:p>
          <a:p>
            <a:pPr marL="514350" indent="-514350">
              <a:buAutoNum type="arabicParenR"/>
            </a:pPr>
            <a:r>
              <a:rPr lang="ru-RU" i="1" dirty="0" smtClean="0"/>
              <a:t>Метафора</a:t>
            </a:r>
          </a:p>
          <a:p>
            <a:pPr marL="514350" indent="-514350">
              <a:buAutoNum type="arabicParenR"/>
            </a:pPr>
            <a:r>
              <a:rPr lang="ru-RU" i="1" dirty="0" smtClean="0"/>
              <a:t>Гипербола</a:t>
            </a:r>
          </a:p>
          <a:p>
            <a:pPr marL="0" indent="0">
              <a:buNone/>
            </a:pPr>
            <a:r>
              <a:rPr lang="ru-RU" i="1" dirty="0" smtClean="0"/>
              <a:t>Ответ __ </a:t>
            </a:r>
            <a:r>
              <a:rPr lang="ru-RU" i="1" dirty="0" smtClean="0">
                <a:solidFill>
                  <a:srgbClr val="FF0000"/>
                </a:solidFill>
              </a:rPr>
              <a:t>метафора </a:t>
            </a:r>
            <a:r>
              <a:rPr lang="ru-RU" i="1" dirty="0" smtClean="0"/>
              <a:t>___</a:t>
            </a:r>
            <a:endParaRPr lang="ru-RU" i="1" dirty="0"/>
          </a:p>
        </p:txBody>
      </p:sp>
    </p:spTree>
    <p:extLst>
      <p:ext uri="{BB962C8B-B14F-4D97-AF65-F5344CB8AC3E}">
        <p14:creationId xmlns:p14="http://schemas.microsoft.com/office/powerpoint/2010/main" val="952665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260648"/>
            <a:ext cx="8352928" cy="6048672"/>
          </a:xfrm>
        </p:spPr>
        <p:txBody>
          <a:bodyPr>
            <a:noAutofit/>
          </a:bodyPr>
          <a:lstStyle/>
          <a:p>
            <a:r>
              <a:rPr lang="ru-RU" sz="2800" b="1" i="0" u="none" strike="noStrike" baseline="0" dirty="0" smtClean="0">
                <a:solidFill>
                  <a:schemeClr val="tx1"/>
                </a:solidFill>
                <a:latin typeface="+mj-lt"/>
              </a:rPr>
              <a:t>За выполнение экзаменационной работы выставляется отметка по пятибалльной шкале.</a:t>
            </a:r>
          </a:p>
          <a:p>
            <a:endParaRPr lang="ru-RU" sz="2800" b="1" i="0" u="none" strike="noStrike" baseline="0" dirty="0" smtClean="0">
              <a:solidFill>
                <a:schemeClr val="tx1"/>
              </a:solidFill>
              <a:latin typeface="+mj-lt"/>
            </a:endParaRPr>
          </a:p>
          <a:p>
            <a:pPr algn="just"/>
            <a:r>
              <a:rPr lang="ru-RU" sz="2800" b="0" i="0" u="none" strike="noStrike" baseline="0" dirty="0" smtClean="0">
                <a:solidFill>
                  <a:schemeClr val="tx1"/>
                </a:solidFill>
                <a:latin typeface="+mj-lt"/>
              </a:rPr>
              <a:t>Отметка </a:t>
            </a:r>
            <a:r>
              <a:rPr lang="ru-RU" sz="2800" b="1" i="0" u="none" strike="noStrike" baseline="0" dirty="0" smtClean="0">
                <a:solidFill>
                  <a:srgbClr val="FF0000"/>
                </a:solidFill>
                <a:latin typeface="+mj-lt"/>
              </a:rPr>
              <a:t>≪2≫</a:t>
            </a:r>
            <a:r>
              <a:rPr lang="ru-RU" sz="2800" b="0" i="0" u="none" strike="noStrike" baseline="0" dirty="0" smtClean="0">
                <a:solidFill>
                  <a:schemeClr val="tx1"/>
                </a:solidFill>
                <a:latin typeface="+mj-lt"/>
              </a:rPr>
              <a:t> выставляется в том случае, если учащийся набрал не более 14 баллов</a:t>
            </a:r>
          </a:p>
          <a:p>
            <a:pPr algn="just"/>
            <a:r>
              <a:rPr lang="ru-RU" sz="2800" b="1" i="0" u="none" strike="noStrike" baseline="0" dirty="0" smtClean="0">
                <a:solidFill>
                  <a:schemeClr val="tx1"/>
                </a:solidFill>
                <a:latin typeface="+mj-lt"/>
              </a:rPr>
              <a:t>(от 0 до 14) </a:t>
            </a:r>
            <a:r>
              <a:rPr lang="ru-RU" sz="2800" b="0" i="0" u="none" strike="noStrike" baseline="0" dirty="0" smtClean="0">
                <a:solidFill>
                  <a:schemeClr val="tx1"/>
                </a:solidFill>
                <a:latin typeface="+mj-lt"/>
              </a:rPr>
              <a:t>за выполнение всех частей экзаменационной работы;</a:t>
            </a:r>
          </a:p>
          <a:p>
            <a:pPr algn="just"/>
            <a:r>
              <a:rPr lang="ru-RU" sz="2800" b="0" i="0" u="none" strike="noStrike" baseline="0" dirty="0" smtClean="0">
                <a:solidFill>
                  <a:schemeClr val="tx1"/>
                </a:solidFill>
                <a:latin typeface="+mj-lt"/>
              </a:rPr>
              <a:t>отметка </a:t>
            </a:r>
            <a:r>
              <a:rPr lang="ru-RU" sz="2800" b="1" i="0" u="none" strike="noStrike" baseline="0" dirty="0" smtClean="0">
                <a:solidFill>
                  <a:srgbClr val="FF0000"/>
                </a:solidFill>
                <a:latin typeface="+mj-lt"/>
              </a:rPr>
              <a:t>≪3≫</a:t>
            </a:r>
            <a:r>
              <a:rPr lang="ru-RU" sz="2800" b="0" i="0" u="none" strike="noStrike" baseline="0" dirty="0" smtClean="0">
                <a:solidFill>
                  <a:schemeClr val="tx1"/>
                </a:solidFill>
                <a:latin typeface="+mj-lt"/>
              </a:rPr>
              <a:t> выставляется в том случае, если учащийся набрал не менее 15 и не более</a:t>
            </a:r>
            <a:r>
              <a:rPr lang="ru-RU" sz="2800" b="0" i="0" u="none" strike="noStrike" dirty="0" smtClean="0">
                <a:solidFill>
                  <a:schemeClr val="tx1"/>
                </a:solidFill>
                <a:latin typeface="+mj-lt"/>
              </a:rPr>
              <a:t> </a:t>
            </a:r>
            <a:r>
              <a:rPr lang="ru-RU" sz="2800" b="0" i="0" u="none" strike="noStrike" baseline="0" dirty="0" smtClean="0">
                <a:solidFill>
                  <a:schemeClr val="tx1"/>
                </a:solidFill>
                <a:latin typeface="+mj-lt"/>
              </a:rPr>
              <a:t>24 баллов </a:t>
            </a:r>
            <a:r>
              <a:rPr lang="ru-RU" sz="2800" b="1" i="0" u="none" strike="noStrike" baseline="0" dirty="0" smtClean="0">
                <a:solidFill>
                  <a:schemeClr val="tx1"/>
                </a:solidFill>
                <a:latin typeface="+mj-lt"/>
              </a:rPr>
              <a:t>(от 15 до 24) </a:t>
            </a:r>
            <a:r>
              <a:rPr lang="ru-RU" sz="2800" b="0" i="0" u="none" strike="noStrike" baseline="0" dirty="0" smtClean="0">
                <a:solidFill>
                  <a:schemeClr val="tx1"/>
                </a:solidFill>
                <a:latin typeface="+mj-lt"/>
              </a:rPr>
              <a:t>за выполнение всех частей экзаменационной работы;</a:t>
            </a:r>
          </a:p>
        </p:txBody>
      </p:sp>
    </p:spTree>
    <p:extLst>
      <p:ext uri="{BB962C8B-B14F-4D97-AF65-F5344CB8AC3E}">
        <p14:creationId xmlns:p14="http://schemas.microsoft.com/office/powerpoint/2010/main" val="34194103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88640"/>
            <a:ext cx="8229600" cy="5937523"/>
          </a:xfrm>
        </p:spPr>
        <p:txBody>
          <a:bodyPr/>
          <a:lstStyle/>
          <a:p>
            <a:pPr marL="0" indent="0">
              <a:buNone/>
            </a:pPr>
            <a:r>
              <a:rPr lang="ru-RU" dirty="0" smtClean="0"/>
              <a:t>Укажите предложение, в котором средством выразительности речи является </a:t>
            </a:r>
            <a:r>
              <a:rPr lang="ru-RU" b="1" dirty="0" smtClean="0"/>
              <a:t>метафора.</a:t>
            </a:r>
          </a:p>
          <a:p>
            <a:pPr marL="514350" indent="-514350">
              <a:buAutoNum type="arabicParenR"/>
            </a:pPr>
            <a:r>
              <a:rPr lang="ru-RU" sz="2400" dirty="0" smtClean="0"/>
              <a:t>Несколько дней назад юные защитники природы приметили в лесу дуб, на котором внизу узкой, почти незаметной полоской была снята кора.</a:t>
            </a:r>
          </a:p>
          <a:p>
            <a:pPr marL="514350" indent="-514350">
              <a:buAutoNum type="arabicParenR"/>
            </a:pPr>
            <a:r>
              <a:rPr lang="ru-RU" sz="2400" dirty="0" smtClean="0"/>
              <a:t>Браконьеры, не закончив пилить первое дерево, положили пилу и топоры, отошли на поляну и сели обедать.</a:t>
            </a:r>
          </a:p>
          <a:p>
            <a:pPr marL="514350" indent="-514350">
              <a:buAutoNum type="arabicParenR"/>
            </a:pPr>
            <a:r>
              <a:rPr lang="ru-RU" sz="2400" dirty="0" smtClean="0"/>
              <a:t>По-своему наказав преступников, мальчики теперь боялись, не обвинят ли их в шалостях или даже в хулиганстве.</a:t>
            </a:r>
          </a:p>
          <a:p>
            <a:pPr marL="514350" indent="-514350">
              <a:buAutoNum type="arabicParenR"/>
            </a:pPr>
            <a:r>
              <a:rPr lang="ru-RU" sz="2400" dirty="0" smtClean="0"/>
              <a:t>Не было сомнения, что этот поступок оставит в сердцах след на всю жизнь.</a:t>
            </a:r>
          </a:p>
          <a:p>
            <a:pPr marL="0" indent="0">
              <a:buNone/>
            </a:pPr>
            <a:r>
              <a:rPr lang="ru-RU" sz="2400" dirty="0" smtClean="0"/>
              <a:t>Ответ ___4____</a:t>
            </a:r>
            <a:endParaRPr lang="ru-RU" sz="2400" dirty="0"/>
          </a:p>
        </p:txBody>
      </p:sp>
    </p:spTree>
    <p:extLst>
      <p:ext uri="{BB962C8B-B14F-4D97-AF65-F5344CB8AC3E}">
        <p14:creationId xmlns:p14="http://schemas.microsoft.com/office/powerpoint/2010/main" val="4049737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792088"/>
          </a:xfrm>
        </p:spPr>
        <p:txBody>
          <a:bodyPr/>
          <a:lstStyle/>
          <a:p>
            <a:r>
              <a:rPr lang="ru-RU" b="1" dirty="0" smtClean="0"/>
              <a:t>Теория.</a:t>
            </a:r>
            <a:endParaRPr lang="ru-RU" b="1" dirty="0"/>
          </a:p>
        </p:txBody>
      </p:sp>
      <p:sp>
        <p:nvSpPr>
          <p:cNvPr id="3" name="Объект 2"/>
          <p:cNvSpPr>
            <a:spLocks noGrp="1"/>
          </p:cNvSpPr>
          <p:nvPr>
            <p:ph idx="1"/>
          </p:nvPr>
        </p:nvSpPr>
        <p:spPr>
          <a:xfrm>
            <a:off x="467544" y="1124744"/>
            <a:ext cx="8229600" cy="5472608"/>
          </a:xfrm>
        </p:spPr>
        <p:txBody>
          <a:bodyPr>
            <a:normAutofit/>
          </a:bodyPr>
          <a:lstStyle/>
          <a:p>
            <a:r>
              <a:rPr lang="ru-RU" b="1" dirty="0" smtClean="0">
                <a:solidFill>
                  <a:srgbClr val="FF0000"/>
                </a:solidFill>
              </a:rPr>
              <a:t>Олицетворение </a:t>
            </a:r>
            <a:r>
              <a:rPr lang="ru-RU" dirty="0" smtClean="0"/>
              <a:t>– троп, основанный на том, что неодушевленному предмету, отвлеченному понятию или живому существу, не наделенному сознанием, приписываются действия или качества, присущие человеку. </a:t>
            </a:r>
          </a:p>
          <a:p>
            <a:endParaRPr lang="ru-RU" dirty="0" smtClean="0"/>
          </a:p>
          <a:p>
            <a:pPr marL="0" indent="0">
              <a:buNone/>
            </a:pPr>
            <a:r>
              <a:rPr lang="ru-RU" dirty="0"/>
              <a:t> </a:t>
            </a:r>
            <a:r>
              <a:rPr lang="ru-RU" dirty="0" smtClean="0"/>
              <a:t>   </a:t>
            </a:r>
            <a:r>
              <a:rPr lang="ru-RU" i="1" dirty="0" smtClean="0">
                <a:solidFill>
                  <a:srgbClr val="FF0000"/>
                </a:solidFill>
              </a:rPr>
              <a:t>Улыбкой ясною природа</a:t>
            </a:r>
          </a:p>
          <a:p>
            <a:pPr marL="0" indent="0">
              <a:buNone/>
            </a:pPr>
            <a:r>
              <a:rPr lang="ru-RU" i="1" dirty="0">
                <a:solidFill>
                  <a:srgbClr val="FF0000"/>
                </a:solidFill>
              </a:rPr>
              <a:t> </a:t>
            </a:r>
            <a:r>
              <a:rPr lang="ru-RU" i="1" dirty="0" smtClean="0">
                <a:solidFill>
                  <a:srgbClr val="FF0000"/>
                </a:solidFill>
              </a:rPr>
              <a:t>   Сквозь сон встречает утро года</a:t>
            </a:r>
          </a:p>
          <a:p>
            <a:pPr marL="0" indent="0" algn="r">
              <a:buNone/>
            </a:pPr>
            <a:r>
              <a:rPr lang="ru-RU" i="1" dirty="0" smtClean="0">
                <a:solidFill>
                  <a:srgbClr val="FF0000"/>
                </a:solidFill>
              </a:rPr>
              <a:t>(А.С. Пушкин)</a:t>
            </a:r>
            <a:endParaRPr lang="ru-RU" i="1" dirty="0">
              <a:solidFill>
                <a:srgbClr val="FF0000"/>
              </a:solidFill>
            </a:endParaRPr>
          </a:p>
        </p:txBody>
      </p:sp>
    </p:spTree>
    <p:extLst>
      <p:ext uri="{BB962C8B-B14F-4D97-AF65-F5344CB8AC3E}">
        <p14:creationId xmlns:p14="http://schemas.microsoft.com/office/powerpoint/2010/main" val="22480293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endParaRPr lang="ru-RU" dirty="0"/>
          </a:p>
        </p:txBody>
      </p:sp>
      <p:sp>
        <p:nvSpPr>
          <p:cNvPr id="3" name="Объект 2"/>
          <p:cNvSpPr>
            <a:spLocks noGrp="1"/>
          </p:cNvSpPr>
          <p:nvPr>
            <p:ph idx="1"/>
          </p:nvPr>
        </p:nvSpPr>
        <p:spPr>
          <a:xfrm>
            <a:off x="457200" y="908720"/>
            <a:ext cx="8229600" cy="5217443"/>
          </a:xfrm>
        </p:spPr>
        <p:txBody>
          <a:bodyPr/>
          <a:lstStyle/>
          <a:p>
            <a:pPr marL="0" indent="0">
              <a:buNone/>
            </a:pPr>
            <a:r>
              <a:rPr lang="ru-RU" b="1" dirty="0" smtClean="0">
                <a:solidFill>
                  <a:srgbClr val="FF0000"/>
                </a:solidFill>
              </a:rPr>
              <a:t>Метафора </a:t>
            </a:r>
            <a:r>
              <a:rPr lang="ru-RU" dirty="0" smtClean="0"/>
              <a:t>– это перенос названия с одного предмета на другой на основании их сходства – цвет, форма, объем, функция, назначение, положение в пространстве и времени и т.д. метафора – это не слова, а сочетание слов в речи, например:</a:t>
            </a:r>
          </a:p>
          <a:p>
            <a:pPr marL="0" indent="0">
              <a:buNone/>
            </a:pPr>
            <a:r>
              <a:rPr lang="ru-RU" i="1" dirty="0" smtClean="0"/>
              <a:t>Открыть дверь – открыть сердце</a:t>
            </a:r>
          </a:p>
          <a:p>
            <a:pPr marL="0" indent="0">
              <a:buNone/>
            </a:pPr>
            <a:r>
              <a:rPr lang="ru-RU" i="1" dirty="0" smtClean="0"/>
              <a:t>Украсить ёлку – красить будни</a:t>
            </a:r>
          </a:p>
          <a:p>
            <a:pPr marL="0" indent="0">
              <a:buNone/>
            </a:pPr>
            <a:endParaRPr lang="ru-RU" dirty="0" smtClean="0"/>
          </a:p>
        </p:txBody>
      </p:sp>
    </p:spTree>
    <p:extLst>
      <p:ext uri="{BB962C8B-B14F-4D97-AF65-F5344CB8AC3E}">
        <p14:creationId xmlns:p14="http://schemas.microsoft.com/office/powerpoint/2010/main" val="5430924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0026"/>
          </a:xfrm>
        </p:spPr>
        <p:txBody>
          <a:bodyPr>
            <a:normAutofit fontScale="90000"/>
          </a:bodyPr>
          <a:lstStyle/>
          <a:p>
            <a:endParaRPr lang="ru-RU" dirty="0"/>
          </a:p>
        </p:txBody>
      </p:sp>
      <p:sp>
        <p:nvSpPr>
          <p:cNvPr id="3" name="Объект 2"/>
          <p:cNvSpPr>
            <a:spLocks noGrp="1"/>
          </p:cNvSpPr>
          <p:nvPr>
            <p:ph idx="1"/>
          </p:nvPr>
        </p:nvSpPr>
        <p:spPr>
          <a:xfrm>
            <a:off x="457200" y="260648"/>
            <a:ext cx="8435280" cy="6480720"/>
          </a:xfrm>
        </p:spPr>
        <p:txBody>
          <a:bodyPr>
            <a:normAutofit lnSpcReduction="10000"/>
          </a:bodyPr>
          <a:lstStyle/>
          <a:p>
            <a:pPr marL="0" indent="0">
              <a:buNone/>
            </a:pPr>
            <a:r>
              <a:rPr lang="ru-RU" b="1" dirty="0" smtClean="0">
                <a:solidFill>
                  <a:srgbClr val="FF0000"/>
                </a:solidFill>
              </a:rPr>
              <a:t>Гипербола </a:t>
            </a:r>
            <a:r>
              <a:rPr lang="ru-RU" dirty="0" smtClean="0"/>
              <a:t>– стилистический прием, явное и намеренное преувеличение размеров, силы, значения, красоты описываемого предмета или явления. Цель этого образного выражения – усиление выразительности и подчеркивание мысли.</a:t>
            </a:r>
          </a:p>
          <a:p>
            <a:pPr marL="0" indent="0">
              <a:buNone/>
            </a:pPr>
            <a:r>
              <a:rPr lang="ru-RU" b="1" dirty="0" smtClean="0">
                <a:solidFill>
                  <a:srgbClr val="FF0000"/>
                </a:solidFill>
              </a:rPr>
              <a:t>Литота</a:t>
            </a:r>
            <a:r>
              <a:rPr lang="ru-RU" dirty="0" smtClean="0"/>
              <a:t> – это образное выражение, преуменьшающее размеры, силу, значение описываемого.</a:t>
            </a:r>
          </a:p>
          <a:p>
            <a:pPr marL="0" indent="0">
              <a:buNone/>
            </a:pPr>
            <a:r>
              <a:rPr lang="ru-RU" b="1" dirty="0" smtClean="0">
                <a:solidFill>
                  <a:srgbClr val="FF0000"/>
                </a:solidFill>
              </a:rPr>
              <a:t>Г</a:t>
            </a:r>
            <a:r>
              <a:rPr lang="ru-RU" dirty="0" smtClean="0"/>
              <a:t>. </a:t>
            </a:r>
            <a:r>
              <a:rPr lang="ru-RU" dirty="0"/>
              <a:t>и</a:t>
            </a:r>
            <a:r>
              <a:rPr lang="ru-RU" dirty="0" smtClean="0"/>
              <a:t> </a:t>
            </a:r>
            <a:r>
              <a:rPr lang="ru-RU" b="1" dirty="0" smtClean="0">
                <a:solidFill>
                  <a:srgbClr val="FF0000"/>
                </a:solidFill>
              </a:rPr>
              <a:t>Л</a:t>
            </a:r>
            <a:r>
              <a:rPr lang="ru-RU" dirty="0" smtClean="0"/>
              <a:t>. Могут выражаться языковыми единицами различных уровней (словом, словосочетанием, предложением, сложным синтаксическим целым) </a:t>
            </a:r>
            <a:endParaRPr lang="ru-RU" dirty="0"/>
          </a:p>
        </p:txBody>
      </p:sp>
    </p:spTree>
    <p:extLst>
      <p:ext uri="{BB962C8B-B14F-4D97-AF65-F5344CB8AC3E}">
        <p14:creationId xmlns:p14="http://schemas.microsoft.com/office/powerpoint/2010/main" val="20583737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018"/>
          </a:xfrm>
        </p:spPr>
        <p:txBody>
          <a:bodyPr>
            <a:normAutofit fontScale="90000"/>
          </a:bodyPr>
          <a:lstStyle/>
          <a:p>
            <a:endParaRPr lang="ru-RU" dirty="0"/>
          </a:p>
        </p:txBody>
      </p:sp>
      <p:sp>
        <p:nvSpPr>
          <p:cNvPr id="3" name="Объект 2"/>
          <p:cNvSpPr>
            <a:spLocks noGrp="1"/>
          </p:cNvSpPr>
          <p:nvPr>
            <p:ph idx="1"/>
          </p:nvPr>
        </p:nvSpPr>
        <p:spPr>
          <a:xfrm>
            <a:off x="395536" y="404664"/>
            <a:ext cx="8229600" cy="6192688"/>
          </a:xfrm>
        </p:spPr>
        <p:txBody>
          <a:bodyPr/>
          <a:lstStyle/>
          <a:p>
            <a:pPr marL="0" indent="0">
              <a:buNone/>
            </a:pPr>
            <a:r>
              <a:rPr lang="ru-RU" b="1" dirty="0" smtClean="0">
                <a:solidFill>
                  <a:srgbClr val="FF0000"/>
                </a:solidFill>
              </a:rPr>
              <a:t>Эпитет</a:t>
            </a:r>
            <a:r>
              <a:rPr lang="ru-RU" dirty="0" smtClean="0"/>
              <a:t> – это образное определение предмета, явления, действия, какого-либо качества или свойства. Признак, выраженный эпитетом, как бы присоединяется к предмету или действию; это чаще всего красочные определения, выраженные прилагательным.</a:t>
            </a:r>
          </a:p>
          <a:p>
            <a:pPr marL="0" indent="0">
              <a:buNone/>
            </a:pPr>
            <a:r>
              <a:rPr lang="ru-RU" i="1" dirty="0" smtClean="0"/>
              <a:t>Золотая осень</a:t>
            </a:r>
          </a:p>
          <a:p>
            <a:pPr marL="0" indent="0">
              <a:buNone/>
            </a:pPr>
            <a:r>
              <a:rPr lang="ru-RU" i="1" dirty="0" smtClean="0"/>
              <a:t>Плачущий фонтан</a:t>
            </a:r>
          </a:p>
          <a:p>
            <a:pPr marL="0" indent="0">
              <a:buNone/>
            </a:pPr>
            <a:r>
              <a:rPr lang="ru-RU" i="1" dirty="0" smtClean="0"/>
              <a:t>Трескучий мороз</a:t>
            </a:r>
          </a:p>
          <a:p>
            <a:pPr marL="0" indent="0">
              <a:buNone/>
            </a:pPr>
            <a:r>
              <a:rPr lang="ru-RU" i="1" dirty="0" smtClean="0"/>
              <a:t>Серый волк</a:t>
            </a:r>
          </a:p>
          <a:p>
            <a:pPr marL="0" indent="0">
              <a:buNone/>
            </a:pPr>
            <a:endParaRPr lang="ru-RU" dirty="0"/>
          </a:p>
        </p:txBody>
      </p:sp>
    </p:spTree>
    <p:extLst>
      <p:ext uri="{BB962C8B-B14F-4D97-AF65-F5344CB8AC3E}">
        <p14:creationId xmlns:p14="http://schemas.microsoft.com/office/powerpoint/2010/main" val="184855230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018"/>
          </a:xfrm>
        </p:spPr>
        <p:txBody>
          <a:bodyPr>
            <a:normAutofit fontScale="90000"/>
          </a:bodyPr>
          <a:lstStyle/>
          <a:p>
            <a:endParaRPr lang="ru-RU" dirty="0"/>
          </a:p>
        </p:txBody>
      </p:sp>
      <p:sp>
        <p:nvSpPr>
          <p:cNvPr id="3" name="Объект 2"/>
          <p:cNvSpPr>
            <a:spLocks noGrp="1"/>
          </p:cNvSpPr>
          <p:nvPr>
            <p:ph idx="1"/>
          </p:nvPr>
        </p:nvSpPr>
        <p:spPr>
          <a:xfrm>
            <a:off x="457200" y="548680"/>
            <a:ext cx="8229600" cy="5577483"/>
          </a:xfrm>
        </p:spPr>
        <p:txBody>
          <a:bodyPr/>
          <a:lstStyle/>
          <a:p>
            <a:pPr marL="0" indent="0">
              <a:buNone/>
            </a:pPr>
            <a:r>
              <a:rPr lang="ru-RU" b="1" dirty="0" smtClean="0">
                <a:solidFill>
                  <a:srgbClr val="FF0000"/>
                </a:solidFill>
              </a:rPr>
              <a:t>Сравнение</a:t>
            </a:r>
            <a:r>
              <a:rPr lang="ru-RU" dirty="0" smtClean="0"/>
              <a:t> – сопоставление одного предмета с другим с целью художественного описания первого. Цель сравнения – выявить в объекте сравнения новые, важные для субъекта высказывания свойства.</a:t>
            </a:r>
          </a:p>
          <a:p>
            <a:pPr marL="0" indent="0">
              <a:buNone/>
            </a:pPr>
            <a:r>
              <a:rPr lang="ru-RU" dirty="0" smtClean="0"/>
              <a:t>Сравнение может быть выражено словом, словосочетанием, сравнительным оборотом, придаточной частью и даже самостоятельным предложением.</a:t>
            </a:r>
            <a:endParaRPr lang="ru-RU" dirty="0"/>
          </a:p>
        </p:txBody>
      </p:sp>
    </p:spTree>
    <p:extLst>
      <p:ext uri="{BB962C8B-B14F-4D97-AF65-F5344CB8AC3E}">
        <p14:creationId xmlns:p14="http://schemas.microsoft.com/office/powerpoint/2010/main" val="15874050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018"/>
          </a:xfrm>
        </p:spPr>
        <p:txBody>
          <a:bodyPr>
            <a:normAutofit fontScale="90000"/>
          </a:bodyPr>
          <a:lstStyle/>
          <a:p>
            <a:endParaRPr lang="ru-RU" dirty="0"/>
          </a:p>
        </p:txBody>
      </p:sp>
      <p:sp>
        <p:nvSpPr>
          <p:cNvPr id="3" name="Объект 2"/>
          <p:cNvSpPr>
            <a:spLocks noGrp="1"/>
          </p:cNvSpPr>
          <p:nvPr>
            <p:ph idx="1"/>
          </p:nvPr>
        </p:nvSpPr>
        <p:spPr>
          <a:xfrm>
            <a:off x="457200" y="404664"/>
            <a:ext cx="8229600" cy="5721499"/>
          </a:xfrm>
        </p:spPr>
        <p:txBody>
          <a:bodyPr/>
          <a:lstStyle/>
          <a:p>
            <a:endParaRPr lang="ru-RU" dirty="0" smtClean="0"/>
          </a:p>
          <a:p>
            <a:r>
              <a:rPr lang="ru-RU" i="1" dirty="0" smtClean="0"/>
              <a:t>Он сосредоточенно набивает свой желудок едой, </a:t>
            </a:r>
            <a:r>
              <a:rPr lang="ru-RU" i="1" dirty="0" smtClean="0">
                <a:solidFill>
                  <a:srgbClr val="FF0000"/>
                </a:solidFill>
              </a:rPr>
              <a:t>как хорошая хозяй</a:t>
            </a:r>
            <a:r>
              <a:rPr lang="ru-RU" i="1" dirty="0" smtClean="0"/>
              <a:t>ка набивает пасхальную утку яблоками (</a:t>
            </a:r>
            <a:r>
              <a:rPr lang="ru-RU" i="1" dirty="0" err="1" smtClean="0"/>
              <a:t>Д.Рубина</a:t>
            </a:r>
            <a:r>
              <a:rPr lang="ru-RU" i="1" dirty="0" smtClean="0"/>
              <a:t>)</a:t>
            </a:r>
          </a:p>
          <a:p>
            <a:r>
              <a:rPr lang="ru-RU" i="1" dirty="0" smtClean="0"/>
              <a:t>Автобус включенными фарами </a:t>
            </a:r>
            <a:r>
              <a:rPr lang="ru-RU" i="1" dirty="0" smtClean="0">
                <a:solidFill>
                  <a:srgbClr val="FF0000"/>
                </a:solidFill>
              </a:rPr>
              <a:t>медленным утюгом </a:t>
            </a:r>
            <a:r>
              <a:rPr lang="ru-RU" i="1" dirty="0" smtClean="0"/>
              <a:t>пополз в гору (</a:t>
            </a:r>
            <a:r>
              <a:rPr lang="ru-RU" i="1" dirty="0" err="1" smtClean="0"/>
              <a:t>Д.Рубина</a:t>
            </a:r>
            <a:r>
              <a:rPr lang="ru-RU" i="1" dirty="0" smtClean="0"/>
              <a:t>)</a:t>
            </a:r>
            <a:endParaRPr lang="ru-RU" i="1" dirty="0"/>
          </a:p>
        </p:txBody>
      </p:sp>
    </p:spTree>
    <p:extLst>
      <p:ext uri="{BB962C8B-B14F-4D97-AF65-F5344CB8AC3E}">
        <p14:creationId xmlns:p14="http://schemas.microsoft.com/office/powerpoint/2010/main" val="38048683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0026"/>
          </a:xfrm>
        </p:spPr>
        <p:txBody>
          <a:bodyPr>
            <a:normAutofit fontScale="90000"/>
          </a:bodyPr>
          <a:lstStyle/>
          <a:p>
            <a:endParaRPr lang="ru-RU" dirty="0"/>
          </a:p>
        </p:txBody>
      </p:sp>
      <p:sp>
        <p:nvSpPr>
          <p:cNvPr id="3" name="Объект 2"/>
          <p:cNvSpPr>
            <a:spLocks noGrp="1"/>
          </p:cNvSpPr>
          <p:nvPr>
            <p:ph idx="1"/>
          </p:nvPr>
        </p:nvSpPr>
        <p:spPr>
          <a:xfrm>
            <a:off x="457200" y="692696"/>
            <a:ext cx="8229600" cy="5433467"/>
          </a:xfrm>
        </p:spPr>
        <p:txBody>
          <a:bodyPr/>
          <a:lstStyle/>
          <a:p>
            <a:pPr marL="0" indent="0">
              <a:buNone/>
            </a:pPr>
            <a:r>
              <a:rPr lang="ru-RU" b="1" dirty="0" smtClean="0">
                <a:solidFill>
                  <a:srgbClr val="FF0000"/>
                </a:solidFill>
              </a:rPr>
              <a:t>Фразеологизмы</a:t>
            </a:r>
            <a:r>
              <a:rPr lang="ru-RU" dirty="0" smtClean="0"/>
              <a:t> – неделимые устойчивые сочетания, целостные по значению и структуре, воспроизводимые в речи в виде готовых единиц.</a:t>
            </a:r>
          </a:p>
          <a:p>
            <a:pPr marL="0" indent="0">
              <a:buNone/>
            </a:pPr>
            <a:r>
              <a:rPr lang="ru-RU" i="1" dirty="0" smtClean="0">
                <a:solidFill>
                  <a:srgbClr val="FF0000"/>
                </a:solidFill>
              </a:rPr>
              <a:t>Дать слово, кошки скребут на душе, легко сказать, тряхнуть стариной, иголка в стоге сена, зарубить себе на носу, сидеть на шее, бить баклуши </a:t>
            </a:r>
            <a:r>
              <a:rPr lang="ru-RU" i="1" dirty="0">
                <a:solidFill>
                  <a:srgbClr val="FF0000"/>
                </a:solidFill>
              </a:rPr>
              <a:t>и</a:t>
            </a:r>
            <a:r>
              <a:rPr lang="ru-RU" i="1" dirty="0" smtClean="0">
                <a:solidFill>
                  <a:srgbClr val="FF0000"/>
                </a:solidFill>
              </a:rPr>
              <a:t> т.д.</a:t>
            </a:r>
            <a:endParaRPr lang="ru-RU" i="1" dirty="0">
              <a:solidFill>
                <a:srgbClr val="FF0000"/>
              </a:solidFill>
            </a:endParaRPr>
          </a:p>
        </p:txBody>
      </p:sp>
    </p:spTree>
    <p:extLst>
      <p:ext uri="{BB962C8B-B14F-4D97-AF65-F5344CB8AC3E}">
        <p14:creationId xmlns:p14="http://schemas.microsoft.com/office/powerpoint/2010/main" val="17650766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0026"/>
          </a:xfrm>
        </p:spPr>
        <p:txBody>
          <a:bodyPr>
            <a:normAutofit fontScale="90000"/>
          </a:bodyPr>
          <a:lstStyle/>
          <a:p>
            <a:endParaRPr lang="ru-RU" dirty="0"/>
          </a:p>
        </p:txBody>
      </p:sp>
      <p:sp>
        <p:nvSpPr>
          <p:cNvPr id="3" name="Объект 2"/>
          <p:cNvSpPr>
            <a:spLocks noGrp="1"/>
          </p:cNvSpPr>
          <p:nvPr>
            <p:ph idx="1"/>
          </p:nvPr>
        </p:nvSpPr>
        <p:spPr>
          <a:xfrm>
            <a:off x="457200" y="476672"/>
            <a:ext cx="8229600" cy="5649491"/>
          </a:xfrm>
        </p:spPr>
        <p:txBody>
          <a:bodyPr/>
          <a:lstStyle/>
          <a:p>
            <a:pPr marL="0" indent="0">
              <a:buNone/>
            </a:pPr>
            <a:r>
              <a:rPr lang="ru-RU" b="1" dirty="0" smtClean="0">
                <a:solidFill>
                  <a:srgbClr val="FF0000"/>
                </a:solidFill>
              </a:rPr>
              <a:t>Градация </a:t>
            </a:r>
            <a:r>
              <a:rPr lang="ru-RU" dirty="0" smtClean="0"/>
              <a:t>– постепенное усиление</a:t>
            </a:r>
          </a:p>
          <a:p>
            <a:pPr marL="0" indent="0">
              <a:buNone/>
            </a:pPr>
            <a:r>
              <a:rPr lang="ru-RU" i="1" dirty="0" smtClean="0"/>
              <a:t>Не жалею, не зову, не плачу… (</a:t>
            </a:r>
            <a:r>
              <a:rPr lang="ru-RU" i="1" dirty="0" err="1" smtClean="0"/>
              <a:t>С.Есенин</a:t>
            </a:r>
            <a:r>
              <a:rPr lang="ru-RU" i="1" dirty="0" smtClean="0"/>
              <a:t>)</a:t>
            </a:r>
          </a:p>
          <a:p>
            <a:pPr marL="0" indent="0">
              <a:buNone/>
            </a:pPr>
            <a:r>
              <a:rPr lang="ru-RU" b="1" dirty="0" smtClean="0">
                <a:solidFill>
                  <a:srgbClr val="FF0000"/>
                </a:solidFill>
              </a:rPr>
              <a:t>Парцелляция</a:t>
            </a:r>
            <a:r>
              <a:rPr lang="ru-RU" dirty="0" smtClean="0"/>
              <a:t> – экспрессивный прием, при котором предложение интонационно делится на самостоятельные отрезки, графически оформленные как самостоятельные предложения</a:t>
            </a:r>
            <a:r>
              <a:rPr lang="ru-RU" i="1" dirty="0" smtClean="0"/>
              <a:t>.</a:t>
            </a:r>
          </a:p>
          <a:p>
            <a:pPr marL="0" indent="0">
              <a:buNone/>
            </a:pPr>
            <a:r>
              <a:rPr lang="ru-RU" i="1" dirty="0" smtClean="0"/>
              <a:t>Разные они люди. И по возрасту. И по характеру. И по взглядам на жизнь.</a:t>
            </a:r>
            <a:endParaRPr lang="ru-RU" i="1" dirty="0"/>
          </a:p>
        </p:txBody>
      </p:sp>
    </p:spTree>
    <p:extLst>
      <p:ext uri="{BB962C8B-B14F-4D97-AF65-F5344CB8AC3E}">
        <p14:creationId xmlns:p14="http://schemas.microsoft.com/office/powerpoint/2010/main" val="7897764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0026"/>
          </a:xfrm>
        </p:spPr>
        <p:txBody>
          <a:bodyPr>
            <a:normAutofit fontScale="90000"/>
          </a:bodyPr>
          <a:lstStyle/>
          <a:p>
            <a:endParaRPr lang="ru-RU" dirty="0"/>
          </a:p>
        </p:txBody>
      </p:sp>
      <p:sp>
        <p:nvSpPr>
          <p:cNvPr id="3" name="Объект 2"/>
          <p:cNvSpPr>
            <a:spLocks noGrp="1"/>
          </p:cNvSpPr>
          <p:nvPr>
            <p:ph idx="1"/>
          </p:nvPr>
        </p:nvSpPr>
        <p:spPr>
          <a:xfrm>
            <a:off x="251520" y="404664"/>
            <a:ext cx="8640960" cy="5822107"/>
          </a:xfrm>
        </p:spPr>
        <p:txBody>
          <a:bodyPr/>
          <a:lstStyle/>
          <a:p>
            <a:pPr marL="0" indent="0">
              <a:buNone/>
            </a:pPr>
            <a:r>
              <a:rPr lang="ru-RU" dirty="0" smtClean="0"/>
              <a:t>Синонимы – слова, обозначающие одно и то же понятие, но различающиеся дополнительными смысловыми оттенками или стилистической окраской.</a:t>
            </a:r>
          </a:p>
          <a:p>
            <a:pPr marL="0" indent="0">
              <a:buNone/>
            </a:pPr>
            <a:r>
              <a:rPr lang="ru-RU" i="1" dirty="0" smtClean="0"/>
              <a:t>Говорить–изрекать, вещать, молоть, плести</a:t>
            </a:r>
          </a:p>
          <a:p>
            <a:pPr marL="0" indent="0">
              <a:buNone/>
            </a:pPr>
            <a:r>
              <a:rPr lang="ru-RU" b="1" dirty="0" smtClean="0">
                <a:solidFill>
                  <a:srgbClr val="FF0000"/>
                </a:solidFill>
              </a:rPr>
              <a:t>Антонимы</a:t>
            </a:r>
            <a:r>
              <a:rPr lang="ru-RU" dirty="0" smtClean="0"/>
              <a:t> – слова с противоположным значением. Антонимы лежат на основе </a:t>
            </a:r>
            <a:r>
              <a:rPr lang="ru-RU" b="1" dirty="0" smtClean="0">
                <a:solidFill>
                  <a:srgbClr val="FF0000"/>
                </a:solidFill>
              </a:rPr>
              <a:t>антитезы.</a:t>
            </a:r>
          </a:p>
          <a:p>
            <a:pPr marL="0" indent="0">
              <a:buNone/>
            </a:pPr>
            <a:r>
              <a:rPr lang="ru-RU" i="1" dirty="0" smtClean="0"/>
              <a:t>Добро – зло</a:t>
            </a:r>
          </a:p>
          <a:p>
            <a:pPr marL="0" indent="0">
              <a:buNone/>
            </a:pPr>
            <a:r>
              <a:rPr lang="ru-RU" i="1" dirty="0" smtClean="0"/>
              <a:t>Утверждать - отрицать</a:t>
            </a:r>
            <a:endParaRPr lang="ru-RU" i="1" dirty="0"/>
          </a:p>
        </p:txBody>
      </p:sp>
    </p:spTree>
    <p:extLst>
      <p:ext uri="{BB962C8B-B14F-4D97-AF65-F5344CB8AC3E}">
        <p14:creationId xmlns:p14="http://schemas.microsoft.com/office/powerpoint/2010/main" val="1793755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0026"/>
          </a:xfrm>
        </p:spPr>
        <p:txBody>
          <a:bodyPr>
            <a:normAutofit fontScale="90000"/>
          </a:bodyPr>
          <a:lstStyle/>
          <a:p>
            <a:endParaRPr lang="ru-RU" dirty="0"/>
          </a:p>
        </p:txBody>
      </p:sp>
      <p:sp>
        <p:nvSpPr>
          <p:cNvPr id="3" name="Объект 2"/>
          <p:cNvSpPr>
            <a:spLocks noGrp="1"/>
          </p:cNvSpPr>
          <p:nvPr>
            <p:ph idx="1"/>
          </p:nvPr>
        </p:nvSpPr>
        <p:spPr>
          <a:xfrm>
            <a:off x="457200" y="908720"/>
            <a:ext cx="8229600" cy="5217443"/>
          </a:xfrm>
        </p:spPr>
        <p:txBody>
          <a:bodyPr>
            <a:normAutofit/>
          </a:bodyPr>
          <a:lstStyle/>
          <a:p>
            <a:pPr marL="0" lvl="0" indent="0" algn="just">
              <a:buNone/>
            </a:pPr>
            <a:r>
              <a:rPr lang="ru-RU" sz="3000" dirty="0">
                <a:solidFill>
                  <a:prstClr val="black"/>
                </a:solidFill>
              </a:rPr>
              <a:t>отметка </a:t>
            </a:r>
            <a:r>
              <a:rPr lang="ru-RU" sz="3000" b="1" dirty="0">
                <a:solidFill>
                  <a:srgbClr val="FF0000"/>
                </a:solidFill>
              </a:rPr>
              <a:t>≪4≫</a:t>
            </a:r>
            <a:r>
              <a:rPr lang="ru-RU" sz="3000" dirty="0">
                <a:solidFill>
                  <a:prstClr val="black"/>
                </a:solidFill>
              </a:rPr>
              <a:t> выставляется в том случае, если учащийся набрал не менее 25 и не более</a:t>
            </a:r>
          </a:p>
          <a:p>
            <a:pPr marL="0" lvl="0" indent="0" algn="just">
              <a:buNone/>
            </a:pPr>
            <a:r>
              <a:rPr lang="ru-RU" sz="3000" dirty="0" smtClean="0">
                <a:solidFill>
                  <a:prstClr val="black"/>
                </a:solidFill>
              </a:rPr>
              <a:t>33 </a:t>
            </a:r>
            <a:r>
              <a:rPr lang="ru-RU" sz="3000" dirty="0">
                <a:solidFill>
                  <a:prstClr val="black"/>
                </a:solidFill>
              </a:rPr>
              <a:t>баллов </a:t>
            </a:r>
            <a:r>
              <a:rPr lang="ru-RU" sz="3000" b="1" dirty="0">
                <a:solidFill>
                  <a:prstClr val="black"/>
                </a:solidFill>
              </a:rPr>
              <a:t>(от 25 до 33) </a:t>
            </a:r>
            <a:r>
              <a:rPr lang="ru-RU" sz="3000" dirty="0">
                <a:solidFill>
                  <a:prstClr val="black"/>
                </a:solidFill>
              </a:rPr>
              <a:t>за выполнение всех частей экзаменационной работы. При этом</a:t>
            </a:r>
          </a:p>
          <a:p>
            <a:pPr marL="0" lvl="0" indent="0" algn="just">
              <a:buNone/>
            </a:pPr>
            <a:r>
              <a:rPr lang="ru-RU" sz="3000" dirty="0">
                <a:solidFill>
                  <a:prstClr val="black"/>
                </a:solidFill>
              </a:rPr>
              <a:t>учащийся должен набрать не менее 4 баллов за грамотность (критерии ГК1-ГК4). </a:t>
            </a:r>
            <a:endParaRPr lang="ru-RU" sz="3000" dirty="0" smtClean="0">
              <a:solidFill>
                <a:prstClr val="black"/>
              </a:solidFill>
            </a:endParaRPr>
          </a:p>
          <a:p>
            <a:pPr marL="0" lvl="0" indent="0" algn="just">
              <a:buNone/>
            </a:pPr>
            <a:r>
              <a:rPr lang="ru-RU" sz="3000" dirty="0" smtClean="0">
                <a:solidFill>
                  <a:srgbClr val="FF0000"/>
                </a:solidFill>
              </a:rPr>
              <a:t>Если по критериям </a:t>
            </a:r>
            <a:r>
              <a:rPr lang="ru-RU" sz="3000" dirty="0">
                <a:solidFill>
                  <a:srgbClr val="FF0000"/>
                </a:solidFill>
              </a:rPr>
              <a:t>ГК1-ГК4 учащийся набрал менее 4 баллов, выставляется отметка ≪3≫.</a:t>
            </a:r>
          </a:p>
          <a:p>
            <a:endParaRPr lang="ru-RU" dirty="0"/>
          </a:p>
        </p:txBody>
      </p:sp>
    </p:spTree>
    <p:extLst>
      <p:ext uri="{BB962C8B-B14F-4D97-AF65-F5344CB8AC3E}">
        <p14:creationId xmlns:p14="http://schemas.microsoft.com/office/powerpoint/2010/main" val="27243226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 4. </a:t>
            </a:r>
            <a:r>
              <a:rPr lang="ru-RU" b="1" dirty="0"/>
              <a:t>П</a:t>
            </a:r>
            <a:r>
              <a:rPr lang="ru-RU" b="1" dirty="0" smtClean="0"/>
              <a:t>равописание приставок</a:t>
            </a:r>
            <a:endParaRPr lang="ru-RU" b="1"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4135934937"/>
              </p:ext>
            </p:extLst>
          </p:nvPr>
        </p:nvGraphicFramePr>
        <p:xfrm>
          <a:off x="457200" y="1412776"/>
          <a:ext cx="8435280" cy="4320480"/>
        </p:xfrm>
        <a:graphic>
          <a:graphicData uri="http://schemas.openxmlformats.org/drawingml/2006/table">
            <a:tbl>
              <a:tblPr firstRow="1" bandRow="1">
                <a:tableStyleId>{5C22544A-7EE6-4342-B048-85BDC9FD1C3A}</a:tableStyleId>
              </a:tblPr>
              <a:tblGrid>
                <a:gridCol w="2743200"/>
                <a:gridCol w="3171800"/>
                <a:gridCol w="2520280"/>
              </a:tblGrid>
              <a:tr h="827504">
                <a:tc>
                  <a:txBody>
                    <a:bodyPr/>
                    <a:lstStyle/>
                    <a:p>
                      <a:pPr algn="ctr"/>
                      <a:r>
                        <a:rPr lang="ru-RU" sz="2000" dirty="0" smtClean="0"/>
                        <a:t>Не изменяющиеся</a:t>
                      </a:r>
                      <a:r>
                        <a:rPr lang="ru-RU" sz="2000" baseline="0" dirty="0" smtClean="0"/>
                        <a:t> на письме</a:t>
                      </a:r>
                      <a:endParaRPr lang="ru-RU" dirty="0"/>
                    </a:p>
                  </a:txBody>
                  <a:tcPr/>
                </a:tc>
                <a:tc>
                  <a:txBody>
                    <a:bodyPr/>
                    <a:lstStyle/>
                    <a:p>
                      <a:pPr algn="ctr"/>
                      <a:r>
                        <a:rPr lang="ru-RU" sz="2000" dirty="0" smtClean="0"/>
                        <a:t>Изменяющиеся на пись</a:t>
                      </a:r>
                      <a:r>
                        <a:rPr lang="ru-RU" dirty="0" smtClean="0"/>
                        <a:t>ме</a:t>
                      </a:r>
                      <a:endParaRPr lang="ru-RU" dirty="0"/>
                    </a:p>
                  </a:txBody>
                  <a:tcPr/>
                </a:tc>
                <a:tc>
                  <a:txBody>
                    <a:bodyPr/>
                    <a:lstStyle/>
                    <a:p>
                      <a:pPr algn="ctr"/>
                      <a:r>
                        <a:rPr lang="ru-RU" sz="2000" dirty="0" smtClean="0"/>
                        <a:t>Приставки </a:t>
                      </a:r>
                    </a:p>
                    <a:p>
                      <a:pPr algn="ctr"/>
                      <a:r>
                        <a:rPr lang="ru-RU" sz="2000" dirty="0" smtClean="0"/>
                        <a:t>пре-</a:t>
                      </a:r>
                      <a:r>
                        <a:rPr lang="ru-RU" sz="2000" baseline="0" dirty="0" smtClean="0"/>
                        <a:t>  и п</a:t>
                      </a:r>
                      <a:r>
                        <a:rPr lang="ru-RU" baseline="0" dirty="0" smtClean="0"/>
                        <a:t>ри-</a:t>
                      </a:r>
                      <a:endParaRPr lang="ru-RU" dirty="0"/>
                    </a:p>
                  </a:txBody>
                  <a:tcPr/>
                </a:tc>
              </a:tr>
              <a:tr h="3492976">
                <a:tc>
                  <a:txBody>
                    <a:bodyPr/>
                    <a:lstStyle/>
                    <a:p>
                      <a:r>
                        <a:rPr lang="ru-RU" sz="2400" dirty="0" smtClean="0"/>
                        <a:t>Написание приставок</a:t>
                      </a:r>
                      <a:r>
                        <a:rPr lang="ru-RU" sz="2400" baseline="0" dirty="0" smtClean="0"/>
                        <a:t> неизменно, всегда пишутся одинаково</a:t>
                      </a:r>
                    </a:p>
                    <a:p>
                      <a:r>
                        <a:rPr lang="ru-RU" sz="2400" baseline="0" dirty="0" smtClean="0"/>
                        <a:t>В-, вы-, до-, за-, к-, с-, над-, на-, о-, от-, об-, по-, под-, пред-, пере-, про- т др.</a:t>
                      </a:r>
                      <a:endParaRPr lang="ru-RU" sz="2400" dirty="0"/>
                    </a:p>
                  </a:txBody>
                  <a:tcPr/>
                </a:tc>
                <a:tc>
                  <a:txBody>
                    <a:bodyPr/>
                    <a:lstStyle/>
                    <a:p>
                      <a:r>
                        <a:rPr lang="ru-RU" sz="2400" dirty="0" smtClean="0"/>
                        <a:t>Написание приставок согласно произношению, пишем так,</a:t>
                      </a:r>
                      <a:r>
                        <a:rPr lang="ru-RU" sz="2400" baseline="0" dirty="0" smtClean="0"/>
                        <a:t> как слышим.</a:t>
                      </a:r>
                    </a:p>
                    <a:p>
                      <a:r>
                        <a:rPr lang="ru-RU" sz="2400" baseline="0" dirty="0" smtClean="0"/>
                        <a:t>Без-/бес-, воз-/</a:t>
                      </a:r>
                      <a:r>
                        <a:rPr lang="ru-RU" sz="2400" baseline="0" dirty="0" err="1" smtClean="0"/>
                        <a:t>вос</a:t>
                      </a:r>
                      <a:r>
                        <a:rPr lang="ru-RU" sz="2400" baseline="0" dirty="0" smtClean="0"/>
                        <a:t>-, из-/</a:t>
                      </a:r>
                      <a:r>
                        <a:rPr lang="ru-RU" sz="2400" baseline="0" dirty="0" err="1" smtClean="0"/>
                        <a:t>ис</a:t>
                      </a:r>
                      <a:r>
                        <a:rPr lang="ru-RU" sz="2400" baseline="0" dirty="0" smtClean="0"/>
                        <a:t>-, низ-/</a:t>
                      </a:r>
                      <a:r>
                        <a:rPr lang="ru-RU" sz="2400" baseline="0" dirty="0" err="1" smtClean="0"/>
                        <a:t>нис</a:t>
                      </a:r>
                      <a:r>
                        <a:rPr lang="ru-RU" sz="2400" baseline="0" dirty="0" smtClean="0"/>
                        <a:t>-, раз-/рас-, роз-/рос-, через-/</a:t>
                      </a:r>
                      <a:r>
                        <a:rPr lang="ru-RU" sz="2400" baseline="0" dirty="0" err="1" smtClean="0"/>
                        <a:t>черес</a:t>
                      </a:r>
                      <a:r>
                        <a:rPr lang="ru-RU" sz="2400" baseline="0" dirty="0" smtClean="0"/>
                        <a:t>-/</a:t>
                      </a:r>
                      <a:r>
                        <a:rPr lang="ru-RU" sz="2400" baseline="0" dirty="0" err="1" smtClean="0"/>
                        <a:t>чрес</a:t>
                      </a:r>
                      <a:r>
                        <a:rPr lang="ru-RU" sz="2400" baseline="0" dirty="0" smtClean="0"/>
                        <a:t>-</a:t>
                      </a:r>
                      <a:endParaRPr lang="ru-RU" sz="2400" dirty="0"/>
                    </a:p>
                  </a:txBody>
                  <a:tcPr/>
                </a:tc>
                <a:tc>
                  <a:txBody>
                    <a:bodyPr/>
                    <a:lstStyle/>
                    <a:p>
                      <a:r>
                        <a:rPr lang="ru-RU" sz="2800" dirty="0" smtClean="0"/>
                        <a:t>Написание приставок зависит от их значения</a:t>
                      </a:r>
                      <a:endParaRPr lang="ru-RU" sz="2800" dirty="0"/>
                    </a:p>
                  </a:txBody>
                  <a:tcPr/>
                </a:tc>
              </a:tr>
            </a:tbl>
          </a:graphicData>
        </a:graphic>
      </p:graphicFrame>
    </p:spTree>
    <p:extLst>
      <p:ext uri="{BB962C8B-B14F-4D97-AF65-F5344CB8AC3E}">
        <p14:creationId xmlns:p14="http://schemas.microsoft.com/office/powerpoint/2010/main" val="601438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При-</a:t>
            </a:r>
            <a:r>
              <a:rPr lang="ru-RU" dirty="0" smtClean="0"/>
              <a:t> имеет значение</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483071786"/>
              </p:ext>
            </p:extLst>
          </p:nvPr>
        </p:nvGraphicFramePr>
        <p:xfrm>
          <a:off x="539552" y="1412776"/>
          <a:ext cx="8229600" cy="4608512"/>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ru-RU" sz="2400" b="0" dirty="0" smtClean="0">
                          <a:solidFill>
                            <a:schemeClr val="tx1"/>
                          </a:solidFill>
                        </a:rPr>
                        <a:t>Присоединение, приближение, прибавление</a:t>
                      </a:r>
                      <a:endParaRPr lang="ru-RU" sz="2400" b="0" dirty="0">
                        <a:solidFill>
                          <a:schemeClr val="tx1"/>
                        </a:solidFill>
                      </a:endParaRPr>
                    </a:p>
                  </a:txBody>
                  <a:tcPr>
                    <a:solidFill>
                      <a:schemeClr val="accent1">
                        <a:lumMod val="40000"/>
                        <a:lumOff val="60000"/>
                      </a:schemeClr>
                    </a:solidFill>
                  </a:tcPr>
                </a:tc>
                <a:tc>
                  <a:txBody>
                    <a:bodyPr/>
                    <a:lstStyle/>
                    <a:p>
                      <a:r>
                        <a:rPr lang="ru-RU" sz="2400" b="0" dirty="0" smtClean="0">
                          <a:solidFill>
                            <a:schemeClr val="tx1"/>
                          </a:solidFill>
                        </a:rPr>
                        <a:t>Пришить. Пристегнуть, приклеить, приумножить</a:t>
                      </a:r>
                      <a:endParaRPr lang="ru-RU" sz="2400" b="0" dirty="0">
                        <a:solidFill>
                          <a:schemeClr val="tx1"/>
                        </a:solidFill>
                      </a:endParaRPr>
                    </a:p>
                  </a:txBody>
                  <a:tcPr>
                    <a:solidFill>
                      <a:schemeClr val="accent1">
                        <a:lumMod val="40000"/>
                        <a:lumOff val="60000"/>
                      </a:schemeClr>
                    </a:solidFill>
                  </a:tcPr>
                </a:tc>
              </a:tr>
              <a:tr h="370840">
                <a:tc>
                  <a:txBody>
                    <a:bodyPr/>
                    <a:lstStyle/>
                    <a:p>
                      <a:r>
                        <a:rPr lang="ru-RU" sz="2400" dirty="0" smtClean="0"/>
                        <a:t>Неполнота действия</a:t>
                      </a:r>
                      <a:endParaRPr lang="ru-RU" sz="2400" dirty="0"/>
                    </a:p>
                  </a:txBody>
                  <a:tcPr/>
                </a:tc>
                <a:tc>
                  <a:txBody>
                    <a:bodyPr/>
                    <a:lstStyle/>
                    <a:p>
                      <a:r>
                        <a:rPr lang="ru-RU" sz="2400" dirty="0" smtClean="0"/>
                        <a:t>Приоткрыть, присесть, приукрасить, присмиреть</a:t>
                      </a:r>
                      <a:endParaRPr lang="ru-RU" sz="2400" dirty="0"/>
                    </a:p>
                  </a:txBody>
                  <a:tcPr/>
                </a:tc>
              </a:tr>
              <a:tr h="370840">
                <a:tc>
                  <a:txBody>
                    <a:bodyPr/>
                    <a:lstStyle/>
                    <a:p>
                      <a:r>
                        <a:rPr lang="ru-RU" sz="2400" dirty="0" smtClean="0"/>
                        <a:t>Пространственная близость</a:t>
                      </a:r>
                      <a:endParaRPr lang="ru-RU" sz="2400" dirty="0"/>
                    </a:p>
                  </a:txBody>
                  <a:tcPr/>
                </a:tc>
                <a:tc>
                  <a:txBody>
                    <a:bodyPr/>
                    <a:lstStyle/>
                    <a:p>
                      <a:r>
                        <a:rPr lang="ru-RU" sz="2400" dirty="0" smtClean="0"/>
                        <a:t>Пригородный, пришкольный, приморский, прибрежный</a:t>
                      </a:r>
                      <a:endParaRPr lang="ru-RU" sz="2400" dirty="0"/>
                    </a:p>
                  </a:txBody>
                  <a:tcPr/>
                </a:tc>
              </a:tr>
              <a:tr h="370840">
                <a:tc>
                  <a:txBody>
                    <a:bodyPr/>
                    <a:lstStyle/>
                    <a:p>
                      <a:r>
                        <a:rPr lang="ru-RU" sz="2400" dirty="0" smtClean="0"/>
                        <a:t>Доведение действия до конца</a:t>
                      </a:r>
                      <a:endParaRPr lang="ru-RU" sz="2400" dirty="0"/>
                    </a:p>
                  </a:txBody>
                  <a:tcPr/>
                </a:tc>
                <a:tc>
                  <a:txBody>
                    <a:bodyPr/>
                    <a:lstStyle/>
                    <a:p>
                      <a:r>
                        <a:rPr lang="ru-RU" sz="2400" dirty="0" smtClean="0"/>
                        <a:t>Приручить, придумать, привыкнуть, приучить</a:t>
                      </a:r>
                      <a:endParaRPr lang="ru-RU" sz="2400" dirty="0"/>
                    </a:p>
                  </a:txBody>
                  <a:tcPr/>
                </a:tc>
              </a:tr>
              <a:tr h="1316672">
                <a:tc>
                  <a:txBody>
                    <a:bodyPr/>
                    <a:lstStyle/>
                    <a:p>
                      <a:r>
                        <a:rPr lang="ru-RU" sz="2400" dirty="0" smtClean="0"/>
                        <a:t>Совершение</a:t>
                      </a:r>
                      <a:r>
                        <a:rPr lang="ru-RU" sz="2400" baseline="0" dirty="0" smtClean="0"/>
                        <a:t> действия в чьих-либо интересах</a:t>
                      </a:r>
                      <a:endParaRPr lang="ru-RU" sz="2400" dirty="0"/>
                    </a:p>
                  </a:txBody>
                  <a:tcPr/>
                </a:tc>
                <a:tc>
                  <a:txBody>
                    <a:bodyPr/>
                    <a:lstStyle/>
                    <a:p>
                      <a:r>
                        <a:rPr lang="ru-RU" sz="2400" dirty="0" smtClean="0"/>
                        <a:t>Припрятать, приберечь</a:t>
                      </a:r>
                      <a:endParaRPr lang="ru-RU" sz="2400" dirty="0"/>
                    </a:p>
                  </a:txBody>
                  <a:tcPr/>
                </a:tc>
              </a:tr>
            </a:tbl>
          </a:graphicData>
        </a:graphic>
      </p:graphicFrame>
    </p:spTree>
    <p:extLst>
      <p:ext uri="{BB962C8B-B14F-4D97-AF65-F5344CB8AC3E}">
        <p14:creationId xmlns:p14="http://schemas.microsoft.com/office/powerpoint/2010/main" val="23034700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Пре</a:t>
            </a:r>
            <a:r>
              <a:rPr lang="ru-RU" dirty="0" smtClean="0"/>
              <a:t>- имеет значение</a:t>
            </a:r>
            <a:endParaRPr lang="ru-RU" dirty="0"/>
          </a:p>
        </p:txBody>
      </p:sp>
      <p:sp>
        <p:nvSpPr>
          <p:cNvPr id="3" name="Объект 2"/>
          <p:cNvSpPr>
            <a:spLocks noGrp="1"/>
          </p:cNvSpPr>
          <p:nvPr>
            <p:ph idx="1"/>
          </p:nvPr>
        </p:nvSpPr>
        <p:spPr/>
        <p:txBody>
          <a:bodyPr/>
          <a:lstStyle/>
          <a:p>
            <a:r>
              <a:rPr lang="ru-RU" dirty="0" smtClean="0"/>
              <a:t>Высшая степень качества, действия («очень»)</a:t>
            </a:r>
          </a:p>
          <a:p>
            <a:pPr marL="0" indent="0">
              <a:buNone/>
            </a:pPr>
            <a:r>
              <a:rPr lang="ru-RU" sz="2800" i="1" dirty="0" smtClean="0"/>
              <a:t>Премилый (очень милый), презабавный (очень забавный), преспокойно (очень спокойно)</a:t>
            </a:r>
          </a:p>
          <a:p>
            <a:r>
              <a:rPr lang="ru-RU" dirty="0" smtClean="0"/>
              <a:t>То же, что и приставка ПЕРЕ-</a:t>
            </a:r>
          </a:p>
          <a:p>
            <a:pPr marL="0" indent="0">
              <a:buNone/>
            </a:pPr>
            <a:r>
              <a:rPr lang="ru-RU" sz="2800" i="1" dirty="0" smtClean="0"/>
              <a:t>Преградить (перегородить), прервать (перервать), преобразовать (переделать)</a:t>
            </a:r>
            <a:endParaRPr lang="ru-RU" sz="2800" i="1" dirty="0"/>
          </a:p>
        </p:txBody>
      </p:sp>
    </p:spTree>
    <p:extLst>
      <p:ext uri="{BB962C8B-B14F-4D97-AF65-F5344CB8AC3E}">
        <p14:creationId xmlns:p14="http://schemas.microsoft.com/office/powerpoint/2010/main" val="36021345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Как выполняем</a:t>
            </a:r>
            <a:endParaRPr lang="ru-RU" b="1" dirty="0"/>
          </a:p>
        </p:txBody>
      </p:sp>
      <p:sp>
        <p:nvSpPr>
          <p:cNvPr id="3" name="Объект 2"/>
          <p:cNvSpPr>
            <a:spLocks noGrp="1"/>
          </p:cNvSpPr>
          <p:nvPr>
            <p:ph idx="1"/>
          </p:nvPr>
        </p:nvSpPr>
        <p:spPr>
          <a:xfrm>
            <a:off x="467544" y="1340768"/>
            <a:ext cx="8229600" cy="5112568"/>
          </a:xfrm>
        </p:spPr>
        <p:txBody>
          <a:bodyPr>
            <a:normAutofit fontScale="92500"/>
          </a:bodyPr>
          <a:lstStyle/>
          <a:p>
            <a:r>
              <a:rPr lang="ru-RU" dirty="0" smtClean="0"/>
              <a:t>Прежде всего</a:t>
            </a:r>
            <a:r>
              <a:rPr lang="ru-RU" dirty="0"/>
              <a:t> </a:t>
            </a:r>
            <a:r>
              <a:rPr lang="ru-RU" dirty="0" smtClean="0"/>
              <a:t>следует определить тип приставки (изменяемая/неизменяемая, при-/пре-)</a:t>
            </a:r>
          </a:p>
          <a:p>
            <a:r>
              <a:rPr lang="ru-RU" dirty="0" smtClean="0"/>
              <a:t>Внимательно читайте задание для определения правильного ответа.  </a:t>
            </a:r>
          </a:p>
          <a:p>
            <a:pPr marL="0" indent="0">
              <a:buNone/>
            </a:pPr>
            <a:r>
              <a:rPr lang="ru-RU" dirty="0" smtClean="0"/>
              <a:t>Если в задании сказано, что нужно найти приставку, которая имеет какое-либо значение, то нужно искать слова с приставками </a:t>
            </a:r>
            <a:r>
              <a:rPr lang="ru-RU" b="1" dirty="0" smtClean="0">
                <a:solidFill>
                  <a:srgbClr val="FF0000"/>
                </a:solidFill>
              </a:rPr>
              <a:t>при-/пре-</a:t>
            </a:r>
            <a:r>
              <a:rPr lang="ru-RU" dirty="0" smtClean="0"/>
              <a:t>, потому что написание этих приставок определяется их значением.</a:t>
            </a:r>
            <a:endParaRPr lang="ru-RU" dirty="0"/>
          </a:p>
        </p:txBody>
      </p:sp>
    </p:spTree>
    <p:extLst>
      <p:ext uri="{BB962C8B-B14F-4D97-AF65-F5344CB8AC3E}">
        <p14:creationId xmlns:p14="http://schemas.microsoft.com/office/powerpoint/2010/main" val="30902959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1"/>
          <p:cNvSpPr>
            <a:spLocks noGrp="1"/>
          </p:cNvSpPr>
          <p:nvPr>
            <p:ph type="title"/>
          </p:nvPr>
        </p:nvSpPr>
        <p:spPr/>
        <p:txBody>
          <a:bodyPr/>
          <a:lstStyle/>
          <a:p>
            <a:pPr eaLnBrk="1" hangingPunct="1"/>
            <a:r>
              <a:rPr lang="ru-RU" smtClean="0"/>
              <a:t>Различай!</a:t>
            </a:r>
          </a:p>
        </p:txBody>
      </p:sp>
      <p:sp>
        <p:nvSpPr>
          <p:cNvPr id="7171" name="Содержимое 6"/>
          <p:cNvSpPr>
            <a:spLocks noGrp="1"/>
          </p:cNvSpPr>
          <p:nvPr>
            <p:ph sz="half" idx="1"/>
          </p:nvPr>
        </p:nvSpPr>
        <p:spPr/>
        <p:txBody>
          <a:bodyPr/>
          <a:lstStyle/>
          <a:p>
            <a:pPr eaLnBrk="1" hangingPunct="1"/>
            <a:r>
              <a:rPr lang="ru-RU" sz="2000" b="1" smtClean="0"/>
              <a:t>По осеннему лесу – </a:t>
            </a:r>
          </a:p>
          <a:p>
            <a:pPr eaLnBrk="1" hangingPunct="1">
              <a:buFont typeface="Arial" charset="0"/>
              <a:buNone/>
            </a:pPr>
            <a:r>
              <a:rPr lang="ru-RU" sz="2000" b="1" smtClean="0"/>
              <a:t>     одеться по-осеннему</a:t>
            </a:r>
          </a:p>
          <a:p>
            <a:pPr eaLnBrk="1" hangingPunct="1"/>
            <a:r>
              <a:rPr lang="ru-RU" sz="2000" b="1" smtClean="0"/>
              <a:t>По лесу (какому?) осеннему, </a:t>
            </a:r>
            <a:r>
              <a:rPr lang="ru-RU" sz="2000" b="1" i="1" smtClean="0"/>
              <a:t>осеннему</a:t>
            </a:r>
            <a:r>
              <a:rPr lang="ru-RU" sz="2000" b="1" smtClean="0"/>
              <a:t> – </a:t>
            </a:r>
            <a:r>
              <a:rPr lang="ru-RU" sz="2000" b="1" smtClean="0">
                <a:solidFill>
                  <a:srgbClr val="FF0000"/>
                </a:solidFill>
              </a:rPr>
              <a:t>прилагательное, </a:t>
            </a:r>
            <a:r>
              <a:rPr lang="ru-RU" sz="2000" b="1" smtClean="0"/>
              <a:t>пишется раздельно</a:t>
            </a:r>
          </a:p>
          <a:p>
            <a:pPr eaLnBrk="1" hangingPunct="1"/>
            <a:r>
              <a:rPr lang="ru-RU" sz="2000" b="1" smtClean="0"/>
              <a:t>Одеться (как?) по-осеннему, </a:t>
            </a:r>
            <a:r>
              <a:rPr lang="ru-RU" sz="2000" b="1" i="1" smtClean="0"/>
              <a:t>по-осеннему</a:t>
            </a:r>
            <a:r>
              <a:rPr lang="ru-RU" sz="2000" b="1" smtClean="0"/>
              <a:t> – </a:t>
            </a:r>
            <a:r>
              <a:rPr lang="ru-RU" sz="2000" b="1" smtClean="0">
                <a:solidFill>
                  <a:srgbClr val="FF0000"/>
                </a:solidFill>
              </a:rPr>
              <a:t>наречие</a:t>
            </a:r>
            <a:r>
              <a:rPr lang="ru-RU" sz="2000" b="1" smtClean="0"/>
              <a:t>, пишется через дефис.</a:t>
            </a:r>
          </a:p>
          <a:p>
            <a:pPr eaLnBrk="1" hangingPunct="1"/>
            <a:r>
              <a:rPr lang="ru-RU" sz="2000" b="1" smtClean="0"/>
              <a:t>Вернуться (когда?) </a:t>
            </a:r>
            <a:r>
              <a:rPr lang="ru-RU" sz="2000" b="1" i="1" smtClean="0"/>
              <a:t>вовремя </a:t>
            </a:r>
            <a:r>
              <a:rPr lang="ru-RU" sz="2000" b="1" smtClean="0">
                <a:solidFill>
                  <a:srgbClr val="FF0000"/>
                </a:solidFill>
              </a:rPr>
              <a:t>(наречие) </a:t>
            </a:r>
            <a:r>
              <a:rPr lang="ru-RU" sz="2000" b="1" smtClean="0"/>
              <a:t>– </a:t>
            </a:r>
            <a:r>
              <a:rPr lang="ru-RU" sz="2000" b="1" i="1" smtClean="0"/>
              <a:t>во время </a:t>
            </a:r>
            <a:r>
              <a:rPr lang="ru-RU" sz="2000" b="1" smtClean="0"/>
              <a:t>урока </a:t>
            </a:r>
            <a:r>
              <a:rPr lang="ru-RU" sz="2000" b="1" smtClean="0">
                <a:solidFill>
                  <a:srgbClr val="FF0000"/>
                </a:solidFill>
              </a:rPr>
              <a:t>(существительное)</a:t>
            </a:r>
          </a:p>
        </p:txBody>
      </p:sp>
      <p:sp>
        <p:nvSpPr>
          <p:cNvPr id="7172" name="Содержимое 7"/>
          <p:cNvSpPr>
            <a:spLocks noGrp="1"/>
          </p:cNvSpPr>
          <p:nvPr>
            <p:ph sz="half" idx="2"/>
          </p:nvPr>
        </p:nvSpPr>
        <p:spPr/>
        <p:txBody>
          <a:bodyPr/>
          <a:lstStyle/>
          <a:p>
            <a:pPr eaLnBrk="1" hangingPunct="1"/>
            <a:r>
              <a:rPr lang="ru-RU" sz="2000" b="1" smtClean="0"/>
              <a:t>Работать (как?) вручную – </a:t>
            </a:r>
            <a:r>
              <a:rPr lang="ru-RU" sz="2000" b="1" smtClean="0">
                <a:solidFill>
                  <a:srgbClr val="FF0000"/>
                </a:solidFill>
              </a:rPr>
              <a:t>наречие</a:t>
            </a:r>
          </a:p>
          <a:p>
            <a:pPr eaLnBrk="1" hangingPunct="1"/>
            <a:r>
              <a:rPr lang="ru-RU" sz="2000" b="1" smtClean="0"/>
              <a:t>В ручную машинку – в машинку (какую?) ручную – </a:t>
            </a:r>
            <a:r>
              <a:rPr lang="ru-RU" sz="2000" b="1" smtClean="0">
                <a:solidFill>
                  <a:srgbClr val="FF0000"/>
                </a:solidFill>
              </a:rPr>
              <a:t>прилагательное</a:t>
            </a:r>
          </a:p>
          <a:p>
            <a:pPr eaLnBrk="1" hangingPunct="1"/>
            <a:r>
              <a:rPr lang="ru-RU" sz="2000" b="1" smtClean="0"/>
              <a:t>Навстречу (кому?) ветру (навстречу – </a:t>
            </a:r>
            <a:r>
              <a:rPr lang="ru-RU" sz="2000" b="1" smtClean="0">
                <a:solidFill>
                  <a:srgbClr val="FF0000"/>
                </a:solidFill>
              </a:rPr>
              <a:t>предлог</a:t>
            </a:r>
            <a:r>
              <a:rPr lang="ru-RU" sz="2000" b="1" smtClean="0"/>
              <a:t>)</a:t>
            </a:r>
          </a:p>
          <a:p>
            <a:pPr eaLnBrk="1" hangingPunct="1"/>
            <a:r>
              <a:rPr lang="ru-RU" sz="2000" b="1" smtClean="0"/>
              <a:t>Идти навстречу (</a:t>
            </a:r>
            <a:r>
              <a:rPr lang="ru-RU" sz="2000" b="1" smtClean="0">
                <a:solidFill>
                  <a:srgbClr val="FF0000"/>
                </a:solidFill>
              </a:rPr>
              <a:t>наречие</a:t>
            </a:r>
            <a:r>
              <a:rPr lang="ru-RU" sz="2000" b="1" smtClean="0"/>
              <a:t>)</a:t>
            </a:r>
          </a:p>
          <a:p>
            <a:pPr eaLnBrk="1" hangingPunct="1"/>
            <a:r>
              <a:rPr lang="ru-RU" sz="2000" b="1" smtClean="0"/>
              <a:t>Идти на встречу с другом</a:t>
            </a:r>
          </a:p>
          <a:p>
            <a:pPr eaLnBrk="1" hangingPunct="1">
              <a:buFont typeface="Arial" charset="0"/>
              <a:buNone/>
            </a:pPr>
            <a:r>
              <a:rPr lang="ru-RU" sz="2000" b="1" smtClean="0"/>
              <a:t>       (на встречу – </a:t>
            </a:r>
            <a:r>
              <a:rPr lang="ru-RU" sz="2000" b="1" smtClean="0">
                <a:solidFill>
                  <a:srgbClr val="FF0000"/>
                </a:solidFill>
              </a:rPr>
              <a:t>существительное с предлогом)</a:t>
            </a:r>
          </a:p>
        </p:txBody>
      </p:sp>
    </p:spTree>
    <p:extLst>
      <p:ext uri="{BB962C8B-B14F-4D97-AF65-F5344CB8AC3E}">
        <p14:creationId xmlns:p14="http://schemas.microsoft.com/office/powerpoint/2010/main" val="2473330469"/>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Заголовок 1"/>
          <p:cNvSpPr>
            <a:spLocks noGrp="1"/>
          </p:cNvSpPr>
          <p:nvPr>
            <p:ph type="title"/>
          </p:nvPr>
        </p:nvSpPr>
        <p:spPr/>
        <p:txBody>
          <a:bodyPr/>
          <a:lstStyle/>
          <a:p>
            <a:pPr eaLnBrk="1" hangingPunct="1"/>
            <a:r>
              <a:rPr lang="ru-RU" smtClean="0"/>
              <a:t>Запомни написание наречий!</a:t>
            </a:r>
          </a:p>
        </p:txBody>
      </p:sp>
      <p:graphicFrame>
        <p:nvGraphicFramePr>
          <p:cNvPr id="6" name="Содержимое 5"/>
          <p:cNvGraphicFramePr>
            <a:graphicFrameLocks noGrp="1"/>
          </p:cNvGraphicFramePr>
          <p:nvPr>
            <p:ph sz="half" idx="2"/>
          </p:nvPr>
        </p:nvGraphicFramePr>
        <p:xfrm>
          <a:off x="4648200" y="1600200"/>
          <a:ext cx="4038600" cy="4449768"/>
        </p:xfrm>
        <a:graphic>
          <a:graphicData uri="http://schemas.openxmlformats.org/drawingml/2006/table">
            <a:tbl>
              <a:tblPr firstRow="1" bandRow="1">
                <a:tableStyleId>{5C22544A-7EE6-4342-B048-85BDC9FD1C3A}</a:tableStyleId>
              </a:tblPr>
              <a:tblGrid>
                <a:gridCol w="2019300"/>
                <a:gridCol w="2019300"/>
              </a:tblGrid>
              <a:tr h="37081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dirty="0" smtClean="0"/>
                        <a:t>Вряд</a:t>
                      </a:r>
                      <a:r>
                        <a:rPr lang="ru-RU" sz="1800" baseline="0" dirty="0" smtClean="0"/>
                        <a:t> ли</a:t>
                      </a:r>
                      <a:endParaRPr lang="ru-RU" sz="1800" dirty="0" smtClean="0"/>
                    </a:p>
                  </a:txBody>
                  <a:tcPr marT="45717" marB="4571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dirty="0" smtClean="0"/>
                        <a:t>Нимало</a:t>
                      </a:r>
                    </a:p>
                  </a:txBody>
                  <a:tcPr marT="45717" marB="45717"/>
                </a:tc>
              </a:tr>
              <a:tr h="370814">
                <a:tc>
                  <a:txBody>
                    <a:bodyPr/>
                    <a:lstStyle/>
                    <a:p>
                      <a:r>
                        <a:rPr lang="ru-RU" sz="1800" dirty="0" smtClean="0"/>
                        <a:t>Вслед</a:t>
                      </a:r>
                      <a:endParaRPr lang="ru-RU" sz="1800" dirty="0"/>
                    </a:p>
                  </a:txBody>
                  <a:tcPr marT="45717" marB="4571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dirty="0" smtClean="0"/>
                        <a:t>Нисколько</a:t>
                      </a:r>
                    </a:p>
                  </a:txBody>
                  <a:tcPr marT="45717" marB="45717"/>
                </a:tc>
              </a:tr>
              <a:tr h="370814">
                <a:tc>
                  <a:txBody>
                    <a:bodyPr/>
                    <a:lstStyle/>
                    <a:p>
                      <a:r>
                        <a:rPr lang="ru-RU" sz="1800" dirty="0" smtClean="0"/>
                        <a:t>Втайне (сделать)</a:t>
                      </a:r>
                      <a:endParaRPr lang="ru-RU" sz="1800" dirty="0"/>
                    </a:p>
                  </a:txBody>
                  <a:tcPr marT="45717" marB="4571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dirty="0" smtClean="0"/>
                        <a:t>Ничуть</a:t>
                      </a:r>
                    </a:p>
                  </a:txBody>
                  <a:tcPr marT="45717" marB="45717"/>
                </a:tc>
              </a:tr>
              <a:tr h="370814">
                <a:tc>
                  <a:txBody>
                    <a:bodyPr/>
                    <a:lstStyle/>
                    <a:p>
                      <a:r>
                        <a:rPr lang="ru-RU" sz="1600" dirty="0" smtClean="0"/>
                        <a:t>В тайне (хранить)</a:t>
                      </a:r>
                      <a:endParaRPr lang="ru-RU" sz="1600" dirty="0"/>
                    </a:p>
                  </a:txBody>
                  <a:tcPr marT="45717" marB="45717"/>
                </a:tc>
                <a:tc>
                  <a:txBody>
                    <a:bodyPr/>
                    <a:lstStyle/>
                    <a:p>
                      <a:r>
                        <a:rPr lang="ru-RU" sz="1800" dirty="0" smtClean="0"/>
                        <a:t>По двое</a:t>
                      </a:r>
                      <a:endParaRPr lang="ru-RU" sz="1800" dirty="0"/>
                    </a:p>
                  </a:txBody>
                  <a:tcPr marT="45717" marB="45717"/>
                </a:tc>
              </a:tr>
              <a:tr h="370814">
                <a:tc>
                  <a:txBody>
                    <a:bodyPr/>
                    <a:lstStyle/>
                    <a:p>
                      <a:r>
                        <a:rPr lang="ru-RU" sz="1800" dirty="0" smtClean="0"/>
                        <a:t>За границей </a:t>
                      </a:r>
                      <a:endParaRPr lang="ru-RU" sz="1800" dirty="0"/>
                    </a:p>
                  </a:txBody>
                  <a:tcPr marT="45717" marB="45717"/>
                </a:tc>
                <a:tc>
                  <a:txBody>
                    <a:bodyPr/>
                    <a:lstStyle/>
                    <a:p>
                      <a:r>
                        <a:rPr lang="ru-RU" sz="1800" dirty="0" smtClean="0"/>
                        <a:t>Поодиночке</a:t>
                      </a:r>
                      <a:endParaRPr lang="ru-RU" sz="1800" dirty="0"/>
                    </a:p>
                  </a:txBody>
                  <a:tcPr marT="45717" marB="45717"/>
                </a:tc>
              </a:tr>
              <a:tr h="370814">
                <a:tc>
                  <a:txBody>
                    <a:bodyPr/>
                    <a:lstStyle/>
                    <a:p>
                      <a:r>
                        <a:rPr lang="ru-RU" sz="1800" dirty="0" smtClean="0"/>
                        <a:t>навстречу</a:t>
                      </a:r>
                      <a:endParaRPr lang="ru-RU" sz="1800" dirty="0"/>
                    </a:p>
                  </a:txBody>
                  <a:tcPr marT="45717" marB="45717"/>
                </a:tc>
                <a:tc>
                  <a:txBody>
                    <a:bodyPr/>
                    <a:lstStyle/>
                    <a:p>
                      <a:r>
                        <a:rPr lang="ru-RU" sz="1800" dirty="0" smtClean="0"/>
                        <a:t>Посередине</a:t>
                      </a:r>
                      <a:endParaRPr lang="ru-RU" sz="1800" dirty="0"/>
                    </a:p>
                  </a:txBody>
                  <a:tcPr marT="45717" marB="45717"/>
                </a:tc>
              </a:tr>
              <a:tr h="370814">
                <a:tc>
                  <a:txBody>
                    <a:bodyPr/>
                    <a:lstStyle/>
                    <a:p>
                      <a:r>
                        <a:rPr lang="ru-RU" sz="1800" dirty="0" smtClean="0"/>
                        <a:t>Назавтра</a:t>
                      </a:r>
                      <a:endParaRPr lang="ru-RU" sz="1800" dirty="0"/>
                    </a:p>
                  </a:txBody>
                  <a:tcPr marT="45717" marB="45717"/>
                </a:tc>
                <a:tc>
                  <a:txBody>
                    <a:bodyPr/>
                    <a:lstStyle/>
                    <a:p>
                      <a:r>
                        <a:rPr lang="ru-RU" sz="1800" dirty="0" smtClean="0"/>
                        <a:t>Смолоду</a:t>
                      </a:r>
                      <a:endParaRPr lang="ru-RU" sz="1800" dirty="0"/>
                    </a:p>
                  </a:txBody>
                  <a:tcPr marT="45717" marB="45717"/>
                </a:tc>
              </a:tr>
              <a:tr h="370814">
                <a:tc>
                  <a:txBody>
                    <a:bodyPr/>
                    <a:lstStyle/>
                    <a:p>
                      <a:r>
                        <a:rPr lang="ru-RU" sz="1800" dirty="0" smtClean="0"/>
                        <a:t>На лету</a:t>
                      </a:r>
                      <a:endParaRPr lang="ru-RU" sz="1800" dirty="0"/>
                    </a:p>
                  </a:txBody>
                  <a:tcPr marT="45717" marB="45717"/>
                </a:tc>
                <a:tc>
                  <a:txBody>
                    <a:bodyPr/>
                    <a:lstStyle/>
                    <a:p>
                      <a:r>
                        <a:rPr lang="ru-RU" sz="1800" dirty="0" smtClean="0"/>
                        <a:t>С налету</a:t>
                      </a:r>
                      <a:endParaRPr lang="ru-RU" sz="1800" dirty="0"/>
                    </a:p>
                  </a:txBody>
                  <a:tcPr marT="45717" marB="45717"/>
                </a:tc>
              </a:tr>
              <a:tr h="37081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dirty="0" smtClean="0"/>
                        <a:t>налицо</a:t>
                      </a:r>
                    </a:p>
                  </a:txBody>
                  <a:tcPr marT="45717" marB="45717"/>
                </a:tc>
                <a:tc>
                  <a:txBody>
                    <a:bodyPr/>
                    <a:lstStyle/>
                    <a:p>
                      <a:r>
                        <a:rPr lang="ru-RU" sz="1800" dirty="0" smtClean="0"/>
                        <a:t>Снизу доверху</a:t>
                      </a:r>
                      <a:endParaRPr lang="ru-RU" sz="1800" dirty="0"/>
                    </a:p>
                  </a:txBody>
                  <a:tcPr marT="45717" marB="45717"/>
                </a:tc>
              </a:tr>
              <a:tr h="37081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dirty="0" smtClean="0"/>
                        <a:t>Насмерть (биться) </a:t>
                      </a:r>
                    </a:p>
                  </a:txBody>
                  <a:tcPr marT="45717" marB="45717"/>
                </a:tc>
                <a:tc>
                  <a:txBody>
                    <a:bodyPr/>
                    <a:lstStyle/>
                    <a:p>
                      <a:r>
                        <a:rPr lang="ru-RU" sz="1800" dirty="0" smtClean="0"/>
                        <a:t>С размаху</a:t>
                      </a:r>
                      <a:endParaRPr lang="ru-RU" sz="1800" dirty="0"/>
                    </a:p>
                  </a:txBody>
                  <a:tcPr marT="45717" marB="45717"/>
                </a:tc>
              </a:tr>
              <a:tr h="37081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dirty="0" smtClean="0"/>
                        <a:t>На смерть (идти)</a:t>
                      </a:r>
                    </a:p>
                  </a:txBody>
                  <a:tcPr marT="45717" marB="45717"/>
                </a:tc>
                <a:tc>
                  <a:txBody>
                    <a:bodyPr/>
                    <a:lstStyle/>
                    <a:p>
                      <a:r>
                        <a:rPr lang="ru-RU" sz="1800" dirty="0" smtClean="0"/>
                        <a:t>С ходу</a:t>
                      </a:r>
                      <a:endParaRPr lang="ru-RU" sz="1800" dirty="0"/>
                    </a:p>
                  </a:txBody>
                  <a:tcPr marT="45717" marB="45717"/>
                </a:tc>
              </a:tr>
              <a:tr h="37081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dirty="0" smtClean="0"/>
                        <a:t>Мало-помалу</a:t>
                      </a:r>
                    </a:p>
                  </a:txBody>
                  <a:tcPr marT="45717" marB="45717"/>
                </a:tc>
                <a:tc>
                  <a:txBody>
                    <a:bodyPr/>
                    <a:lstStyle/>
                    <a:p>
                      <a:r>
                        <a:rPr lang="ru-RU" sz="1800" dirty="0" smtClean="0"/>
                        <a:t>тотчас</a:t>
                      </a:r>
                      <a:endParaRPr lang="ru-RU" sz="1800" dirty="0"/>
                    </a:p>
                  </a:txBody>
                  <a:tcPr marT="45717" marB="45717"/>
                </a:tc>
              </a:tr>
            </a:tbl>
          </a:graphicData>
        </a:graphic>
      </p:graphicFrame>
      <p:graphicFrame>
        <p:nvGraphicFramePr>
          <p:cNvPr id="8" name="Содержимое 7"/>
          <p:cNvGraphicFramePr>
            <a:graphicFrameLocks noGrp="1"/>
          </p:cNvGraphicFramePr>
          <p:nvPr>
            <p:ph sz="half" idx="1"/>
            <p:extLst>
              <p:ext uri="{D42A27DB-BD31-4B8C-83A1-F6EECF244321}">
                <p14:modId xmlns:p14="http://schemas.microsoft.com/office/powerpoint/2010/main" val="1274735774"/>
              </p:ext>
            </p:extLst>
          </p:nvPr>
        </p:nvGraphicFramePr>
        <p:xfrm>
          <a:off x="539552" y="1628800"/>
          <a:ext cx="4038600" cy="3769608"/>
        </p:xfrm>
        <a:graphic>
          <a:graphicData uri="http://schemas.openxmlformats.org/drawingml/2006/table">
            <a:tbl>
              <a:tblPr firstRow="1" bandRow="1">
                <a:tableStyleId>{5C22544A-7EE6-4342-B048-85BDC9FD1C3A}</a:tableStyleId>
              </a:tblPr>
              <a:tblGrid>
                <a:gridCol w="2019300"/>
                <a:gridCol w="2019300"/>
              </a:tblGrid>
              <a:tr h="432048">
                <a:tc>
                  <a:txBody>
                    <a:bodyPr/>
                    <a:lstStyle/>
                    <a:p>
                      <a:r>
                        <a:rPr lang="ru-RU" dirty="0" smtClean="0"/>
                        <a:t>Бок о бок</a:t>
                      </a:r>
                      <a:endParaRPr lang="ru-RU" dirty="0"/>
                    </a:p>
                  </a:txBody>
                  <a:tcPr/>
                </a:tc>
                <a:tc>
                  <a:txBody>
                    <a:bodyPr/>
                    <a:lstStyle/>
                    <a:p>
                      <a:r>
                        <a:rPr lang="ru-RU" dirty="0" smtClean="0"/>
                        <a:t>Вперемежку </a:t>
                      </a:r>
                      <a:endParaRPr lang="ru-RU" dirty="0"/>
                    </a:p>
                  </a:txBody>
                  <a:tcPr/>
                </a:tc>
              </a:tr>
              <a:tr h="370840">
                <a:tc>
                  <a:txBody>
                    <a:bodyPr/>
                    <a:lstStyle/>
                    <a:p>
                      <a:r>
                        <a:rPr lang="ru-RU" dirty="0" smtClean="0"/>
                        <a:t>Вблизи</a:t>
                      </a:r>
                    </a:p>
                  </a:txBody>
                  <a:tcPr/>
                </a:tc>
                <a:tc>
                  <a:txBody>
                    <a:bodyPr/>
                    <a:lstStyle/>
                    <a:p>
                      <a:r>
                        <a:rPr lang="ru-RU" dirty="0" smtClean="0"/>
                        <a:t>Вничью</a:t>
                      </a:r>
                      <a:endParaRPr lang="ru-RU" dirty="0"/>
                    </a:p>
                  </a:txBody>
                  <a:tcPr/>
                </a:tc>
              </a:tr>
              <a:tr h="370840">
                <a:tc>
                  <a:txBody>
                    <a:bodyPr/>
                    <a:lstStyle/>
                    <a:p>
                      <a:r>
                        <a:rPr lang="ru-RU" dirty="0" smtClean="0"/>
                        <a:t>Вброд</a:t>
                      </a:r>
                      <a:endParaRPr lang="ru-RU" dirty="0"/>
                    </a:p>
                  </a:txBody>
                  <a:tcPr/>
                </a:tc>
                <a:tc>
                  <a:txBody>
                    <a:bodyPr/>
                    <a:lstStyle/>
                    <a:p>
                      <a:r>
                        <a:rPr lang="ru-RU" dirty="0" smtClean="0"/>
                        <a:t>В обрез</a:t>
                      </a:r>
                      <a:endParaRPr lang="ru-RU" dirty="0"/>
                    </a:p>
                  </a:txBody>
                  <a:tcPr/>
                </a:tc>
              </a:tr>
              <a:tr h="370840">
                <a:tc>
                  <a:txBody>
                    <a:bodyPr/>
                    <a:lstStyle/>
                    <a:p>
                      <a:r>
                        <a:rPr lang="ru-RU" dirty="0" smtClean="0"/>
                        <a:t>Вдвое</a:t>
                      </a:r>
                      <a:endParaRPr lang="ru-RU" dirty="0"/>
                    </a:p>
                  </a:txBody>
                  <a:tcPr/>
                </a:tc>
                <a:tc>
                  <a:txBody>
                    <a:bodyPr/>
                    <a:lstStyle/>
                    <a:p>
                      <a:r>
                        <a:rPr lang="ru-RU" dirty="0" smtClean="0"/>
                        <a:t>В общем</a:t>
                      </a:r>
                      <a:endParaRPr lang="ru-RU" dirty="0"/>
                    </a:p>
                  </a:txBody>
                  <a:tcPr/>
                </a:tc>
              </a:tr>
              <a:tr h="370840">
                <a:tc>
                  <a:txBody>
                    <a:bodyPr/>
                    <a:lstStyle/>
                    <a:p>
                      <a:r>
                        <a:rPr lang="ru-RU" dirty="0" smtClean="0"/>
                        <a:t>В заключение</a:t>
                      </a:r>
                      <a:endParaRPr lang="ru-RU" dirty="0"/>
                    </a:p>
                  </a:txBody>
                  <a:tcPr/>
                </a:tc>
                <a:tc>
                  <a:txBody>
                    <a:bodyPr/>
                    <a:lstStyle/>
                    <a:p>
                      <a:r>
                        <a:rPr lang="ru-RU" dirty="0" smtClean="0"/>
                        <a:t>Вовремя</a:t>
                      </a:r>
                      <a:endParaRPr lang="ru-RU" dirty="0"/>
                    </a:p>
                  </a:txBody>
                  <a:tcPr/>
                </a:tc>
              </a:tr>
              <a:tr h="370840">
                <a:tc>
                  <a:txBody>
                    <a:bodyPr/>
                    <a:lstStyle/>
                    <a:p>
                      <a:r>
                        <a:rPr lang="ru-RU" dirty="0" smtClean="0"/>
                        <a:t>В конце концов</a:t>
                      </a:r>
                      <a:endParaRPr lang="ru-RU" dirty="0"/>
                    </a:p>
                  </a:txBody>
                  <a:tcPr/>
                </a:tc>
                <a:tc>
                  <a:txBody>
                    <a:bodyPr/>
                    <a:lstStyle/>
                    <a:p>
                      <a:r>
                        <a:rPr lang="ru-RU" dirty="0" smtClean="0"/>
                        <a:t>В одиночку</a:t>
                      </a:r>
                      <a:endParaRPr lang="ru-RU" dirty="0"/>
                    </a:p>
                  </a:txBody>
                  <a:tcPr/>
                </a:tc>
              </a:tr>
              <a:tr h="370840">
                <a:tc>
                  <a:txBody>
                    <a:bodyPr/>
                    <a:lstStyle/>
                    <a:p>
                      <a:r>
                        <a:rPr lang="ru-RU" dirty="0" smtClean="0"/>
                        <a:t>Вкупе</a:t>
                      </a:r>
                      <a:endParaRPr lang="ru-RU" dirty="0"/>
                    </a:p>
                  </a:txBody>
                  <a:tcPr/>
                </a:tc>
                <a:tc>
                  <a:txBody>
                    <a:bodyPr/>
                    <a:lstStyle/>
                    <a:p>
                      <a:r>
                        <a:rPr lang="ru-RU" dirty="0" smtClean="0"/>
                        <a:t>Вообще</a:t>
                      </a:r>
                      <a:endParaRPr lang="ru-RU" dirty="0"/>
                    </a:p>
                  </a:txBody>
                  <a:tcPr/>
                </a:tc>
              </a:tr>
              <a:tr h="370840">
                <a:tc>
                  <a:txBody>
                    <a:bodyPr/>
                    <a:lstStyle/>
                    <a:p>
                      <a:r>
                        <a:rPr lang="ru-RU" dirty="0" smtClean="0"/>
                        <a:t>вмиг</a:t>
                      </a:r>
                      <a:endParaRPr lang="ru-RU" dirty="0"/>
                    </a:p>
                  </a:txBody>
                  <a:tcPr/>
                </a:tc>
                <a:tc>
                  <a:txBody>
                    <a:bodyPr/>
                    <a:lstStyle/>
                    <a:p>
                      <a:r>
                        <a:rPr lang="ru-RU" dirty="0" smtClean="0"/>
                        <a:t>впервые</a:t>
                      </a:r>
                      <a:endParaRPr lang="ru-RU"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В насмешку</a:t>
                      </a:r>
                    </a:p>
                  </a:txBody>
                  <a:tcPr/>
                </a:tc>
                <a:tc>
                  <a:txBody>
                    <a:bodyPr/>
                    <a:lstStyle/>
                    <a:p>
                      <a:r>
                        <a:rPr lang="ru-RU" dirty="0" smtClean="0"/>
                        <a:t>впоследствии</a:t>
                      </a:r>
                      <a:endParaRPr lang="ru-RU"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Мало-помалу</a:t>
                      </a:r>
                    </a:p>
                  </a:txBody>
                  <a:tcPr/>
                </a:tc>
              </a:tr>
            </a:tbl>
          </a:graphicData>
        </a:graphic>
      </p:graphicFrame>
    </p:spTree>
    <p:extLst>
      <p:ext uri="{BB962C8B-B14F-4D97-AF65-F5344CB8AC3E}">
        <p14:creationId xmlns:p14="http://schemas.microsoft.com/office/powerpoint/2010/main" val="3594858109"/>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5 правописание суффиксов разных частей речи</a:t>
            </a:r>
            <a:endParaRPr lang="ru-RU" b="1" dirty="0"/>
          </a:p>
        </p:txBody>
      </p:sp>
      <p:sp>
        <p:nvSpPr>
          <p:cNvPr id="3" name="Объект 2"/>
          <p:cNvSpPr>
            <a:spLocks noGrp="1"/>
          </p:cNvSpPr>
          <p:nvPr>
            <p:ph sz="half" idx="1"/>
          </p:nvPr>
        </p:nvSpPr>
        <p:spPr>
          <a:xfrm>
            <a:off x="457200" y="1600200"/>
            <a:ext cx="8147248" cy="4997152"/>
          </a:xfrm>
        </p:spPr>
        <p:txBody>
          <a:bodyPr>
            <a:normAutofit fontScale="92500" lnSpcReduction="10000"/>
          </a:bodyPr>
          <a:lstStyle/>
          <a:p>
            <a:pPr marL="0" indent="0">
              <a:buNone/>
            </a:pPr>
            <a:r>
              <a:rPr lang="ru-RU" dirty="0" smtClean="0"/>
              <a:t> Для начала определите, какой частью речи является слово:</a:t>
            </a:r>
          </a:p>
          <a:p>
            <a:pPr marL="0" indent="0">
              <a:buNone/>
            </a:pPr>
            <a:r>
              <a:rPr lang="ru-RU" b="1" dirty="0" smtClean="0">
                <a:solidFill>
                  <a:srgbClr val="FF0000"/>
                </a:solidFill>
              </a:rPr>
              <a:t>Прилагательным</a:t>
            </a:r>
            <a:r>
              <a:rPr lang="ru-RU" dirty="0" smtClean="0"/>
              <a:t> – какой(-</a:t>
            </a:r>
            <a:r>
              <a:rPr lang="ru-RU" dirty="0" err="1" smtClean="0"/>
              <a:t>ая</a:t>
            </a:r>
            <a:r>
              <a:rPr lang="ru-RU" dirty="0" smtClean="0"/>
              <a:t>, -</a:t>
            </a:r>
            <a:r>
              <a:rPr lang="ru-RU" dirty="0" err="1" smtClean="0"/>
              <a:t>ое</a:t>
            </a:r>
            <a:r>
              <a:rPr lang="ru-RU" dirty="0" smtClean="0"/>
              <a:t>, -</a:t>
            </a:r>
            <a:r>
              <a:rPr lang="ru-RU" dirty="0" err="1" smtClean="0"/>
              <a:t>ие</a:t>
            </a:r>
            <a:r>
              <a:rPr lang="ru-RU" dirty="0" smtClean="0"/>
              <a:t>)?, чей? (признак предмета)</a:t>
            </a:r>
          </a:p>
          <a:p>
            <a:pPr marL="0" indent="0">
              <a:buNone/>
            </a:pPr>
            <a:r>
              <a:rPr lang="ru-RU" b="1" dirty="0" smtClean="0">
                <a:solidFill>
                  <a:srgbClr val="FF0000"/>
                </a:solidFill>
              </a:rPr>
              <a:t>Глаголом</a:t>
            </a:r>
            <a:r>
              <a:rPr lang="ru-RU" dirty="0" smtClean="0"/>
              <a:t> – что делать? </a:t>
            </a:r>
            <a:r>
              <a:rPr lang="ru-RU" dirty="0"/>
              <a:t>ч</a:t>
            </a:r>
            <a:r>
              <a:rPr lang="ru-RU" dirty="0" smtClean="0"/>
              <a:t>то сделать? (действие предмета)</a:t>
            </a:r>
          </a:p>
          <a:p>
            <a:pPr marL="0" indent="0">
              <a:buNone/>
            </a:pPr>
            <a:r>
              <a:rPr lang="ru-RU" b="1" dirty="0" smtClean="0">
                <a:solidFill>
                  <a:srgbClr val="FF0000"/>
                </a:solidFill>
              </a:rPr>
              <a:t>Причастием</a:t>
            </a:r>
            <a:r>
              <a:rPr lang="ru-RU" dirty="0" smtClean="0"/>
              <a:t> – какой? (что делающий, что сделавший) (признак предмета по действию)</a:t>
            </a:r>
          </a:p>
          <a:p>
            <a:pPr marL="0" indent="0">
              <a:buNone/>
            </a:pPr>
            <a:r>
              <a:rPr lang="ru-RU" b="1" dirty="0" smtClean="0">
                <a:solidFill>
                  <a:srgbClr val="FF0000"/>
                </a:solidFill>
              </a:rPr>
              <a:t>Деепричастием</a:t>
            </a:r>
            <a:r>
              <a:rPr lang="ru-RU" dirty="0" smtClean="0"/>
              <a:t> – что делая, что сделав (добавочное действие к основному)</a:t>
            </a:r>
          </a:p>
          <a:p>
            <a:pPr marL="0" indent="0">
              <a:buNone/>
            </a:pPr>
            <a:r>
              <a:rPr lang="ru-RU" b="1" dirty="0" smtClean="0">
                <a:solidFill>
                  <a:srgbClr val="FF0000"/>
                </a:solidFill>
              </a:rPr>
              <a:t>Наречием </a:t>
            </a:r>
            <a:r>
              <a:rPr lang="ru-RU" dirty="0" smtClean="0"/>
              <a:t>– как, где, когда т.д. (признак действия, место, причина, цель, образ действия)</a:t>
            </a:r>
            <a:endParaRPr lang="ru-RU" dirty="0"/>
          </a:p>
        </p:txBody>
      </p:sp>
    </p:spTree>
    <p:extLst>
      <p:ext uri="{BB962C8B-B14F-4D97-AF65-F5344CB8AC3E}">
        <p14:creationId xmlns:p14="http://schemas.microsoft.com/office/powerpoint/2010/main" val="27857956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0000FF"/>
                </a:solidFill>
              </a:rPr>
              <a:t>Н-НН в отымённых прилагательных</a:t>
            </a:r>
            <a:endParaRPr lang="ru-RU" b="1" dirty="0">
              <a:solidFill>
                <a:srgbClr val="0000FF"/>
              </a:solidFill>
            </a:endParaRPr>
          </a:p>
        </p:txBody>
      </p:sp>
      <p:sp>
        <p:nvSpPr>
          <p:cNvPr id="4" name="Содержимое 3"/>
          <p:cNvSpPr>
            <a:spLocks noGrp="1"/>
          </p:cNvSpPr>
          <p:nvPr>
            <p:ph sz="half" idx="1"/>
          </p:nvPr>
        </p:nvSpPr>
        <p:spPr/>
        <p:txBody>
          <a:bodyPr>
            <a:normAutofit fontScale="77500" lnSpcReduction="20000"/>
          </a:bodyPr>
          <a:lstStyle/>
          <a:p>
            <a:pPr fontAlgn="base">
              <a:buNone/>
            </a:pPr>
            <a:r>
              <a:rPr lang="ru-RU" sz="3600" b="1" dirty="0" smtClean="0"/>
              <a:t>                            Н</a:t>
            </a:r>
            <a:endParaRPr lang="ru-RU" sz="3600" b="1" dirty="0"/>
          </a:p>
          <a:p>
            <a:pPr fontAlgn="base"/>
            <a:r>
              <a:rPr lang="ru-RU" dirty="0"/>
              <a:t>В прилагательных, образованных от существительных</a:t>
            </a:r>
          </a:p>
          <a:p>
            <a:pPr fontAlgn="base"/>
            <a:r>
              <a:rPr lang="ru-RU" dirty="0"/>
              <a:t>-ан- песч</a:t>
            </a:r>
            <a:r>
              <a:rPr lang="ru-RU" dirty="0">
                <a:solidFill>
                  <a:srgbClr val="FF0000"/>
                </a:solidFill>
              </a:rPr>
              <a:t>ан</a:t>
            </a:r>
            <a:r>
              <a:rPr lang="ru-RU" dirty="0"/>
              <a:t>ый</a:t>
            </a:r>
          </a:p>
          <a:p>
            <a:pPr fontAlgn="base"/>
            <a:r>
              <a:rPr lang="ru-RU" dirty="0"/>
              <a:t>-</a:t>
            </a:r>
            <a:r>
              <a:rPr lang="ru-RU" dirty="0" err="1"/>
              <a:t>ян</a:t>
            </a:r>
            <a:r>
              <a:rPr lang="ru-RU" dirty="0"/>
              <a:t>- серебр</a:t>
            </a:r>
            <a:r>
              <a:rPr lang="ru-RU" dirty="0">
                <a:solidFill>
                  <a:srgbClr val="FF0000"/>
                </a:solidFill>
              </a:rPr>
              <a:t>ян</a:t>
            </a:r>
            <a:r>
              <a:rPr lang="ru-RU" dirty="0"/>
              <a:t>ый</a:t>
            </a:r>
          </a:p>
          <a:p>
            <a:pPr fontAlgn="base"/>
            <a:r>
              <a:rPr lang="ru-RU" dirty="0"/>
              <a:t>-ин- пчел</a:t>
            </a:r>
            <a:r>
              <a:rPr lang="ru-RU" dirty="0">
                <a:solidFill>
                  <a:srgbClr val="FF0000"/>
                </a:solidFill>
              </a:rPr>
              <a:t>ин</a:t>
            </a:r>
            <a:r>
              <a:rPr lang="ru-RU" dirty="0"/>
              <a:t>ый</a:t>
            </a:r>
          </a:p>
          <a:p>
            <a:pPr fontAlgn="base"/>
            <a:endParaRPr lang="ru-RU" b="1" u="sng" dirty="0" smtClean="0">
              <a:solidFill>
                <a:srgbClr val="C00000"/>
              </a:solidFill>
            </a:endParaRPr>
          </a:p>
          <a:p>
            <a:pPr fontAlgn="base"/>
            <a:r>
              <a:rPr lang="ru-RU" b="1" u="sng" dirty="0" smtClean="0">
                <a:solidFill>
                  <a:srgbClr val="7030A0"/>
                </a:solidFill>
              </a:rPr>
              <a:t>Исключения!</a:t>
            </a:r>
            <a:r>
              <a:rPr lang="ru-RU" b="1" u="sng" dirty="0" smtClean="0">
                <a:solidFill>
                  <a:srgbClr val="C00000"/>
                </a:solidFill>
              </a:rPr>
              <a:t> </a:t>
            </a:r>
            <a:r>
              <a:rPr lang="ru-RU" b="1" u="sng" dirty="0">
                <a:solidFill>
                  <a:srgbClr val="C00000"/>
                </a:solidFill>
              </a:rPr>
              <a:t>Стеклянный, оловянный, деревянный</a:t>
            </a:r>
            <a:endParaRPr lang="ru-RU" dirty="0">
              <a:solidFill>
                <a:srgbClr val="C00000"/>
              </a:solidFill>
            </a:endParaRPr>
          </a:p>
          <a:p>
            <a:pPr fontAlgn="base"/>
            <a:r>
              <a:rPr lang="ru-RU" b="1" u="sng" dirty="0" smtClean="0">
                <a:solidFill>
                  <a:srgbClr val="7030A0"/>
                </a:solidFill>
              </a:rPr>
              <a:t>Запомнить!</a:t>
            </a:r>
            <a:r>
              <a:rPr lang="ru-RU" b="1" u="sng" dirty="0" smtClean="0">
                <a:solidFill>
                  <a:srgbClr val="C00000"/>
                </a:solidFill>
              </a:rPr>
              <a:t> </a:t>
            </a:r>
            <a:r>
              <a:rPr lang="ru-RU" b="1" u="sng" dirty="0">
                <a:solidFill>
                  <a:srgbClr val="C00000"/>
                </a:solidFill>
              </a:rPr>
              <a:t>Румяный, синий, зелёный, рдяный, свиной, </a:t>
            </a:r>
            <a:r>
              <a:rPr lang="ru-RU" b="1" u="sng" dirty="0" err="1">
                <a:solidFill>
                  <a:srgbClr val="C00000"/>
                </a:solidFill>
              </a:rPr>
              <a:t>пряный,багряный</a:t>
            </a:r>
            <a:r>
              <a:rPr lang="ru-RU" b="1" u="sng" dirty="0">
                <a:solidFill>
                  <a:srgbClr val="C00000"/>
                </a:solidFill>
              </a:rPr>
              <a:t>, рьяный, юный, но юннат</a:t>
            </a:r>
            <a:endParaRPr lang="ru-RU" dirty="0">
              <a:solidFill>
                <a:srgbClr val="C00000"/>
              </a:solidFill>
            </a:endParaRPr>
          </a:p>
          <a:p>
            <a:endParaRPr lang="ru-RU" dirty="0"/>
          </a:p>
        </p:txBody>
      </p:sp>
      <p:sp>
        <p:nvSpPr>
          <p:cNvPr id="5" name="Содержимое 4"/>
          <p:cNvSpPr>
            <a:spLocks noGrp="1"/>
          </p:cNvSpPr>
          <p:nvPr>
            <p:ph sz="half" idx="2"/>
          </p:nvPr>
        </p:nvSpPr>
        <p:spPr/>
        <p:txBody>
          <a:bodyPr>
            <a:normAutofit fontScale="77500" lnSpcReduction="20000"/>
          </a:bodyPr>
          <a:lstStyle/>
          <a:p>
            <a:pPr fontAlgn="base">
              <a:buNone/>
            </a:pPr>
            <a:r>
              <a:rPr lang="ru-RU" b="1" dirty="0" smtClean="0"/>
              <a:t>                                НН</a:t>
            </a:r>
            <a:endParaRPr lang="ru-RU" dirty="0"/>
          </a:p>
          <a:p>
            <a:pPr fontAlgn="base"/>
            <a:r>
              <a:rPr lang="ru-RU" dirty="0"/>
              <a:t>В прилагательных, образованных от существительных</a:t>
            </a:r>
          </a:p>
          <a:p>
            <a:pPr fontAlgn="base"/>
            <a:r>
              <a:rPr lang="ru-RU" dirty="0"/>
              <a:t>-</a:t>
            </a:r>
            <a:r>
              <a:rPr lang="ru-RU" dirty="0" err="1"/>
              <a:t>онн</a:t>
            </a:r>
            <a:r>
              <a:rPr lang="ru-RU" dirty="0"/>
              <a:t>- революци</a:t>
            </a:r>
            <a:r>
              <a:rPr lang="ru-RU" dirty="0">
                <a:solidFill>
                  <a:srgbClr val="FF0000"/>
                </a:solidFill>
              </a:rPr>
              <a:t>онн</a:t>
            </a:r>
            <a:r>
              <a:rPr lang="ru-RU" dirty="0"/>
              <a:t>ый</a:t>
            </a:r>
          </a:p>
          <a:p>
            <a:pPr fontAlgn="base"/>
            <a:r>
              <a:rPr lang="ru-RU" dirty="0"/>
              <a:t>-</a:t>
            </a:r>
            <a:r>
              <a:rPr lang="ru-RU" dirty="0" err="1"/>
              <a:t>енн</a:t>
            </a:r>
            <a:r>
              <a:rPr lang="ru-RU" dirty="0"/>
              <a:t>- безветр</a:t>
            </a:r>
            <a:r>
              <a:rPr lang="ru-RU" dirty="0">
                <a:solidFill>
                  <a:srgbClr val="FF0000"/>
                </a:solidFill>
              </a:rPr>
              <a:t>енн</a:t>
            </a:r>
            <a:r>
              <a:rPr lang="ru-RU" dirty="0"/>
              <a:t>ый</a:t>
            </a:r>
          </a:p>
          <a:p>
            <a:pPr fontAlgn="base"/>
            <a:r>
              <a:rPr lang="ru-RU" dirty="0" smtClean="0"/>
              <a:t>…</a:t>
            </a:r>
            <a:r>
              <a:rPr lang="ru-RU" dirty="0" err="1" smtClean="0"/>
              <a:t>н</a:t>
            </a:r>
            <a:r>
              <a:rPr lang="ru-RU" dirty="0" smtClean="0"/>
              <a:t>- </a:t>
            </a:r>
            <a:r>
              <a:rPr lang="ru-RU" dirty="0"/>
              <a:t>старин</a:t>
            </a:r>
            <a:r>
              <a:rPr lang="ru-RU" dirty="0">
                <a:solidFill>
                  <a:srgbClr val="FF0000"/>
                </a:solidFill>
              </a:rPr>
              <a:t>н</a:t>
            </a:r>
            <a:r>
              <a:rPr lang="ru-RU" dirty="0"/>
              <a:t>ый</a:t>
            </a:r>
          </a:p>
          <a:p>
            <a:pPr fontAlgn="base"/>
            <a:endParaRPr lang="ru-RU" b="1" u="sng" dirty="0" smtClean="0">
              <a:solidFill>
                <a:srgbClr val="C00000"/>
              </a:solidFill>
            </a:endParaRPr>
          </a:p>
          <a:p>
            <a:pPr fontAlgn="base"/>
            <a:r>
              <a:rPr lang="ru-RU" b="1" u="sng" dirty="0" smtClean="0">
                <a:solidFill>
                  <a:srgbClr val="7030A0"/>
                </a:solidFill>
              </a:rPr>
              <a:t>Исключения!</a:t>
            </a:r>
            <a:r>
              <a:rPr lang="ru-RU" b="1" u="sng" dirty="0" smtClean="0">
                <a:solidFill>
                  <a:srgbClr val="C00000"/>
                </a:solidFill>
              </a:rPr>
              <a:t> </a:t>
            </a:r>
            <a:r>
              <a:rPr lang="ru-RU" b="1" u="sng" dirty="0">
                <a:solidFill>
                  <a:srgbClr val="C00000"/>
                </a:solidFill>
              </a:rPr>
              <a:t>Ветреный (день, человек)</a:t>
            </a:r>
            <a:endParaRPr lang="ru-RU" dirty="0">
              <a:solidFill>
                <a:srgbClr val="C00000"/>
              </a:solidFill>
            </a:endParaRPr>
          </a:p>
          <a:p>
            <a:pPr fontAlgn="base"/>
            <a:r>
              <a:rPr lang="ru-RU" b="1" u="sng" dirty="0" smtClean="0">
                <a:solidFill>
                  <a:srgbClr val="7030A0"/>
                </a:solidFill>
              </a:rPr>
              <a:t>Запомнить!</a:t>
            </a:r>
            <a:r>
              <a:rPr lang="ru-RU" b="1" u="sng" dirty="0" smtClean="0">
                <a:solidFill>
                  <a:srgbClr val="C00000"/>
                </a:solidFill>
              </a:rPr>
              <a:t> </a:t>
            </a:r>
            <a:r>
              <a:rPr lang="ru-RU" b="1" u="sng" dirty="0">
                <a:solidFill>
                  <a:srgbClr val="C00000"/>
                </a:solidFill>
              </a:rPr>
              <a:t>Ветряной (двигатель, мельница, оспа)</a:t>
            </a:r>
            <a:endParaRPr lang="ru-RU" dirty="0">
              <a:solidFill>
                <a:srgbClr val="C00000"/>
              </a:solidFill>
            </a:endParaRPr>
          </a:p>
          <a:p>
            <a:endParaRPr lang="ru-RU" dirty="0"/>
          </a:p>
        </p:txBody>
      </p:sp>
    </p:spTree>
    <p:extLst>
      <p:ext uri="{BB962C8B-B14F-4D97-AF65-F5344CB8AC3E}">
        <p14:creationId xmlns:p14="http://schemas.microsoft.com/office/powerpoint/2010/main" val="122057708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kumimoji="0" lang="ru-RU" b="1" i="0" u="none" strike="noStrike" cap="none" normalizeH="0" baseline="0" dirty="0" smtClean="0">
                <a:ln>
                  <a:noFill/>
                </a:ln>
                <a:solidFill>
                  <a:srgbClr val="0000FF"/>
                </a:solidFill>
                <a:effectLst/>
                <a:latin typeface="Times New Roman" pitchFamily="18" charset="0"/>
                <a:cs typeface="Arial" charset="0"/>
              </a:rPr>
              <a:t>В отглагольных формах</a:t>
            </a:r>
            <a:br>
              <a:rPr kumimoji="0" lang="ru-RU" b="1" i="0" u="none" strike="noStrike" cap="none" normalizeH="0" baseline="0" dirty="0" smtClean="0">
                <a:ln>
                  <a:noFill/>
                </a:ln>
                <a:solidFill>
                  <a:srgbClr val="0000FF"/>
                </a:solidFill>
                <a:effectLst/>
                <a:latin typeface="Times New Roman" pitchFamily="18" charset="0"/>
                <a:cs typeface="Arial" charset="0"/>
              </a:rPr>
            </a:br>
            <a:endParaRPr lang="ru-RU" dirty="0">
              <a:solidFill>
                <a:srgbClr val="0000FF"/>
              </a:solidFill>
            </a:endParaRPr>
          </a:p>
        </p:txBody>
      </p:sp>
      <p:sp>
        <p:nvSpPr>
          <p:cNvPr id="3" name="Содержимое 2"/>
          <p:cNvSpPr>
            <a:spLocks noGrp="1"/>
          </p:cNvSpPr>
          <p:nvPr>
            <p:ph sz="half" idx="1"/>
          </p:nvPr>
        </p:nvSpPr>
        <p:spPr/>
        <p:txBody>
          <a:bodyPr>
            <a:normAutofit fontScale="77500" lnSpcReduction="20000"/>
          </a:bodyPr>
          <a:lstStyle/>
          <a:p>
            <a:pPr marL="0" lvl="0" indent="0" fontAlgn="base">
              <a:spcBef>
                <a:spcPct val="0"/>
              </a:spcBef>
              <a:spcAft>
                <a:spcPct val="0"/>
              </a:spcAft>
              <a:buNone/>
            </a:pPr>
            <a:r>
              <a:rPr kumimoji="0" lang="ru-RU" sz="4100" b="1" i="0" u="none" strike="noStrike" cap="none" normalizeH="0" baseline="0" dirty="0" smtClean="0">
                <a:ln>
                  <a:noFill/>
                </a:ln>
                <a:solidFill>
                  <a:srgbClr val="000000"/>
                </a:solidFill>
                <a:effectLst/>
                <a:latin typeface="Times New Roman" pitchFamily="18" charset="0"/>
                <a:cs typeface="Arial" charset="0"/>
              </a:rPr>
              <a:t>                  </a:t>
            </a:r>
            <a:r>
              <a:rPr kumimoji="0" lang="ru-RU" sz="4100" b="1" i="0" u="none" strike="noStrike" cap="none" normalizeH="0" baseline="0" dirty="0" err="1" smtClean="0">
                <a:ln>
                  <a:noFill/>
                </a:ln>
                <a:solidFill>
                  <a:srgbClr val="000000"/>
                </a:solidFill>
                <a:effectLst/>
                <a:latin typeface="Times New Roman" pitchFamily="18" charset="0"/>
                <a:cs typeface="Arial" charset="0"/>
              </a:rPr>
              <a:t>н</a:t>
            </a:r>
            <a:endParaRPr kumimoji="0" lang="ru-RU" sz="4100" b="1" i="0" u="none" strike="noStrike" cap="none" normalizeH="0" baseline="0" dirty="0" smtClean="0">
              <a:ln>
                <a:noFill/>
              </a:ln>
              <a:solidFill>
                <a:srgbClr val="000000"/>
              </a:solidFill>
              <a:effectLst/>
              <a:latin typeface="Times New Roman" pitchFamily="18" charset="0"/>
              <a:cs typeface="Arial" charset="0"/>
            </a:endParaRPr>
          </a:p>
          <a:p>
            <a:pPr marL="0" indent="0" fontAlgn="base">
              <a:spcBef>
                <a:spcPct val="0"/>
              </a:spcBef>
              <a:spcAft>
                <a:spcPct val="0"/>
              </a:spcAft>
            </a:pPr>
            <a:r>
              <a:rPr kumimoji="0" lang="ru-RU" b="1" i="0" u="none" strike="noStrike" cap="none" normalizeH="0" baseline="0" dirty="0" smtClean="0">
                <a:ln>
                  <a:noFill/>
                </a:ln>
                <a:solidFill>
                  <a:srgbClr val="000000"/>
                </a:solidFill>
                <a:effectLst/>
                <a:latin typeface="Times New Roman" pitchFamily="18" charset="0"/>
                <a:cs typeface="Arial" charset="0"/>
              </a:rPr>
              <a:t>В образованных от глаголов несовершенного вида:</a:t>
            </a:r>
          </a:p>
          <a:p>
            <a:pPr marL="0" indent="0" fontAlgn="base">
              <a:spcBef>
                <a:spcPct val="0"/>
              </a:spcBef>
              <a:spcAft>
                <a:spcPct val="0"/>
              </a:spcAft>
              <a:buNone/>
            </a:pPr>
            <a:r>
              <a:rPr kumimoji="0" lang="ru-RU" b="1" i="0" u="none" strike="noStrike" cap="none" normalizeH="0" baseline="0" dirty="0" smtClean="0">
                <a:ln>
                  <a:noFill/>
                </a:ln>
                <a:solidFill>
                  <a:srgbClr val="000000"/>
                </a:solidFill>
                <a:effectLst/>
                <a:latin typeface="Times New Roman" pitchFamily="18" charset="0"/>
                <a:cs typeface="Times New Roman" pitchFamily="18" charset="0"/>
              </a:rPr>
              <a:t>       Тушить – тушё</a:t>
            </a:r>
            <a:r>
              <a:rPr kumimoji="0" lang="ru-RU" b="1" i="0" u="none" strike="noStrike" cap="none" normalizeH="0" baseline="0" dirty="0" smtClean="0">
                <a:ln>
                  <a:noFill/>
                </a:ln>
                <a:solidFill>
                  <a:srgbClr val="FF0000"/>
                </a:solidFill>
                <a:effectLst/>
                <a:latin typeface="Times New Roman" pitchFamily="18" charset="0"/>
                <a:cs typeface="Times New Roman" pitchFamily="18" charset="0"/>
              </a:rPr>
              <a:t>н</a:t>
            </a:r>
            <a:r>
              <a:rPr kumimoji="0" lang="ru-RU" b="1" i="0" u="none" strike="noStrike" cap="none" normalizeH="0" baseline="0" dirty="0" smtClean="0">
                <a:ln>
                  <a:noFill/>
                </a:ln>
                <a:solidFill>
                  <a:srgbClr val="000000"/>
                </a:solidFill>
                <a:effectLst/>
                <a:latin typeface="Times New Roman" pitchFamily="18" charset="0"/>
                <a:cs typeface="Times New Roman" pitchFamily="18" charset="0"/>
              </a:rPr>
              <a:t>ый</a:t>
            </a:r>
            <a:endParaRPr kumimoji="0" lang="ru-RU" b="1" i="0" u="none" strike="noStrike" cap="none" normalizeH="0" baseline="0" dirty="0" smtClean="0">
              <a:ln>
                <a:noFill/>
              </a:ln>
              <a:solidFill>
                <a:srgbClr val="FFFFFF"/>
              </a:solidFill>
              <a:effectLst/>
              <a:latin typeface="Times New Roman" pitchFamily="18" charset="0"/>
              <a:cs typeface="Times New Roman" pitchFamily="18" charset="0"/>
            </a:endParaRPr>
          </a:p>
          <a:p>
            <a:pPr marL="0" indent="0" fontAlgn="base">
              <a:spcBef>
                <a:spcPct val="0"/>
              </a:spcBef>
              <a:spcAft>
                <a:spcPct val="0"/>
              </a:spcAft>
            </a:pPr>
            <a:r>
              <a:rPr kumimoji="0" lang="ru-RU" b="1" i="0" u="none" strike="noStrike" cap="none" normalizeH="0" baseline="0" dirty="0" smtClean="0">
                <a:ln>
                  <a:noFill/>
                </a:ln>
                <a:solidFill>
                  <a:srgbClr val="000000"/>
                </a:solidFill>
                <a:effectLst/>
                <a:latin typeface="Times New Roman" pitchFamily="18" charset="0"/>
                <a:cs typeface="Times New Roman" pitchFamily="18" charset="0"/>
              </a:rPr>
              <a:t>В кратких причастиях:</a:t>
            </a:r>
            <a:endParaRPr kumimoji="0" lang="ru-RU" b="1" i="0" u="none" strike="noStrike" cap="none" normalizeH="0" baseline="0" dirty="0" smtClean="0">
              <a:ln>
                <a:noFill/>
              </a:ln>
              <a:solidFill>
                <a:srgbClr val="FFFFFF"/>
              </a:solidFill>
              <a:effectLst/>
              <a:latin typeface="Times New Roman" pitchFamily="18" charset="0"/>
              <a:cs typeface="Times New Roman" pitchFamily="18" charset="0"/>
            </a:endParaRPr>
          </a:p>
          <a:p>
            <a:pPr marL="0" indent="0" fontAlgn="base">
              <a:spcBef>
                <a:spcPct val="0"/>
              </a:spcBef>
              <a:spcAft>
                <a:spcPct val="0"/>
              </a:spcAft>
              <a:buNone/>
            </a:pPr>
            <a:r>
              <a:rPr kumimoji="0" lang="ru-RU" b="1" i="0" u="none" strike="noStrike" cap="none" normalizeH="0" baseline="0" dirty="0" smtClean="0">
                <a:ln>
                  <a:noFill/>
                </a:ln>
                <a:solidFill>
                  <a:srgbClr val="000000"/>
                </a:solidFill>
                <a:effectLst/>
                <a:latin typeface="Times New Roman" pitchFamily="18" charset="0"/>
                <a:cs typeface="Times New Roman" pitchFamily="18" charset="0"/>
              </a:rPr>
              <a:t>      калитка покраше</a:t>
            </a:r>
            <a:r>
              <a:rPr kumimoji="0" lang="ru-RU" b="1" i="0" u="none" strike="noStrike" cap="none" normalizeH="0" baseline="0" dirty="0" smtClean="0">
                <a:ln>
                  <a:noFill/>
                </a:ln>
                <a:solidFill>
                  <a:srgbClr val="FF0000"/>
                </a:solidFill>
                <a:effectLst/>
                <a:latin typeface="Times New Roman" pitchFamily="18" charset="0"/>
                <a:cs typeface="Times New Roman" pitchFamily="18" charset="0"/>
              </a:rPr>
              <a:t>н</a:t>
            </a:r>
            <a:r>
              <a:rPr kumimoji="0" lang="ru-RU" b="1" i="0" u="none" strike="noStrike" cap="none" normalizeH="0" baseline="0" dirty="0" smtClean="0">
                <a:ln>
                  <a:noFill/>
                </a:ln>
                <a:solidFill>
                  <a:srgbClr val="000000"/>
                </a:solidFill>
                <a:effectLst/>
                <a:latin typeface="Times New Roman" pitchFamily="18" charset="0"/>
                <a:cs typeface="Times New Roman" pitchFamily="18" charset="0"/>
              </a:rPr>
              <a:t>а</a:t>
            </a:r>
            <a:endParaRPr kumimoji="0" lang="ru-RU" b="1" i="0" u="none" strike="noStrike" cap="none" normalizeH="0" baseline="0" dirty="0" smtClean="0">
              <a:ln>
                <a:noFill/>
              </a:ln>
              <a:solidFill>
                <a:srgbClr val="FFFFFF"/>
              </a:solidFill>
              <a:effectLst/>
              <a:latin typeface="Times New Roman" pitchFamily="18" charset="0"/>
              <a:cs typeface="Times New Roman" pitchFamily="18" charset="0"/>
            </a:endParaRPr>
          </a:p>
          <a:p>
            <a:endParaRPr lang="ru-RU" dirty="0"/>
          </a:p>
        </p:txBody>
      </p:sp>
      <p:sp>
        <p:nvSpPr>
          <p:cNvPr id="4" name="Содержимое 3"/>
          <p:cNvSpPr>
            <a:spLocks noGrp="1"/>
          </p:cNvSpPr>
          <p:nvPr>
            <p:ph sz="half" idx="2"/>
          </p:nvPr>
        </p:nvSpPr>
        <p:spPr/>
        <p:txBody>
          <a:bodyPr>
            <a:normAutofit fontScale="77500" lnSpcReduction="20000"/>
          </a:bodyPr>
          <a:lstStyle/>
          <a:p>
            <a:pPr>
              <a:buNone/>
            </a:pPr>
            <a:r>
              <a:rPr lang="ru-RU" sz="4100" dirty="0" smtClean="0"/>
              <a:t>                  </a:t>
            </a:r>
            <a:r>
              <a:rPr lang="ru-RU" sz="4100" b="1" dirty="0" err="1" smtClean="0"/>
              <a:t>нн</a:t>
            </a:r>
            <a:endParaRPr lang="ru-RU" sz="4100" b="1" dirty="0" smtClean="0"/>
          </a:p>
          <a:p>
            <a:pPr marL="0" indent="0" fontAlgn="base">
              <a:spcBef>
                <a:spcPct val="0"/>
              </a:spcBef>
              <a:spcAft>
                <a:spcPct val="0"/>
              </a:spcAft>
            </a:pPr>
            <a:r>
              <a:rPr kumimoji="0" lang="ru-RU" b="1" i="0" u="none" strike="noStrike" cap="none" normalizeH="0" baseline="0" dirty="0" smtClean="0">
                <a:ln>
                  <a:noFill/>
                </a:ln>
                <a:effectLst/>
                <a:latin typeface="Times New Roman" pitchFamily="18" charset="0"/>
                <a:cs typeface="Times New Roman" pitchFamily="18" charset="0"/>
              </a:rPr>
              <a:t>В образованные от глаголов совершенного вида:</a:t>
            </a:r>
          </a:p>
          <a:p>
            <a:pPr marL="0" indent="0" fontAlgn="base">
              <a:spcBef>
                <a:spcPct val="0"/>
              </a:spcBef>
              <a:spcAft>
                <a:spcPct val="0"/>
              </a:spcAft>
            </a:pPr>
            <a:r>
              <a:rPr kumimoji="0" lang="ru-RU" b="1" i="0" u="none" strike="noStrike" cap="none" normalizeH="0" baseline="0" dirty="0" smtClean="0">
                <a:ln>
                  <a:noFill/>
                </a:ln>
                <a:effectLst/>
                <a:latin typeface="Times New Roman" pitchFamily="18" charset="0"/>
                <a:cs typeface="Times New Roman" pitchFamily="18" charset="0"/>
              </a:rPr>
              <a:t>Решить – реш</a:t>
            </a:r>
            <a:r>
              <a:rPr kumimoji="0" lang="ru-RU" b="1" i="0" u="none" strike="noStrike" cap="none" normalizeH="0" baseline="0" dirty="0" smtClean="0">
                <a:ln>
                  <a:noFill/>
                </a:ln>
                <a:solidFill>
                  <a:srgbClr val="FF0000"/>
                </a:solidFill>
                <a:effectLst/>
                <a:latin typeface="Times New Roman" pitchFamily="18" charset="0"/>
                <a:cs typeface="Times New Roman" pitchFamily="18" charset="0"/>
              </a:rPr>
              <a:t>ённ</a:t>
            </a:r>
            <a:r>
              <a:rPr kumimoji="0" lang="ru-RU" b="1" i="0" u="none" strike="noStrike" cap="none" normalizeH="0" baseline="0" dirty="0" smtClean="0">
                <a:ln>
                  <a:noFill/>
                </a:ln>
                <a:effectLst/>
                <a:latin typeface="Times New Roman" pitchFamily="18" charset="0"/>
                <a:cs typeface="Times New Roman" pitchFamily="18" charset="0"/>
              </a:rPr>
              <a:t>ый</a:t>
            </a:r>
          </a:p>
          <a:p>
            <a:pPr marL="0" indent="0" fontAlgn="base">
              <a:spcBef>
                <a:spcPct val="0"/>
              </a:spcBef>
              <a:spcAft>
                <a:spcPct val="0"/>
              </a:spcAft>
            </a:pPr>
            <a:r>
              <a:rPr kumimoji="0" lang="ru-RU" b="1" i="0" u="sng" strike="noStrike" cap="none" normalizeH="0" baseline="0" dirty="0" smtClean="0">
                <a:ln>
                  <a:noFill/>
                </a:ln>
                <a:solidFill>
                  <a:srgbClr val="7030A0"/>
                </a:solidFill>
                <a:effectLst/>
                <a:latin typeface="Times New Roman" pitchFamily="18" charset="0"/>
                <a:cs typeface="Arial" charset="0"/>
              </a:rPr>
              <a:t>Исключение! </a:t>
            </a:r>
            <a:r>
              <a:rPr kumimoji="0" lang="ru-RU" b="1" i="0" u="sng" strike="noStrike" cap="none" normalizeH="0" baseline="0" dirty="0" smtClean="0">
                <a:ln>
                  <a:noFill/>
                </a:ln>
                <a:solidFill>
                  <a:srgbClr val="C00000"/>
                </a:solidFill>
                <a:effectLst/>
                <a:latin typeface="Times New Roman" pitchFamily="18" charset="0"/>
                <a:cs typeface="Arial" charset="0"/>
              </a:rPr>
              <a:t>раненый</a:t>
            </a:r>
          </a:p>
          <a:p>
            <a:pPr marL="0" indent="0" fontAlgn="base">
              <a:spcBef>
                <a:spcPct val="0"/>
              </a:spcBef>
              <a:spcAft>
                <a:spcPct val="0"/>
              </a:spcAft>
            </a:pPr>
            <a:r>
              <a:rPr kumimoji="0" lang="ru-RU" b="1" i="0" u="none" strike="noStrike" cap="none" normalizeH="0" baseline="0" dirty="0" smtClean="0">
                <a:ln>
                  <a:noFill/>
                </a:ln>
                <a:effectLst/>
                <a:latin typeface="Times New Roman" pitchFamily="18" charset="0"/>
                <a:cs typeface="Times New Roman" pitchFamily="18" charset="0"/>
              </a:rPr>
              <a:t>Образованные от глаголов с приставками (кроме приставки не-):</a:t>
            </a:r>
          </a:p>
          <a:p>
            <a:pPr marL="0" indent="0" fontAlgn="base">
              <a:spcBef>
                <a:spcPct val="0"/>
              </a:spcBef>
              <a:spcAft>
                <a:spcPct val="0"/>
              </a:spcAft>
            </a:pPr>
            <a:r>
              <a:rPr kumimoji="0" lang="ru-RU" b="1" i="0" u="none" strike="noStrike" cap="none" normalizeH="0" baseline="0" dirty="0" smtClean="0">
                <a:ln>
                  <a:noFill/>
                </a:ln>
                <a:effectLst/>
                <a:latin typeface="Times New Roman" pitchFamily="18" charset="0"/>
                <a:cs typeface="Times New Roman" pitchFamily="18" charset="0"/>
              </a:rPr>
              <a:t>Покрасить – покраш</a:t>
            </a:r>
            <a:r>
              <a:rPr kumimoji="0" lang="ru-RU" b="1" i="0" u="none" strike="noStrike" cap="none" normalizeH="0" baseline="0" dirty="0" smtClean="0">
                <a:ln>
                  <a:noFill/>
                </a:ln>
                <a:solidFill>
                  <a:srgbClr val="FF0000"/>
                </a:solidFill>
                <a:effectLst/>
                <a:latin typeface="Times New Roman" pitchFamily="18" charset="0"/>
                <a:cs typeface="Times New Roman" pitchFamily="18" charset="0"/>
              </a:rPr>
              <a:t>енн</a:t>
            </a:r>
            <a:r>
              <a:rPr kumimoji="0" lang="ru-RU" b="1" i="0" u="none" strike="noStrike" cap="none" normalizeH="0" baseline="0" dirty="0" smtClean="0">
                <a:ln>
                  <a:noFill/>
                </a:ln>
                <a:effectLst/>
                <a:latin typeface="Times New Roman" pitchFamily="18" charset="0"/>
                <a:cs typeface="Times New Roman" pitchFamily="18" charset="0"/>
              </a:rPr>
              <a:t>ый</a:t>
            </a:r>
          </a:p>
          <a:p>
            <a:pPr marL="0" indent="0" fontAlgn="base">
              <a:spcBef>
                <a:spcPct val="0"/>
              </a:spcBef>
              <a:spcAft>
                <a:spcPct val="0"/>
              </a:spcAft>
            </a:pPr>
            <a:r>
              <a:rPr kumimoji="0" lang="ru-RU" b="1" i="0" u="none" strike="noStrike" cap="none" normalizeH="0" baseline="0" dirty="0" smtClean="0">
                <a:ln>
                  <a:noFill/>
                </a:ln>
                <a:effectLst/>
                <a:latin typeface="Times New Roman" pitchFamily="18" charset="0"/>
                <a:cs typeface="Times New Roman" pitchFamily="18" charset="0"/>
              </a:rPr>
              <a:t>Если есть зависимое слово:</a:t>
            </a:r>
          </a:p>
          <a:p>
            <a:pPr marL="0" indent="0" fontAlgn="base">
              <a:spcBef>
                <a:spcPct val="0"/>
              </a:spcBef>
              <a:spcAft>
                <a:spcPct val="0"/>
              </a:spcAft>
            </a:pPr>
            <a:r>
              <a:rPr kumimoji="0" lang="ru-RU" b="1" i="0" u="none" strike="noStrike" cap="none" normalizeH="0" baseline="0" dirty="0" smtClean="0">
                <a:ln>
                  <a:noFill/>
                </a:ln>
                <a:effectLst/>
                <a:latin typeface="Times New Roman" pitchFamily="18" charset="0"/>
                <a:cs typeface="Times New Roman" pitchFamily="18" charset="0"/>
              </a:rPr>
              <a:t>Краш</a:t>
            </a:r>
            <a:r>
              <a:rPr kumimoji="0" lang="ru-RU" b="1" i="0" u="none" strike="noStrike" cap="none" normalizeH="0" baseline="0" dirty="0" smtClean="0">
                <a:ln>
                  <a:noFill/>
                </a:ln>
                <a:solidFill>
                  <a:srgbClr val="FF0000"/>
                </a:solidFill>
                <a:effectLst/>
                <a:latin typeface="Times New Roman" pitchFamily="18" charset="0"/>
                <a:cs typeface="Times New Roman" pitchFamily="18" charset="0"/>
              </a:rPr>
              <a:t>енн</a:t>
            </a:r>
            <a:r>
              <a:rPr kumimoji="0" lang="ru-RU" b="1" i="0" u="none" strike="noStrike" cap="none" normalizeH="0" baseline="0" dirty="0" smtClean="0">
                <a:ln>
                  <a:noFill/>
                </a:ln>
                <a:effectLst/>
                <a:latin typeface="Times New Roman" pitchFamily="18" charset="0"/>
                <a:cs typeface="Times New Roman" pitchFamily="18" charset="0"/>
              </a:rPr>
              <a:t>ый краской забор</a:t>
            </a:r>
          </a:p>
          <a:p>
            <a:pPr marL="0" indent="0" fontAlgn="base">
              <a:spcBef>
                <a:spcPct val="0"/>
              </a:spcBef>
              <a:spcAft>
                <a:spcPct val="0"/>
              </a:spcAft>
            </a:pPr>
            <a:r>
              <a:rPr kumimoji="0" lang="ru-RU" b="1" i="0" u="none" strike="noStrike" cap="none" normalizeH="0" baseline="0" dirty="0" smtClean="0">
                <a:ln>
                  <a:noFill/>
                </a:ln>
                <a:effectLst/>
                <a:latin typeface="Times New Roman" pitchFamily="18" charset="0"/>
                <a:cs typeface="Times New Roman" pitchFamily="18" charset="0"/>
              </a:rPr>
              <a:t>4. Если есть суффиксы </a:t>
            </a:r>
            <a:r>
              <a:rPr kumimoji="0" lang="ru-RU" b="1" i="0" u="none" strike="noStrike" cap="none" normalizeH="0" baseline="0" dirty="0" smtClean="0">
                <a:ln>
                  <a:noFill/>
                </a:ln>
                <a:solidFill>
                  <a:srgbClr val="FF0000"/>
                </a:solidFill>
                <a:effectLst/>
                <a:latin typeface="Times New Roman" pitchFamily="18" charset="0"/>
                <a:cs typeface="Times New Roman" pitchFamily="18" charset="0"/>
              </a:rPr>
              <a:t>–</a:t>
            </a:r>
            <a:r>
              <a:rPr kumimoji="0" lang="ru-RU" b="1" i="0" u="none" strike="noStrike" cap="none" normalizeH="0" baseline="0" dirty="0" err="1" smtClean="0">
                <a:ln>
                  <a:noFill/>
                </a:ln>
                <a:solidFill>
                  <a:srgbClr val="FF0000"/>
                </a:solidFill>
                <a:effectLst/>
                <a:latin typeface="Times New Roman" pitchFamily="18" charset="0"/>
                <a:cs typeface="Times New Roman" pitchFamily="18" charset="0"/>
              </a:rPr>
              <a:t>ова</a:t>
            </a:r>
            <a:r>
              <a:rPr kumimoji="0" lang="ru-RU" b="1" i="0" u="none" strike="noStrike" cap="none" normalizeH="0" baseline="0" dirty="0" smtClean="0">
                <a:ln>
                  <a:noFill/>
                </a:ln>
                <a:solidFill>
                  <a:srgbClr val="FF0000"/>
                </a:solidFill>
                <a:effectLst/>
                <a:latin typeface="Times New Roman" pitchFamily="18" charset="0"/>
                <a:cs typeface="Times New Roman" pitchFamily="18" charset="0"/>
              </a:rPr>
              <a:t>- (-</a:t>
            </a:r>
            <a:r>
              <a:rPr kumimoji="0" lang="ru-RU" b="1" i="0" u="none" strike="noStrike" cap="none" normalizeH="0" baseline="0" dirty="0" err="1" smtClean="0">
                <a:ln>
                  <a:noFill/>
                </a:ln>
                <a:solidFill>
                  <a:srgbClr val="FF0000"/>
                </a:solidFill>
                <a:effectLst/>
                <a:latin typeface="Times New Roman" pitchFamily="18" charset="0"/>
                <a:cs typeface="Times New Roman" pitchFamily="18" charset="0"/>
              </a:rPr>
              <a:t>ева</a:t>
            </a:r>
            <a:r>
              <a:rPr kumimoji="0" lang="ru-RU" b="1" i="0" u="none" strike="noStrike" cap="none" normalizeH="0" baseline="0" dirty="0" smtClean="0">
                <a:ln>
                  <a:noFill/>
                </a:ln>
                <a:solidFill>
                  <a:srgbClr val="FF0000"/>
                </a:solidFill>
                <a:effectLst/>
                <a:latin typeface="Times New Roman" pitchFamily="18" charset="0"/>
                <a:cs typeface="Times New Roman" pitchFamily="18" charset="0"/>
              </a:rPr>
              <a:t>-):</a:t>
            </a:r>
            <a:endParaRPr kumimoji="0" lang="ru-RU" b="1" i="0" u="none" strike="noStrike" cap="none" normalizeH="0" baseline="0" dirty="0" smtClean="0">
              <a:ln>
                <a:noFill/>
              </a:ln>
              <a:solidFill>
                <a:srgbClr val="FFFFFF"/>
              </a:solidFill>
              <a:effectLst/>
              <a:latin typeface="Times New Roman" pitchFamily="18" charset="0"/>
              <a:cs typeface="Times New Roman" pitchFamily="18" charset="0"/>
            </a:endParaRPr>
          </a:p>
          <a:p>
            <a:pPr marL="0" lvl="0" indent="0" fontAlgn="base">
              <a:spcBef>
                <a:spcPct val="0"/>
              </a:spcBef>
              <a:spcAft>
                <a:spcPct val="0"/>
              </a:spcAft>
              <a:buNone/>
            </a:pPr>
            <a:r>
              <a:rPr kumimoji="0" lang="ru-RU" b="1" i="0" u="none" strike="noStrike" cap="none" normalizeH="0" baseline="0" dirty="0" smtClean="0">
                <a:ln>
                  <a:noFill/>
                </a:ln>
                <a:solidFill>
                  <a:srgbClr val="000000"/>
                </a:solidFill>
                <a:effectLst/>
                <a:latin typeface="Times New Roman" pitchFamily="18" charset="0"/>
                <a:cs typeface="Arial" charset="0"/>
              </a:rPr>
              <a:t>Маринова</a:t>
            </a:r>
            <a:r>
              <a:rPr kumimoji="0" lang="ru-RU" b="1" i="0" u="none" strike="noStrike" cap="none" normalizeH="0" baseline="0" dirty="0" smtClean="0">
                <a:ln>
                  <a:noFill/>
                </a:ln>
                <a:solidFill>
                  <a:srgbClr val="FF0000"/>
                </a:solidFill>
                <a:effectLst/>
                <a:latin typeface="Times New Roman" pitchFamily="18" charset="0"/>
                <a:cs typeface="Arial" charset="0"/>
              </a:rPr>
              <a:t>нн</a:t>
            </a:r>
            <a:r>
              <a:rPr kumimoji="0" lang="ru-RU" b="1" i="0" u="none" strike="noStrike" cap="none" normalizeH="0" baseline="0" dirty="0" smtClean="0">
                <a:ln>
                  <a:noFill/>
                </a:ln>
                <a:solidFill>
                  <a:srgbClr val="000000"/>
                </a:solidFill>
                <a:effectLst/>
                <a:latin typeface="Times New Roman" pitchFamily="18" charset="0"/>
                <a:cs typeface="Arial" charset="0"/>
              </a:rPr>
              <a:t>ый</a:t>
            </a:r>
          </a:p>
          <a:p>
            <a:pPr marL="0" lvl="0" indent="0" fontAlgn="base">
              <a:spcBef>
                <a:spcPct val="0"/>
              </a:spcBef>
              <a:spcAft>
                <a:spcPct val="0"/>
              </a:spcAft>
              <a:buNone/>
            </a:pPr>
            <a:r>
              <a:rPr kumimoji="0" lang="ru-RU" b="1" i="0" u="sng" strike="noStrike" cap="none" normalizeH="0" baseline="0" dirty="0" err="1" smtClean="0">
                <a:ln>
                  <a:noFill/>
                </a:ln>
                <a:solidFill>
                  <a:srgbClr val="FF0000"/>
                </a:solidFill>
                <a:effectLst/>
                <a:latin typeface="Times New Roman" pitchFamily="18" charset="0"/>
                <a:cs typeface="Times New Roman" pitchFamily="18" charset="0"/>
              </a:rPr>
              <a:t>Искл</a:t>
            </a:r>
            <a:r>
              <a:rPr kumimoji="0" lang="ru-RU" b="1" i="0" u="sng" strike="noStrike" cap="none" normalizeH="0" baseline="0" dirty="0" smtClean="0">
                <a:ln>
                  <a:noFill/>
                </a:ln>
                <a:solidFill>
                  <a:srgbClr val="FF0000"/>
                </a:solidFill>
                <a:effectLst/>
                <a:latin typeface="Times New Roman" pitchFamily="18" charset="0"/>
                <a:cs typeface="Times New Roman" pitchFamily="18" charset="0"/>
              </a:rPr>
              <a:t>! Жёваный, кованый</a:t>
            </a:r>
            <a:endParaRPr lang="ru-RU" b="1" dirty="0"/>
          </a:p>
        </p:txBody>
      </p:sp>
    </p:spTree>
    <p:extLst>
      <p:ext uri="{BB962C8B-B14F-4D97-AF65-F5344CB8AC3E}">
        <p14:creationId xmlns:p14="http://schemas.microsoft.com/office/powerpoint/2010/main" val="29400361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fontScale="90000"/>
          </a:bodyPr>
          <a:lstStyle/>
          <a:p>
            <a:r>
              <a:rPr lang="ru-RU" dirty="0" smtClean="0">
                <a:solidFill>
                  <a:srgbClr val="0000FF"/>
                </a:solidFill>
              </a:rPr>
              <a:t>Правописание суффиксов глаголов</a:t>
            </a:r>
            <a:endParaRPr lang="ru-RU" dirty="0">
              <a:solidFill>
                <a:srgbClr val="0000FF"/>
              </a:solidFill>
            </a:endParaRPr>
          </a:p>
        </p:txBody>
      </p:sp>
      <p:sp>
        <p:nvSpPr>
          <p:cNvPr id="6" name="Содержимое 5"/>
          <p:cNvSpPr>
            <a:spLocks noGrp="1"/>
          </p:cNvSpPr>
          <p:nvPr>
            <p:ph idx="1"/>
          </p:nvPr>
        </p:nvSpPr>
        <p:spPr/>
        <p:txBody>
          <a:bodyPr>
            <a:normAutofit fontScale="92500" lnSpcReduction="20000"/>
          </a:bodyPr>
          <a:lstStyle/>
          <a:p>
            <a:r>
              <a:rPr lang="ru-RU" b="1" i="1" dirty="0"/>
              <a:t>В глаголах с суффиксом </a:t>
            </a:r>
            <a:r>
              <a:rPr lang="ru-RU" b="1" i="1" dirty="0">
                <a:solidFill>
                  <a:srgbClr val="FF0000"/>
                </a:solidFill>
              </a:rPr>
              <a:t>-</a:t>
            </a:r>
            <a:r>
              <a:rPr lang="ru-RU" b="1" i="1" dirty="0" err="1">
                <a:solidFill>
                  <a:srgbClr val="FF0000"/>
                </a:solidFill>
              </a:rPr>
              <a:t>ыва</a:t>
            </a:r>
            <a:r>
              <a:rPr lang="ru-RU" b="1" i="1" dirty="0">
                <a:solidFill>
                  <a:srgbClr val="FF0000"/>
                </a:solidFill>
              </a:rPr>
              <a:t>-  (-</a:t>
            </a:r>
            <a:r>
              <a:rPr lang="ru-RU" b="1" i="1" dirty="0" smtClean="0">
                <a:solidFill>
                  <a:srgbClr val="FF0000"/>
                </a:solidFill>
              </a:rPr>
              <a:t>ива)</a:t>
            </a:r>
            <a:r>
              <a:rPr lang="ru-RU" dirty="0"/>
              <a:t> (всегда безударным),</a:t>
            </a:r>
            <a:r>
              <a:rPr lang="ru-RU" b="1" i="1" dirty="0"/>
              <a:t>имеющих значение несовершенного вида</a:t>
            </a:r>
            <a:r>
              <a:rPr lang="ru-RU" dirty="0"/>
              <a:t> (иногда также многократности действия), </a:t>
            </a:r>
            <a:r>
              <a:rPr lang="ru-RU" b="1" i="1" dirty="0"/>
              <a:t>пишутся перед в буквы </a:t>
            </a:r>
            <a:r>
              <a:rPr lang="ru-RU" b="1" i="1" dirty="0" err="1"/>
              <a:t>ы</a:t>
            </a:r>
            <a:r>
              <a:rPr lang="ru-RU" b="1" i="1" dirty="0"/>
              <a:t> или и</a:t>
            </a:r>
            <a:r>
              <a:rPr lang="ru-RU" dirty="0"/>
              <a:t>, например: </a:t>
            </a:r>
            <a:r>
              <a:rPr lang="ru-RU" i="1" dirty="0" smtClean="0"/>
              <a:t>свёрт</a:t>
            </a:r>
            <a:r>
              <a:rPr lang="ru-RU" i="1" dirty="0" smtClean="0">
                <a:solidFill>
                  <a:srgbClr val="FF0000"/>
                </a:solidFill>
              </a:rPr>
              <a:t>ыва</a:t>
            </a:r>
            <a:r>
              <a:rPr lang="ru-RU" i="1" dirty="0" smtClean="0"/>
              <a:t>ть</a:t>
            </a:r>
          </a:p>
          <a:p>
            <a:pPr>
              <a:buNone/>
            </a:pPr>
            <a:r>
              <a:rPr lang="ru-RU" i="1" dirty="0" smtClean="0"/>
              <a:t>   В </a:t>
            </a:r>
            <a:r>
              <a:rPr lang="ru-RU" i="1" dirty="0" smtClean="0">
                <a:solidFill>
                  <a:srgbClr val="0000FF"/>
                </a:solidFill>
              </a:rPr>
              <a:t>1л ед. числа этот суффикс сохраняется</a:t>
            </a:r>
            <a:r>
              <a:rPr lang="ru-RU" i="1" dirty="0" smtClean="0"/>
              <a:t>:</a:t>
            </a:r>
          </a:p>
          <a:p>
            <a:pPr>
              <a:buNone/>
            </a:pPr>
            <a:r>
              <a:rPr lang="ru-RU" i="1" dirty="0" smtClean="0"/>
              <a:t>    осматр</a:t>
            </a:r>
            <a:r>
              <a:rPr lang="ru-RU" i="1" dirty="0" smtClean="0">
                <a:solidFill>
                  <a:srgbClr val="FF0000"/>
                </a:solidFill>
              </a:rPr>
              <a:t>ива</a:t>
            </a:r>
            <a:r>
              <a:rPr lang="ru-RU" i="1" dirty="0" smtClean="0"/>
              <a:t>ю </a:t>
            </a:r>
            <a:r>
              <a:rPr lang="ru-RU" i="1" dirty="0"/>
              <a:t>– </a:t>
            </a:r>
            <a:r>
              <a:rPr lang="ru-RU" i="1" dirty="0" smtClean="0"/>
              <a:t>осматр</a:t>
            </a:r>
            <a:r>
              <a:rPr lang="ru-RU" i="1" dirty="0" smtClean="0">
                <a:solidFill>
                  <a:srgbClr val="FF0000"/>
                </a:solidFill>
              </a:rPr>
              <a:t>ива</a:t>
            </a:r>
            <a:r>
              <a:rPr lang="ru-RU" i="1" dirty="0" smtClean="0"/>
              <a:t>ть</a:t>
            </a:r>
          </a:p>
          <a:p>
            <a:r>
              <a:rPr lang="ru-RU" b="1" i="1" dirty="0" smtClean="0"/>
              <a:t>У</a:t>
            </a:r>
            <a:r>
              <a:rPr lang="ru-RU" b="1" i="1" dirty="0"/>
              <a:t> </a:t>
            </a:r>
            <a:r>
              <a:rPr lang="ru-RU" b="1" dirty="0"/>
              <a:t>глаголов с суффиксом </a:t>
            </a:r>
            <a:r>
              <a:rPr lang="ru-RU" b="1" i="1" dirty="0">
                <a:solidFill>
                  <a:srgbClr val="FF0000"/>
                </a:solidFill>
              </a:rPr>
              <a:t>-</a:t>
            </a:r>
            <a:r>
              <a:rPr lang="ru-RU" b="1" i="1" dirty="0" err="1">
                <a:solidFill>
                  <a:srgbClr val="FF0000"/>
                </a:solidFill>
              </a:rPr>
              <a:t>ова</a:t>
            </a:r>
            <a:r>
              <a:rPr lang="ru-RU" b="1" i="1" dirty="0">
                <a:solidFill>
                  <a:srgbClr val="FF0000"/>
                </a:solidFill>
              </a:rPr>
              <a:t>-</a:t>
            </a:r>
            <a:r>
              <a:rPr lang="ru-RU" b="1" dirty="0">
                <a:solidFill>
                  <a:srgbClr val="FF0000"/>
                </a:solidFill>
              </a:rPr>
              <a:t>  (</a:t>
            </a:r>
            <a:r>
              <a:rPr lang="ru-RU" b="1" i="1" dirty="0">
                <a:solidFill>
                  <a:srgbClr val="FF0000"/>
                </a:solidFill>
              </a:rPr>
              <a:t>-</a:t>
            </a:r>
            <a:r>
              <a:rPr lang="ru-RU" b="1" i="1" dirty="0" err="1">
                <a:solidFill>
                  <a:srgbClr val="FF0000"/>
                </a:solidFill>
              </a:rPr>
              <a:t>ева</a:t>
            </a:r>
            <a:r>
              <a:rPr lang="ru-RU" b="1" i="1" dirty="0">
                <a:solidFill>
                  <a:srgbClr val="FF0000"/>
                </a:solidFill>
              </a:rPr>
              <a:t>-</a:t>
            </a:r>
            <a:r>
              <a:rPr lang="ru-RU" b="1" dirty="0" smtClean="0">
                <a:solidFill>
                  <a:srgbClr val="FF0000"/>
                </a:solidFill>
              </a:rPr>
              <a:t>)</a:t>
            </a:r>
            <a:r>
              <a:rPr lang="ru-RU" dirty="0" smtClean="0">
                <a:solidFill>
                  <a:srgbClr val="FF0000"/>
                </a:solidFill>
              </a:rPr>
              <a:t> </a:t>
            </a:r>
            <a:r>
              <a:rPr lang="ru-RU" dirty="0" smtClean="0"/>
              <a:t>при изменении формы на </a:t>
            </a:r>
            <a:r>
              <a:rPr lang="ru-RU" dirty="0" smtClean="0">
                <a:solidFill>
                  <a:srgbClr val="0000FF"/>
                </a:solidFill>
              </a:rPr>
              <a:t>1л ед. числа суффикс не сохраняется</a:t>
            </a:r>
            <a:r>
              <a:rPr lang="ru-RU" dirty="0" smtClean="0"/>
              <a:t>: </a:t>
            </a:r>
            <a:r>
              <a:rPr lang="ru-RU" i="1" dirty="0"/>
              <a:t>бесед</a:t>
            </a:r>
            <a:r>
              <a:rPr lang="ru-RU" i="1" dirty="0">
                <a:solidFill>
                  <a:srgbClr val="FF0000"/>
                </a:solidFill>
              </a:rPr>
              <a:t>ую</a:t>
            </a:r>
            <a:r>
              <a:rPr lang="ru-RU" i="1" dirty="0"/>
              <a:t> – </a:t>
            </a:r>
            <a:r>
              <a:rPr lang="ru-RU" i="1" dirty="0" smtClean="0"/>
              <a:t>бесед</a:t>
            </a:r>
            <a:r>
              <a:rPr lang="ru-RU" i="1" dirty="0" smtClean="0">
                <a:solidFill>
                  <a:srgbClr val="FF0000"/>
                </a:solidFill>
              </a:rPr>
              <a:t>ова</a:t>
            </a:r>
            <a:r>
              <a:rPr lang="ru-RU" i="1" dirty="0" smtClean="0"/>
              <a:t>ть</a:t>
            </a:r>
            <a:endParaRPr lang="ru-RU" dirty="0"/>
          </a:p>
        </p:txBody>
      </p:sp>
    </p:spTree>
    <p:extLst>
      <p:ext uri="{BB962C8B-B14F-4D97-AF65-F5344CB8AC3E}">
        <p14:creationId xmlns:p14="http://schemas.microsoft.com/office/powerpoint/2010/main" val="9836270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0026"/>
          </a:xfrm>
        </p:spPr>
        <p:txBody>
          <a:bodyPr>
            <a:normAutofit fontScale="90000"/>
          </a:bodyPr>
          <a:lstStyle/>
          <a:p>
            <a:endParaRPr lang="ru-RU" dirty="0"/>
          </a:p>
        </p:txBody>
      </p:sp>
      <p:sp>
        <p:nvSpPr>
          <p:cNvPr id="3" name="Объект 2"/>
          <p:cNvSpPr>
            <a:spLocks noGrp="1"/>
          </p:cNvSpPr>
          <p:nvPr>
            <p:ph idx="1"/>
          </p:nvPr>
        </p:nvSpPr>
        <p:spPr>
          <a:xfrm>
            <a:off x="395536" y="764704"/>
            <a:ext cx="8229600" cy="4525963"/>
          </a:xfrm>
        </p:spPr>
        <p:txBody>
          <a:bodyPr>
            <a:noAutofit/>
          </a:bodyPr>
          <a:lstStyle/>
          <a:p>
            <a:pPr marL="0" lvl="0" indent="0" algn="just">
              <a:buNone/>
            </a:pPr>
            <a:r>
              <a:rPr lang="ru-RU" dirty="0">
                <a:solidFill>
                  <a:prstClr val="black"/>
                </a:solidFill>
              </a:rPr>
              <a:t>Отметка </a:t>
            </a:r>
            <a:r>
              <a:rPr lang="ru-RU" sz="3600" b="1" dirty="0">
                <a:solidFill>
                  <a:srgbClr val="FF0000"/>
                </a:solidFill>
              </a:rPr>
              <a:t>«5»</a:t>
            </a:r>
            <a:r>
              <a:rPr lang="ru-RU" sz="3600" i="1" dirty="0">
                <a:solidFill>
                  <a:prstClr val="black"/>
                </a:solidFill>
              </a:rPr>
              <a:t> </a:t>
            </a:r>
            <a:r>
              <a:rPr lang="ru-RU" dirty="0">
                <a:solidFill>
                  <a:prstClr val="black"/>
                </a:solidFill>
              </a:rPr>
              <a:t>выставляется в том случае, если учащийся набрал не менее 34 баллов</a:t>
            </a:r>
          </a:p>
          <a:p>
            <a:pPr marL="0" lvl="0" indent="0" algn="just">
              <a:buNone/>
            </a:pPr>
            <a:r>
              <a:rPr lang="ru-RU" b="1" dirty="0">
                <a:solidFill>
                  <a:prstClr val="black"/>
                </a:solidFill>
              </a:rPr>
              <a:t>(от 34 до 39) </a:t>
            </a:r>
            <a:r>
              <a:rPr lang="ru-RU" dirty="0">
                <a:solidFill>
                  <a:prstClr val="black"/>
                </a:solidFill>
              </a:rPr>
              <a:t>за выполнение всех частей экзаменационной работы. При этом </a:t>
            </a:r>
            <a:r>
              <a:rPr lang="ru-RU" dirty="0" smtClean="0">
                <a:solidFill>
                  <a:prstClr val="black"/>
                </a:solidFill>
              </a:rPr>
              <a:t>учащийся должен </a:t>
            </a:r>
            <a:r>
              <a:rPr lang="ru-RU" dirty="0">
                <a:solidFill>
                  <a:prstClr val="black"/>
                </a:solidFill>
              </a:rPr>
              <a:t>набрать не менее 6 баллов за грамотность (критерии ГК1-ГК4). </a:t>
            </a:r>
            <a:endParaRPr lang="ru-RU" dirty="0" smtClean="0">
              <a:solidFill>
                <a:prstClr val="black"/>
              </a:solidFill>
            </a:endParaRPr>
          </a:p>
          <a:p>
            <a:pPr marL="0" lvl="0" indent="0" algn="just">
              <a:buNone/>
            </a:pPr>
            <a:r>
              <a:rPr lang="ru-RU" dirty="0" smtClean="0">
                <a:solidFill>
                  <a:srgbClr val="FF0000"/>
                </a:solidFill>
              </a:rPr>
              <a:t>Если </a:t>
            </a:r>
            <a:r>
              <a:rPr lang="ru-RU" dirty="0">
                <a:solidFill>
                  <a:srgbClr val="FF0000"/>
                </a:solidFill>
              </a:rPr>
              <a:t>по </a:t>
            </a:r>
            <a:r>
              <a:rPr lang="ru-RU" dirty="0" smtClean="0">
                <a:solidFill>
                  <a:srgbClr val="FF0000"/>
                </a:solidFill>
              </a:rPr>
              <a:t>критериям ГК1-ГК4 </a:t>
            </a:r>
            <a:r>
              <a:rPr lang="ru-RU" dirty="0">
                <a:solidFill>
                  <a:srgbClr val="FF0000"/>
                </a:solidFill>
              </a:rPr>
              <a:t>учащийся набрал менее 6 баллов, выставляется отметка ≪4≫.</a:t>
            </a:r>
          </a:p>
          <a:p>
            <a:endParaRPr lang="ru-RU" sz="4400" dirty="0"/>
          </a:p>
        </p:txBody>
      </p:sp>
    </p:spTree>
    <p:extLst>
      <p:ext uri="{BB962C8B-B14F-4D97-AF65-F5344CB8AC3E}">
        <p14:creationId xmlns:p14="http://schemas.microsoft.com/office/powerpoint/2010/main" val="76581413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0000FF"/>
                </a:solidFill>
              </a:rPr>
              <a:t>Правописание суффиксов глаголов</a:t>
            </a:r>
            <a:endParaRPr lang="ru-RU" dirty="0"/>
          </a:p>
        </p:txBody>
      </p:sp>
      <p:sp>
        <p:nvSpPr>
          <p:cNvPr id="3" name="Содержимое 2"/>
          <p:cNvSpPr>
            <a:spLocks noGrp="1"/>
          </p:cNvSpPr>
          <p:nvPr>
            <p:ph idx="1"/>
          </p:nvPr>
        </p:nvSpPr>
        <p:spPr/>
        <p:txBody>
          <a:bodyPr/>
          <a:lstStyle/>
          <a:p>
            <a:r>
              <a:rPr lang="ru-RU" dirty="0"/>
              <a:t>в суффиксах глагольных форм прошедшего времени </a:t>
            </a:r>
            <a:r>
              <a:rPr lang="ru-RU" dirty="0" smtClean="0"/>
              <a:t> перед  суффиксом </a:t>
            </a:r>
            <a:r>
              <a:rPr lang="ru-RU" dirty="0" smtClean="0">
                <a:solidFill>
                  <a:srgbClr val="FF0000"/>
                </a:solidFill>
              </a:rPr>
              <a:t>–л- </a:t>
            </a:r>
            <a:r>
              <a:rPr lang="ru-RU" dirty="0" smtClean="0"/>
              <a:t>сохраняется </a:t>
            </a:r>
            <a:r>
              <a:rPr lang="ru-RU" dirty="0"/>
              <a:t>та же гласная, что и в инфинитиве. Например: </a:t>
            </a:r>
            <a:r>
              <a:rPr lang="ru-RU" i="1" dirty="0"/>
              <a:t>выздоров</a:t>
            </a:r>
            <a:r>
              <a:rPr lang="ru-RU" b="1" i="1" dirty="0">
                <a:solidFill>
                  <a:srgbClr val="FF0000"/>
                </a:solidFill>
              </a:rPr>
              <a:t>е</a:t>
            </a:r>
            <a:r>
              <a:rPr lang="ru-RU" i="1" dirty="0"/>
              <a:t>ть — выздоров</a:t>
            </a:r>
            <a:r>
              <a:rPr lang="ru-RU" b="1" i="1" dirty="0">
                <a:solidFill>
                  <a:srgbClr val="FF0000"/>
                </a:solidFill>
              </a:rPr>
              <a:t>е</a:t>
            </a:r>
            <a:r>
              <a:rPr lang="ru-RU" i="1" dirty="0">
                <a:solidFill>
                  <a:srgbClr val="FF0000"/>
                </a:solidFill>
              </a:rPr>
              <a:t>л</a:t>
            </a:r>
            <a:r>
              <a:rPr lang="ru-RU" i="1" dirty="0"/>
              <a:t>, ла</a:t>
            </a:r>
            <a:r>
              <a:rPr lang="ru-RU" b="1" i="1" dirty="0">
                <a:solidFill>
                  <a:srgbClr val="FF0000"/>
                </a:solidFill>
              </a:rPr>
              <a:t>я</a:t>
            </a:r>
            <a:r>
              <a:rPr lang="ru-RU" i="1" dirty="0"/>
              <a:t>ть — ла</a:t>
            </a:r>
            <a:r>
              <a:rPr lang="ru-RU" b="1" i="1" dirty="0">
                <a:solidFill>
                  <a:srgbClr val="FF0000"/>
                </a:solidFill>
              </a:rPr>
              <a:t>я</a:t>
            </a:r>
            <a:r>
              <a:rPr lang="ru-RU" i="1" dirty="0"/>
              <a:t>л, кле</a:t>
            </a:r>
            <a:r>
              <a:rPr lang="ru-RU" b="1" i="1" dirty="0">
                <a:solidFill>
                  <a:srgbClr val="FF0000"/>
                </a:solidFill>
              </a:rPr>
              <a:t>и</a:t>
            </a:r>
            <a:r>
              <a:rPr lang="ru-RU" i="1" dirty="0"/>
              <a:t>ть — кле</a:t>
            </a:r>
            <a:r>
              <a:rPr lang="ru-RU" b="1" i="1" dirty="0">
                <a:solidFill>
                  <a:srgbClr val="FF0000"/>
                </a:solidFill>
              </a:rPr>
              <a:t>и</a:t>
            </a:r>
            <a:r>
              <a:rPr lang="ru-RU" i="1" dirty="0"/>
              <a:t>л.</a:t>
            </a:r>
            <a:endParaRPr lang="ru-RU" dirty="0"/>
          </a:p>
        </p:txBody>
      </p:sp>
    </p:spTree>
    <p:extLst>
      <p:ext uri="{BB962C8B-B14F-4D97-AF65-F5344CB8AC3E}">
        <p14:creationId xmlns:p14="http://schemas.microsoft.com/office/powerpoint/2010/main" val="365163654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rgbClr val="0000FF"/>
                </a:solidFill>
              </a:rPr>
              <a:t>Суффиксы причастий</a:t>
            </a:r>
            <a:endParaRPr lang="ru-RU" dirty="0">
              <a:solidFill>
                <a:srgbClr val="0000FF"/>
              </a:solidFill>
            </a:endParaRPr>
          </a:p>
        </p:txBody>
      </p:sp>
      <p:sp>
        <p:nvSpPr>
          <p:cNvPr id="3" name="Содержимое 2"/>
          <p:cNvSpPr>
            <a:spLocks noGrp="1"/>
          </p:cNvSpPr>
          <p:nvPr>
            <p:ph idx="1"/>
          </p:nvPr>
        </p:nvSpPr>
        <p:spPr/>
        <p:txBody>
          <a:bodyPr>
            <a:normAutofit fontScale="70000" lnSpcReduction="20000"/>
          </a:bodyPr>
          <a:lstStyle/>
          <a:p>
            <a:r>
              <a:rPr lang="ru-RU" b="1" dirty="0"/>
              <a:t>В действительных причастиях настоящего времени пишутся суффиксы:</a:t>
            </a:r>
            <a:endParaRPr lang="ru-RU" dirty="0"/>
          </a:p>
          <a:p>
            <a:r>
              <a:rPr lang="ru-RU" dirty="0"/>
              <a:t>·                   </a:t>
            </a:r>
            <a:r>
              <a:rPr lang="ru-RU" dirty="0">
                <a:solidFill>
                  <a:srgbClr val="FF0000"/>
                </a:solidFill>
              </a:rPr>
              <a:t>  </a:t>
            </a:r>
            <a:r>
              <a:rPr lang="ru-RU" b="1" dirty="0">
                <a:solidFill>
                  <a:srgbClr val="FF0000"/>
                </a:solidFill>
              </a:rPr>
              <a:t>-</a:t>
            </a:r>
            <a:r>
              <a:rPr lang="ru-RU" b="1" dirty="0" err="1">
                <a:solidFill>
                  <a:srgbClr val="FF0000"/>
                </a:solidFill>
              </a:rPr>
              <a:t>ущ</a:t>
            </a:r>
            <a:r>
              <a:rPr lang="ru-RU" b="1" dirty="0">
                <a:solidFill>
                  <a:srgbClr val="FF0000"/>
                </a:solidFill>
              </a:rPr>
              <a:t>- (-</a:t>
            </a:r>
            <a:r>
              <a:rPr lang="ru-RU" b="1" dirty="0" err="1">
                <a:solidFill>
                  <a:srgbClr val="FF0000"/>
                </a:solidFill>
              </a:rPr>
              <a:t>ющ</a:t>
            </a:r>
            <a:r>
              <a:rPr lang="ru-RU" b="1" dirty="0">
                <a:solidFill>
                  <a:srgbClr val="FF0000"/>
                </a:solidFill>
              </a:rPr>
              <a:t>-)</a:t>
            </a:r>
            <a:r>
              <a:rPr lang="ru-RU" dirty="0"/>
              <a:t>, если причастия образованы от глаголов </a:t>
            </a:r>
            <a:r>
              <a:rPr lang="ru-RU" dirty="0">
                <a:solidFill>
                  <a:srgbClr val="FF0000"/>
                </a:solidFill>
              </a:rPr>
              <a:t>I спряжения</a:t>
            </a:r>
            <a:r>
              <a:rPr lang="ru-RU" dirty="0"/>
              <a:t>: </a:t>
            </a:r>
            <a:r>
              <a:rPr lang="ru-RU" i="1" dirty="0"/>
              <a:t>бор</a:t>
            </a:r>
            <a:r>
              <a:rPr lang="ru-RU" b="1" i="1" dirty="0">
                <a:solidFill>
                  <a:srgbClr val="FF0000"/>
                </a:solidFill>
              </a:rPr>
              <a:t>ющ</a:t>
            </a:r>
            <a:r>
              <a:rPr lang="ru-RU" i="1" dirty="0"/>
              <a:t>ийся (борются), клокоч</a:t>
            </a:r>
            <a:r>
              <a:rPr lang="ru-RU" b="1" i="1" dirty="0">
                <a:solidFill>
                  <a:srgbClr val="FF0000"/>
                </a:solidFill>
              </a:rPr>
              <a:t>ущ</a:t>
            </a:r>
            <a:r>
              <a:rPr lang="ru-RU" i="1" dirty="0"/>
              <a:t>ий (клокочут), колыш</a:t>
            </a:r>
            <a:r>
              <a:rPr lang="ru-RU" b="1" i="1" dirty="0"/>
              <a:t>ущ</a:t>
            </a:r>
            <a:r>
              <a:rPr lang="ru-RU" i="1" dirty="0"/>
              <a:t>ийся (колышутся), мел</a:t>
            </a:r>
            <a:r>
              <a:rPr lang="ru-RU" b="1" i="1" dirty="0"/>
              <a:t>ющ</a:t>
            </a:r>
            <a:r>
              <a:rPr lang="ru-RU" i="1" dirty="0"/>
              <a:t>ий (мелют</a:t>
            </a:r>
            <a:r>
              <a:rPr lang="ru-RU" i="1" dirty="0" smtClean="0"/>
              <a:t>).</a:t>
            </a:r>
            <a:endParaRPr lang="ru-RU" dirty="0"/>
          </a:p>
          <a:p>
            <a:r>
              <a:rPr lang="ru-RU" dirty="0"/>
              <a:t>·                    </a:t>
            </a:r>
            <a:r>
              <a:rPr lang="ru-RU" dirty="0">
                <a:solidFill>
                  <a:srgbClr val="FF0000"/>
                </a:solidFill>
              </a:rPr>
              <a:t> </a:t>
            </a:r>
            <a:r>
              <a:rPr lang="ru-RU" b="1" dirty="0">
                <a:solidFill>
                  <a:srgbClr val="FF0000"/>
                </a:solidFill>
              </a:rPr>
              <a:t>-</a:t>
            </a:r>
            <a:r>
              <a:rPr lang="ru-RU" b="1" dirty="0" err="1">
                <a:solidFill>
                  <a:srgbClr val="FF0000"/>
                </a:solidFill>
              </a:rPr>
              <a:t>ащ</a:t>
            </a:r>
            <a:r>
              <a:rPr lang="ru-RU" b="1" dirty="0">
                <a:solidFill>
                  <a:srgbClr val="FF0000"/>
                </a:solidFill>
              </a:rPr>
              <a:t>- (-</a:t>
            </a:r>
            <a:r>
              <a:rPr lang="ru-RU" b="1" dirty="0" err="1">
                <a:solidFill>
                  <a:srgbClr val="FF0000"/>
                </a:solidFill>
              </a:rPr>
              <a:t>ящ</a:t>
            </a:r>
            <a:r>
              <a:rPr lang="ru-RU" b="1" dirty="0">
                <a:solidFill>
                  <a:srgbClr val="FF0000"/>
                </a:solidFill>
              </a:rPr>
              <a:t>-)</a:t>
            </a:r>
            <a:r>
              <a:rPr lang="ru-RU" dirty="0">
                <a:solidFill>
                  <a:srgbClr val="FF0000"/>
                </a:solidFill>
              </a:rPr>
              <a:t>, </a:t>
            </a:r>
            <a:r>
              <a:rPr lang="ru-RU" dirty="0"/>
              <a:t>если причастия образованы от глаголов </a:t>
            </a:r>
            <a:r>
              <a:rPr lang="ru-RU" dirty="0">
                <a:solidFill>
                  <a:srgbClr val="FF0000"/>
                </a:solidFill>
              </a:rPr>
              <a:t>II спряжения</a:t>
            </a:r>
            <a:r>
              <a:rPr lang="ru-RU" dirty="0"/>
              <a:t>: </a:t>
            </a:r>
            <a:r>
              <a:rPr lang="ru-RU" i="1" dirty="0"/>
              <a:t>дыш</a:t>
            </a:r>
            <a:r>
              <a:rPr lang="ru-RU" b="1" i="1" dirty="0">
                <a:solidFill>
                  <a:srgbClr val="FF0000"/>
                </a:solidFill>
              </a:rPr>
              <a:t>ащ</a:t>
            </a:r>
            <a:r>
              <a:rPr lang="ru-RU" i="1" dirty="0"/>
              <a:t>ий (дышат), жал</a:t>
            </a:r>
            <a:r>
              <a:rPr lang="ru-RU" b="1" i="1" dirty="0">
                <a:solidFill>
                  <a:srgbClr val="FF0000"/>
                </a:solidFill>
              </a:rPr>
              <a:t>ящ</a:t>
            </a:r>
            <a:r>
              <a:rPr lang="ru-RU" i="1" dirty="0"/>
              <a:t>ий (жалят), завис</a:t>
            </a:r>
            <a:r>
              <a:rPr lang="ru-RU" b="1" i="1" dirty="0"/>
              <a:t>ящ</a:t>
            </a:r>
            <a:r>
              <a:rPr lang="ru-RU" i="1" dirty="0"/>
              <a:t>ий (зависят), кле</a:t>
            </a:r>
            <a:r>
              <a:rPr lang="ru-RU" b="1" i="1" dirty="0">
                <a:solidFill>
                  <a:srgbClr val="FF0000"/>
                </a:solidFill>
              </a:rPr>
              <a:t>ящ</a:t>
            </a:r>
            <a:r>
              <a:rPr lang="ru-RU" i="1" dirty="0"/>
              <a:t>ий (клеят), мол</a:t>
            </a:r>
            <a:r>
              <a:rPr lang="ru-RU" b="1" i="1" dirty="0"/>
              <a:t>ящ</a:t>
            </a:r>
            <a:r>
              <a:rPr lang="ru-RU" i="1" dirty="0"/>
              <a:t>ий (молят), хвал</a:t>
            </a:r>
            <a:r>
              <a:rPr lang="ru-RU" b="1" i="1" dirty="0"/>
              <a:t>ящ</a:t>
            </a:r>
            <a:r>
              <a:rPr lang="ru-RU" i="1" dirty="0"/>
              <a:t>ий (хвалят).</a:t>
            </a:r>
            <a:endParaRPr lang="ru-RU" dirty="0"/>
          </a:p>
          <a:p>
            <a:r>
              <a:rPr lang="ru-RU" b="1" i="1" dirty="0">
                <a:solidFill>
                  <a:srgbClr val="0000FF"/>
                </a:solidFill>
              </a:rPr>
              <a:t>Исключения: </a:t>
            </a:r>
            <a:r>
              <a:rPr lang="ru-RU" dirty="0"/>
              <a:t>Глаголы </a:t>
            </a:r>
            <a:r>
              <a:rPr lang="ru-RU" i="1" dirty="0"/>
              <a:t>брезжить</a:t>
            </a:r>
            <a:r>
              <a:rPr lang="ru-RU" dirty="0"/>
              <a:t> и </a:t>
            </a:r>
            <a:r>
              <a:rPr lang="ru-RU" i="1" dirty="0"/>
              <a:t>зиждиться</a:t>
            </a:r>
            <a:r>
              <a:rPr lang="ru-RU" dirty="0"/>
              <a:t> имеют </a:t>
            </a:r>
            <a:r>
              <a:rPr lang="ru-RU" dirty="0" smtClean="0"/>
              <a:t>причастия </a:t>
            </a:r>
            <a:r>
              <a:rPr lang="ru-RU" i="1" dirty="0" err="1" smtClean="0"/>
              <a:t>брезжущий</a:t>
            </a:r>
            <a:r>
              <a:rPr lang="ru-RU" dirty="0"/>
              <a:t> и </a:t>
            </a:r>
            <a:r>
              <a:rPr lang="ru-RU" i="1" dirty="0"/>
              <a:t>зиждущийся</a:t>
            </a:r>
            <a:r>
              <a:rPr lang="ru-RU" dirty="0"/>
              <a:t>. </a:t>
            </a:r>
            <a:r>
              <a:rPr lang="ru-RU" dirty="0" smtClean="0"/>
              <a:t>От глаголов</a:t>
            </a:r>
            <a:r>
              <a:rPr lang="ru-RU" dirty="0"/>
              <a:t> </a:t>
            </a:r>
            <a:r>
              <a:rPr lang="ru-RU" i="1" dirty="0"/>
              <a:t>мучить</a:t>
            </a:r>
            <a:r>
              <a:rPr lang="ru-RU" dirty="0"/>
              <a:t> и </a:t>
            </a:r>
            <a:r>
              <a:rPr lang="ru-RU" i="1" dirty="0"/>
              <a:t>мерить</a:t>
            </a:r>
            <a:r>
              <a:rPr lang="ru-RU" dirty="0"/>
              <a:t> образуются две формы: </a:t>
            </a:r>
            <a:r>
              <a:rPr lang="ru-RU" i="1" dirty="0"/>
              <a:t>мучащий, мерящий</a:t>
            </a:r>
            <a:r>
              <a:rPr lang="ru-RU" dirty="0"/>
              <a:t> (</a:t>
            </a:r>
            <a:r>
              <a:rPr lang="ru-RU" dirty="0" err="1"/>
              <a:t>нейтр</a:t>
            </a:r>
            <a:r>
              <a:rPr lang="ru-RU" dirty="0"/>
              <a:t>.) и </a:t>
            </a:r>
            <a:r>
              <a:rPr lang="ru-RU" i="1" dirty="0"/>
              <a:t>мучающий, меряющий</a:t>
            </a:r>
            <a:r>
              <a:rPr lang="ru-RU" dirty="0"/>
              <a:t> (разг.).</a:t>
            </a:r>
          </a:p>
          <a:p>
            <a:endParaRPr lang="ru-RU" dirty="0"/>
          </a:p>
        </p:txBody>
      </p:sp>
    </p:spTree>
    <p:extLst>
      <p:ext uri="{BB962C8B-B14F-4D97-AF65-F5344CB8AC3E}">
        <p14:creationId xmlns:p14="http://schemas.microsoft.com/office/powerpoint/2010/main" val="136866950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2034"/>
          </a:xfrm>
        </p:spPr>
        <p:txBody>
          <a:bodyPr>
            <a:normAutofit fontScale="90000"/>
          </a:bodyPr>
          <a:lstStyle/>
          <a:p>
            <a:endParaRPr lang="ru-RU" dirty="0"/>
          </a:p>
        </p:txBody>
      </p:sp>
      <p:sp>
        <p:nvSpPr>
          <p:cNvPr id="3" name="Содержимое 2"/>
          <p:cNvSpPr>
            <a:spLocks noGrp="1"/>
          </p:cNvSpPr>
          <p:nvPr>
            <p:ph idx="1"/>
          </p:nvPr>
        </p:nvSpPr>
        <p:spPr>
          <a:xfrm>
            <a:off x="457200" y="692696"/>
            <a:ext cx="8229600" cy="5433467"/>
          </a:xfrm>
        </p:spPr>
        <p:txBody>
          <a:bodyPr>
            <a:normAutofit fontScale="85000" lnSpcReduction="10000"/>
          </a:bodyPr>
          <a:lstStyle/>
          <a:p>
            <a:r>
              <a:rPr lang="ru-RU" dirty="0"/>
              <a:t> </a:t>
            </a:r>
            <a:r>
              <a:rPr lang="ru-RU" b="1" dirty="0"/>
              <a:t>В страдательных причастиях настоящего времени (они образуются только от переходных глаголов несовершенного вида) пишутся суффиксы:</a:t>
            </a:r>
            <a:endParaRPr lang="ru-RU" dirty="0"/>
          </a:p>
          <a:p>
            <a:r>
              <a:rPr lang="ru-RU" dirty="0"/>
              <a:t>·                    </a:t>
            </a:r>
            <a:r>
              <a:rPr lang="ru-RU" dirty="0">
                <a:solidFill>
                  <a:srgbClr val="FF0000"/>
                </a:solidFill>
              </a:rPr>
              <a:t> </a:t>
            </a:r>
            <a:r>
              <a:rPr lang="ru-RU" b="1" dirty="0">
                <a:solidFill>
                  <a:srgbClr val="FF0000"/>
                </a:solidFill>
              </a:rPr>
              <a:t>-ем-</a:t>
            </a:r>
            <a:r>
              <a:rPr lang="ru-RU" dirty="0"/>
              <a:t> (реже </a:t>
            </a:r>
            <a:r>
              <a:rPr lang="ru-RU" b="1" dirty="0">
                <a:solidFill>
                  <a:srgbClr val="FF0000"/>
                </a:solidFill>
              </a:rPr>
              <a:t>-</a:t>
            </a:r>
            <a:r>
              <a:rPr lang="ru-RU" b="1" dirty="0" err="1">
                <a:solidFill>
                  <a:srgbClr val="FF0000"/>
                </a:solidFill>
              </a:rPr>
              <a:t>ом</a:t>
            </a:r>
            <a:r>
              <a:rPr lang="ru-RU" b="1" dirty="0">
                <a:solidFill>
                  <a:srgbClr val="FF0000"/>
                </a:solidFill>
              </a:rPr>
              <a:t>-</a:t>
            </a:r>
            <a:r>
              <a:rPr lang="ru-RU" dirty="0"/>
              <a:t>), если причастия образованы от глаголов </a:t>
            </a:r>
            <a:r>
              <a:rPr lang="ru-RU" dirty="0">
                <a:solidFill>
                  <a:srgbClr val="FF0000"/>
                </a:solidFill>
              </a:rPr>
              <a:t>I спряжения</a:t>
            </a:r>
            <a:r>
              <a:rPr lang="ru-RU" dirty="0"/>
              <a:t>: </a:t>
            </a:r>
            <a:r>
              <a:rPr lang="ru-RU" i="1" dirty="0"/>
              <a:t>организу</a:t>
            </a:r>
            <a:r>
              <a:rPr lang="ru-RU" b="1" i="1" dirty="0">
                <a:solidFill>
                  <a:srgbClr val="FF0000"/>
                </a:solidFill>
              </a:rPr>
              <a:t>ем</a:t>
            </a:r>
            <a:r>
              <a:rPr lang="ru-RU" i="1" dirty="0"/>
              <a:t>ый (организуют), колебл</a:t>
            </a:r>
            <a:r>
              <a:rPr lang="ru-RU" b="1" i="1" dirty="0">
                <a:solidFill>
                  <a:srgbClr val="FF0000"/>
                </a:solidFill>
              </a:rPr>
              <a:t>ем</a:t>
            </a:r>
            <a:r>
              <a:rPr lang="ru-RU" i="1" dirty="0"/>
              <a:t>ый (колеблют), </a:t>
            </a:r>
            <a:r>
              <a:rPr lang="ru-RU" i="1" dirty="0" smtClean="0"/>
              <a:t>вед</a:t>
            </a:r>
            <a:r>
              <a:rPr lang="ru-RU" b="1" i="1" dirty="0" smtClean="0">
                <a:solidFill>
                  <a:srgbClr val="FF0000"/>
                </a:solidFill>
              </a:rPr>
              <a:t>ом</a:t>
            </a:r>
            <a:r>
              <a:rPr lang="ru-RU" i="1" dirty="0" smtClean="0"/>
              <a:t>ый </a:t>
            </a:r>
            <a:r>
              <a:rPr lang="ru-RU" i="1" dirty="0"/>
              <a:t>(ведут), </a:t>
            </a:r>
            <a:r>
              <a:rPr lang="ru-RU" i="1" dirty="0" err="1"/>
              <a:t>влек</a:t>
            </a:r>
            <a:r>
              <a:rPr lang="ru-RU" b="1" i="1" dirty="0" err="1">
                <a:solidFill>
                  <a:srgbClr val="FF0000"/>
                </a:solidFill>
              </a:rPr>
              <a:t>ом</a:t>
            </a:r>
            <a:r>
              <a:rPr lang="ru-RU" i="1" dirty="0" err="1"/>
              <a:t>ый</a:t>
            </a:r>
            <a:r>
              <a:rPr lang="ru-RU" i="1" dirty="0"/>
              <a:t> (влекут</a:t>
            </a:r>
            <a:r>
              <a:rPr lang="ru-RU" i="1" dirty="0" smtClean="0"/>
              <a:t>); </a:t>
            </a:r>
            <a:endParaRPr lang="ru-RU" dirty="0"/>
          </a:p>
          <a:p>
            <a:r>
              <a:rPr lang="ru-RU" dirty="0"/>
              <a:t>·                    </a:t>
            </a:r>
            <a:r>
              <a:rPr lang="ru-RU" dirty="0">
                <a:solidFill>
                  <a:srgbClr val="FF0000"/>
                </a:solidFill>
              </a:rPr>
              <a:t> </a:t>
            </a:r>
            <a:r>
              <a:rPr lang="ru-RU" b="1" dirty="0">
                <a:solidFill>
                  <a:srgbClr val="FF0000"/>
                </a:solidFill>
              </a:rPr>
              <a:t>-им-</a:t>
            </a:r>
            <a:r>
              <a:rPr lang="ru-RU" dirty="0"/>
              <a:t>, если причастия образованы от глаголов </a:t>
            </a:r>
            <a:r>
              <a:rPr lang="ru-RU" dirty="0">
                <a:solidFill>
                  <a:srgbClr val="FF0000"/>
                </a:solidFill>
              </a:rPr>
              <a:t>II </a:t>
            </a:r>
            <a:r>
              <a:rPr lang="ru-RU" dirty="0" err="1">
                <a:solidFill>
                  <a:srgbClr val="FF0000"/>
                </a:solidFill>
              </a:rPr>
              <a:t>спряжения</a:t>
            </a:r>
            <a:r>
              <a:rPr lang="ru-RU" dirty="0" err="1"/>
              <a:t>:</a:t>
            </a:r>
            <a:r>
              <a:rPr lang="ru-RU" i="1" dirty="0" err="1"/>
              <a:t>вид</a:t>
            </a:r>
            <a:r>
              <a:rPr lang="ru-RU" b="1" i="1" dirty="0" err="1">
                <a:solidFill>
                  <a:srgbClr val="FF0000"/>
                </a:solidFill>
              </a:rPr>
              <a:t>им</a:t>
            </a:r>
            <a:r>
              <a:rPr lang="ru-RU" i="1" dirty="0" err="1"/>
              <a:t>ый</a:t>
            </a:r>
            <a:r>
              <a:rPr lang="ru-RU" i="1" dirty="0"/>
              <a:t> (видят), завис</a:t>
            </a:r>
            <a:r>
              <a:rPr lang="ru-RU" b="1" i="1" dirty="0">
                <a:solidFill>
                  <a:srgbClr val="FF0000"/>
                </a:solidFill>
              </a:rPr>
              <a:t>им</a:t>
            </a:r>
            <a:r>
              <a:rPr lang="ru-RU" i="1" dirty="0"/>
              <a:t>ый (зависят), </a:t>
            </a:r>
            <a:r>
              <a:rPr lang="ru-RU" i="1" dirty="0" err="1"/>
              <a:t>кле</a:t>
            </a:r>
            <a:r>
              <a:rPr lang="ru-RU" b="1" i="1" dirty="0" err="1">
                <a:solidFill>
                  <a:srgbClr val="FF0000"/>
                </a:solidFill>
              </a:rPr>
              <a:t>им</a:t>
            </a:r>
            <a:r>
              <a:rPr lang="ru-RU" i="1" dirty="0" err="1"/>
              <a:t>ый</a:t>
            </a:r>
            <a:r>
              <a:rPr lang="ru-RU" i="1" dirty="0"/>
              <a:t> (клеят</a:t>
            </a:r>
            <a:r>
              <a:rPr lang="ru-RU" i="1" dirty="0" smtClean="0"/>
              <a:t>).</a:t>
            </a:r>
            <a:endParaRPr lang="ru-RU" dirty="0"/>
          </a:p>
          <a:p>
            <a:r>
              <a:rPr lang="ru-RU" b="1" i="1" dirty="0"/>
              <a:t>Примечание.</a:t>
            </a:r>
            <a:r>
              <a:rPr lang="ru-RU" b="1" dirty="0"/>
              <a:t> </a:t>
            </a:r>
            <a:r>
              <a:rPr lang="ru-RU" dirty="0"/>
              <a:t>Причастие </a:t>
            </a:r>
            <a:r>
              <a:rPr lang="ru-RU" i="1" dirty="0">
                <a:solidFill>
                  <a:srgbClr val="FF0000"/>
                </a:solidFill>
              </a:rPr>
              <a:t>движимый</a:t>
            </a:r>
            <a:r>
              <a:rPr lang="ru-RU" dirty="0">
                <a:solidFill>
                  <a:srgbClr val="FF0000"/>
                </a:solidFill>
              </a:rPr>
              <a:t> </a:t>
            </a:r>
            <a:r>
              <a:rPr lang="ru-RU" dirty="0"/>
              <a:t>образовано от устаревшего глагола </a:t>
            </a:r>
            <a:r>
              <a:rPr lang="ru-RU" i="1" dirty="0" err="1"/>
              <a:t>движити</a:t>
            </a:r>
            <a:r>
              <a:rPr lang="ru-RU" dirty="0"/>
              <a:t>.</a:t>
            </a:r>
          </a:p>
          <a:p>
            <a:endParaRPr lang="ru-RU" dirty="0"/>
          </a:p>
        </p:txBody>
      </p:sp>
    </p:spTree>
    <p:extLst>
      <p:ext uri="{BB962C8B-B14F-4D97-AF65-F5344CB8AC3E}">
        <p14:creationId xmlns:p14="http://schemas.microsoft.com/office/powerpoint/2010/main" val="5520019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2034"/>
          </a:xfrm>
        </p:spPr>
        <p:txBody>
          <a:bodyPr>
            <a:normAutofit fontScale="90000"/>
          </a:bodyPr>
          <a:lstStyle/>
          <a:p>
            <a:endParaRPr lang="ru-RU" dirty="0"/>
          </a:p>
        </p:txBody>
      </p:sp>
      <p:sp>
        <p:nvSpPr>
          <p:cNvPr id="3" name="Содержимое 2"/>
          <p:cNvSpPr>
            <a:spLocks noGrp="1"/>
          </p:cNvSpPr>
          <p:nvPr>
            <p:ph idx="1"/>
          </p:nvPr>
        </p:nvSpPr>
        <p:spPr>
          <a:xfrm>
            <a:off x="457200" y="764704"/>
            <a:ext cx="8229600" cy="5361459"/>
          </a:xfrm>
        </p:spPr>
        <p:txBody>
          <a:bodyPr>
            <a:normAutofit fontScale="92500" lnSpcReduction="20000"/>
          </a:bodyPr>
          <a:lstStyle/>
          <a:p>
            <a:r>
              <a:rPr lang="ru-RU" dirty="0"/>
              <a:t>В </a:t>
            </a:r>
            <a:r>
              <a:rPr lang="ru-RU" b="1" i="1" dirty="0"/>
              <a:t>действительных причастиях прошедшего времени</a:t>
            </a:r>
            <a:r>
              <a:rPr lang="ru-RU" dirty="0"/>
              <a:t> перед суффиксом </a:t>
            </a:r>
            <a:r>
              <a:rPr lang="ru-RU" b="1" i="1" dirty="0">
                <a:solidFill>
                  <a:srgbClr val="FF0000"/>
                </a:solidFill>
              </a:rPr>
              <a:t>-</a:t>
            </a:r>
            <a:r>
              <a:rPr lang="ru-RU" b="1" i="1" dirty="0" err="1">
                <a:solidFill>
                  <a:srgbClr val="FF0000"/>
                </a:solidFill>
              </a:rPr>
              <a:t>вш</a:t>
            </a:r>
            <a:r>
              <a:rPr lang="ru-RU" b="1" i="1" dirty="0">
                <a:solidFill>
                  <a:srgbClr val="FF0000"/>
                </a:solidFill>
              </a:rPr>
              <a:t>-</a:t>
            </a:r>
            <a:r>
              <a:rPr lang="ru-RU" dirty="0"/>
              <a:t> пишется та же гласная, которая стоит перед суффиксом </a:t>
            </a:r>
            <a:r>
              <a:rPr lang="ru-RU" b="1" i="1" dirty="0">
                <a:solidFill>
                  <a:srgbClr val="FF0000"/>
                </a:solidFill>
              </a:rPr>
              <a:t>-л-</a:t>
            </a:r>
            <a:r>
              <a:rPr lang="ru-RU" dirty="0"/>
              <a:t> в прошедшем времени (или перед суффиксом </a:t>
            </a:r>
            <a:r>
              <a:rPr lang="ru-RU" b="1" i="1" dirty="0"/>
              <a:t>-</a:t>
            </a:r>
            <a:r>
              <a:rPr lang="ru-RU" b="1" i="1" dirty="0" err="1">
                <a:solidFill>
                  <a:srgbClr val="FF0000"/>
                </a:solidFill>
              </a:rPr>
              <a:t>ть</a:t>
            </a:r>
            <a:r>
              <a:rPr lang="ru-RU" dirty="0">
                <a:solidFill>
                  <a:srgbClr val="FF0000"/>
                </a:solidFill>
              </a:rPr>
              <a:t> </a:t>
            </a:r>
            <a:r>
              <a:rPr lang="ru-RU" dirty="0"/>
              <a:t>в неопределенной форме): </a:t>
            </a:r>
            <a:r>
              <a:rPr lang="ru-RU" i="1" dirty="0"/>
              <a:t>кле</a:t>
            </a:r>
            <a:r>
              <a:rPr lang="ru-RU" b="1" i="1" dirty="0">
                <a:solidFill>
                  <a:srgbClr val="FF0000"/>
                </a:solidFill>
              </a:rPr>
              <a:t>и</a:t>
            </a:r>
            <a:r>
              <a:rPr lang="ru-RU" i="1" dirty="0">
                <a:solidFill>
                  <a:srgbClr val="FF0000"/>
                </a:solidFill>
              </a:rPr>
              <a:t>вш</a:t>
            </a:r>
            <a:r>
              <a:rPr lang="ru-RU" i="1" dirty="0"/>
              <a:t>ий (кле</a:t>
            </a:r>
            <a:r>
              <a:rPr lang="ru-RU" b="1" i="1" dirty="0">
                <a:solidFill>
                  <a:srgbClr val="FF0000"/>
                </a:solidFill>
              </a:rPr>
              <a:t>и</a:t>
            </a:r>
            <a:r>
              <a:rPr lang="ru-RU" i="1" dirty="0">
                <a:solidFill>
                  <a:srgbClr val="FF0000"/>
                </a:solidFill>
              </a:rPr>
              <a:t>л</a:t>
            </a:r>
            <a:r>
              <a:rPr lang="ru-RU" i="1" dirty="0"/>
              <a:t>, </a:t>
            </a:r>
            <a:r>
              <a:rPr lang="ru-RU" i="1" dirty="0">
                <a:solidFill>
                  <a:srgbClr val="FF0000"/>
                </a:solidFill>
              </a:rPr>
              <a:t>кле</a:t>
            </a:r>
            <a:r>
              <a:rPr lang="ru-RU" b="1" i="1" dirty="0">
                <a:solidFill>
                  <a:srgbClr val="FF0000"/>
                </a:solidFill>
              </a:rPr>
              <a:t>и</a:t>
            </a:r>
            <a:r>
              <a:rPr lang="ru-RU" i="1" dirty="0">
                <a:solidFill>
                  <a:srgbClr val="FF0000"/>
                </a:solidFill>
              </a:rPr>
              <a:t>ть)</a:t>
            </a:r>
            <a:r>
              <a:rPr lang="ru-RU" i="1" dirty="0"/>
              <a:t>, леле</a:t>
            </a:r>
            <a:r>
              <a:rPr lang="ru-RU" b="1" i="1" dirty="0">
                <a:solidFill>
                  <a:srgbClr val="FF0000"/>
                </a:solidFill>
              </a:rPr>
              <a:t>я</a:t>
            </a:r>
            <a:r>
              <a:rPr lang="ru-RU" i="1" dirty="0">
                <a:solidFill>
                  <a:srgbClr val="FF0000"/>
                </a:solidFill>
              </a:rPr>
              <a:t>вш</a:t>
            </a:r>
            <a:r>
              <a:rPr lang="ru-RU" i="1" dirty="0"/>
              <a:t>ий (леле</a:t>
            </a:r>
            <a:r>
              <a:rPr lang="ru-RU" b="1" i="1" dirty="0">
                <a:solidFill>
                  <a:srgbClr val="FF0000"/>
                </a:solidFill>
              </a:rPr>
              <a:t>я</a:t>
            </a:r>
            <a:r>
              <a:rPr lang="ru-RU" i="1" dirty="0">
                <a:solidFill>
                  <a:srgbClr val="FF0000"/>
                </a:solidFill>
              </a:rPr>
              <a:t>л</a:t>
            </a:r>
            <a:r>
              <a:rPr lang="ru-RU" i="1" dirty="0"/>
              <a:t>, леле</a:t>
            </a:r>
            <a:r>
              <a:rPr lang="ru-RU" b="1" i="1" dirty="0">
                <a:solidFill>
                  <a:srgbClr val="FF0000"/>
                </a:solidFill>
              </a:rPr>
              <a:t>я</a:t>
            </a:r>
            <a:r>
              <a:rPr lang="ru-RU" i="1" dirty="0">
                <a:solidFill>
                  <a:srgbClr val="FF0000"/>
                </a:solidFill>
              </a:rPr>
              <a:t>ть</a:t>
            </a:r>
            <a:r>
              <a:rPr lang="ru-RU" i="1" dirty="0" smtClean="0"/>
              <a:t>). </a:t>
            </a:r>
            <a:endParaRPr lang="ru-RU" dirty="0"/>
          </a:p>
          <a:p>
            <a:r>
              <a:rPr lang="ru-RU" dirty="0"/>
              <a:t>Причастия от глаголов типа </a:t>
            </a:r>
            <a:r>
              <a:rPr lang="ru-RU" i="1" dirty="0"/>
              <a:t>обессилеть - обессилить</a:t>
            </a:r>
            <a:r>
              <a:rPr lang="ru-RU" dirty="0"/>
              <a:t> отличаются гласными </a:t>
            </a:r>
            <a:r>
              <a:rPr lang="ru-RU" dirty="0" smtClean="0"/>
              <a:t>, </a:t>
            </a:r>
            <a:r>
              <a:rPr lang="ru-RU" dirty="0"/>
              <a:t>и перед суффиксом -</a:t>
            </a:r>
            <a:r>
              <a:rPr lang="ru-RU" b="1" i="1" dirty="0" err="1"/>
              <a:t>вш</a:t>
            </a:r>
            <a:r>
              <a:rPr lang="ru-RU" dirty="0"/>
              <a:t>-, сравните: </a:t>
            </a:r>
            <a:r>
              <a:rPr lang="ru-RU" i="1" dirty="0"/>
              <a:t>обессил</a:t>
            </a:r>
            <a:r>
              <a:rPr lang="ru-RU" b="1" i="1" dirty="0"/>
              <a:t>е</a:t>
            </a:r>
            <a:r>
              <a:rPr lang="ru-RU" i="1" dirty="0"/>
              <a:t>вший</a:t>
            </a:r>
            <a:r>
              <a:rPr lang="ru-RU" dirty="0"/>
              <a:t>(потерявший силы) и </a:t>
            </a:r>
            <a:r>
              <a:rPr lang="ru-RU" i="1" dirty="0"/>
              <a:t>обессил</a:t>
            </a:r>
            <a:r>
              <a:rPr lang="ru-RU" b="1" i="1" dirty="0"/>
              <a:t>и</a:t>
            </a:r>
            <a:r>
              <a:rPr lang="ru-RU" i="1" dirty="0"/>
              <a:t>вший</a:t>
            </a:r>
            <a:r>
              <a:rPr lang="ru-RU" dirty="0"/>
              <a:t> (лишивший кого-нибудь силы).</a:t>
            </a:r>
          </a:p>
          <a:p>
            <a:endParaRPr lang="ru-RU" dirty="0"/>
          </a:p>
        </p:txBody>
      </p:sp>
    </p:spTree>
    <p:extLst>
      <p:ext uri="{BB962C8B-B14F-4D97-AF65-F5344CB8AC3E}">
        <p14:creationId xmlns:p14="http://schemas.microsoft.com/office/powerpoint/2010/main" val="5611706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2034"/>
          </a:xfrm>
        </p:spPr>
        <p:txBody>
          <a:bodyPr>
            <a:normAutofit fontScale="90000"/>
          </a:bodyPr>
          <a:lstStyle/>
          <a:p>
            <a:endParaRPr lang="ru-RU" dirty="0"/>
          </a:p>
        </p:txBody>
      </p:sp>
      <p:sp>
        <p:nvSpPr>
          <p:cNvPr id="3" name="Содержимое 2"/>
          <p:cNvSpPr>
            <a:spLocks noGrp="1"/>
          </p:cNvSpPr>
          <p:nvPr>
            <p:ph idx="1"/>
          </p:nvPr>
        </p:nvSpPr>
        <p:spPr>
          <a:xfrm>
            <a:off x="457200" y="692696"/>
            <a:ext cx="8229600" cy="5433467"/>
          </a:xfrm>
        </p:spPr>
        <p:txBody>
          <a:bodyPr>
            <a:normAutofit fontScale="77500" lnSpcReduction="20000"/>
          </a:bodyPr>
          <a:lstStyle/>
          <a:p>
            <a:r>
              <a:rPr lang="ru-RU" dirty="0"/>
              <a:t>В </a:t>
            </a:r>
            <a:r>
              <a:rPr lang="ru-RU" b="1" i="1" dirty="0"/>
              <a:t>страдательных причастиях прошедшего времени</a:t>
            </a:r>
            <a:r>
              <a:rPr lang="ru-RU" dirty="0"/>
              <a:t> пишутся суффиксы:</a:t>
            </a:r>
          </a:p>
          <a:p>
            <a:r>
              <a:rPr lang="ru-RU" dirty="0"/>
              <a:t>1) </a:t>
            </a:r>
            <a:r>
              <a:rPr lang="ru-RU" b="1" i="1" dirty="0">
                <a:solidFill>
                  <a:srgbClr val="FF0000"/>
                </a:solidFill>
              </a:rPr>
              <a:t>-</a:t>
            </a:r>
            <a:r>
              <a:rPr lang="ru-RU" b="1" i="1" dirty="0" err="1">
                <a:solidFill>
                  <a:srgbClr val="FF0000"/>
                </a:solidFill>
              </a:rPr>
              <a:t>нн</a:t>
            </a:r>
            <a:r>
              <a:rPr lang="ru-RU" b="1" i="1" dirty="0">
                <a:solidFill>
                  <a:srgbClr val="FF0000"/>
                </a:solidFill>
              </a:rPr>
              <a:t>-</a:t>
            </a:r>
            <a:r>
              <a:rPr lang="ru-RU" b="1" i="1" dirty="0"/>
              <a:t>, если в прошедшем времени перед суффиксом </a:t>
            </a:r>
            <a:r>
              <a:rPr lang="ru-RU" b="1" i="1" dirty="0">
                <a:solidFill>
                  <a:srgbClr val="FF0000"/>
                </a:solidFill>
              </a:rPr>
              <a:t>-л-</a:t>
            </a:r>
            <a:r>
              <a:rPr lang="ru-RU" dirty="0"/>
              <a:t> (или в неопределенной форме перед -</a:t>
            </a:r>
            <a:r>
              <a:rPr lang="ru-RU" dirty="0" err="1"/>
              <a:t>ть</a:t>
            </a:r>
            <a:r>
              <a:rPr lang="ru-RU" dirty="0"/>
              <a:t>) </a:t>
            </a:r>
            <a:r>
              <a:rPr lang="ru-RU" b="1" i="1" dirty="0"/>
              <a:t>есть </a:t>
            </a:r>
            <a:r>
              <a:rPr lang="ru-RU" b="1" i="1" dirty="0">
                <a:solidFill>
                  <a:srgbClr val="FF0000"/>
                </a:solidFill>
              </a:rPr>
              <a:t>гласные а, </a:t>
            </a:r>
            <a:r>
              <a:rPr lang="ru-RU" b="1" i="1" dirty="0" smtClean="0">
                <a:solidFill>
                  <a:srgbClr val="FF0000"/>
                </a:solidFill>
              </a:rPr>
              <a:t>я</a:t>
            </a:r>
            <a:r>
              <a:rPr lang="ru-RU" dirty="0" smtClean="0"/>
              <a:t>:</a:t>
            </a:r>
            <a:r>
              <a:rPr lang="ru-RU" dirty="0"/>
              <a:t> </a:t>
            </a:r>
            <a:r>
              <a:rPr lang="ru-RU" i="1" dirty="0"/>
              <a:t>разрисов</a:t>
            </a:r>
            <a:r>
              <a:rPr lang="ru-RU" b="1" i="1" dirty="0">
                <a:solidFill>
                  <a:srgbClr val="FF0000"/>
                </a:solidFill>
              </a:rPr>
              <a:t>а</a:t>
            </a:r>
            <a:r>
              <a:rPr lang="ru-RU" i="1" dirty="0">
                <a:solidFill>
                  <a:srgbClr val="FF0000"/>
                </a:solidFill>
              </a:rPr>
              <a:t>нн</a:t>
            </a:r>
            <a:r>
              <a:rPr lang="ru-RU" i="1" dirty="0"/>
              <a:t>ый (разрисов</a:t>
            </a:r>
            <a:r>
              <a:rPr lang="ru-RU" b="1" i="1" dirty="0">
                <a:solidFill>
                  <a:srgbClr val="FF0000"/>
                </a:solidFill>
              </a:rPr>
              <a:t>а</a:t>
            </a:r>
            <a:r>
              <a:rPr lang="ru-RU" i="1" dirty="0"/>
              <a:t>л, разрисов</a:t>
            </a:r>
            <a:r>
              <a:rPr lang="ru-RU" b="1" i="1" dirty="0">
                <a:solidFill>
                  <a:srgbClr val="FF0000"/>
                </a:solidFill>
              </a:rPr>
              <a:t>а</a:t>
            </a:r>
            <a:r>
              <a:rPr lang="ru-RU" i="1" dirty="0"/>
              <a:t>ть), насто</a:t>
            </a:r>
            <a:r>
              <a:rPr lang="ru-RU" b="1" i="1" dirty="0">
                <a:solidFill>
                  <a:srgbClr val="FF0000"/>
                </a:solidFill>
              </a:rPr>
              <a:t>я</a:t>
            </a:r>
            <a:r>
              <a:rPr lang="ru-RU" i="1" dirty="0">
                <a:solidFill>
                  <a:srgbClr val="FF0000"/>
                </a:solidFill>
              </a:rPr>
              <a:t>нн</a:t>
            </a:r>
            <a:r>
              <a:rPr lang="ru-RU" i="1" dirty="0"/>
              <a:t>ый (насто</a:t>
            </a:r>
            <a:r>
              <a:rPr lang="ru-RU" b="1" i="1" dirty="0">
                <a:solidFill>
                  <a:srgbClr val="FF0000"/>
                </a:solidFill>
              </a:rPr>
              <a:t>я</a:t>
            </a:r>
            <a:r>
              <a:rPr lang="ru-RU" i="1" dirty="0"/>
              <a:t>л, насто</a:t>
            </a:r>
            <a:r>
              <a:rPr lang="ru-RU" b="1" i="1" dirty="0">
                <a:solidFill>
                  <a:srgbClr val="FF0000"/>
                </a:solidFill>
              </a:rPr>
              <a:t>я</a:t>
            </a:r>
            <a:r>
              <a:rPr lang="ru-RU" i="1" dirty="0"/>
              <a:t>ть</a:t>
            </a:r>
            <a:r>
              <a:rPr lang="ru-RU" i="1" dirty="0" smtClean="0"/>
              <a:t>);</a:t>
            </a:r>
            <a:endParaRPr lang="ru-RU" dirty="0"/>
          </a:p>
          <a:p>
            <a:r>
              <a:rPr lang="ru-RU" dirty="0"/>
              <a:t>2) </a:t>
            </a:r>
            <a:r>
              <a:rPr lang="ru-RU" b="1" i="1" dirty="0">
                <a:solidFill>
                  <a:srgbClr val="FF0000"/>
                </a:solidFill>
              </a:rPr>
              <a:t>-</a:t>
            </a:r>
            <a:r>
              <a:rPr lang="ru-RU" b="1" i="1" dirty="0" err="1">
                <a:solidFill>
                  <a:srgbClr val="FF0000"/>
                </a:solidFill>
              </a:rPr>
              <a:t>енн</a:t>
            </a:r>
            <a:r>
              <a:rPr lang="ru-RU" b="1" i="1" dirty="0">
                <a:solidFill>
                  <a:srgbClr val="FF0000"/>
                </a:solidFill>
              </a:rPr>
              <a:t>-, </a:t>
            </a:r>
            <a:r>
              <a:rPr lang="ru-RU" b="1" i="1" dirty="0" err="1" smtClean="0">
                <a:solidFill>
                  <a:srgbClr val="FF0000"/>
                </a:solidFill>
              </a:rPr>
              <a:t>ённ</a:t>
            </a:r>
            <a:r>
              <a:rPr lang="ru-RU" b="1" i="1" dirty="0" smtClean="0">
                <a:solidFill>
                  <a:srgbClr val="FF0000"/>
                </a:solidFill>
              </a:rPr>
              <a:t>-</a:t>
            </a:r>
            <a:r>
              <a:rPr lang="ru-RU" b="1" i="1" dirty="0"/>
              <a:t> </a:t>
            </a:r>
            <a:r>
              <a:rPr lang="ru-RU" b="1" i="1" dirty="0" smtClean="0"/>
              <a:t>во всех остальных случаях:</a:t>
            </a:r>
            <a:r>
              <a:rPr lang="ru-RU" dirty="0"/>
              <a:t> </a:t>
            </a:r>
            <a:r>
              <a:rPr lang="ru-RU" i="1" dirty="0"/>
              <a:t>выезж</a:t>
            </a:r>
            <a:r>
              <a:rPr lang="ru-RU" b="1" i="1" dirty="0">
                <a:solidFill>
                  <a:srgbClr val="FF0000"/>
                </a:solidFill>
              </a:rPr>
              <a:t>енн</a:t>
            </a:r>
            <a:r>
              <a:rPr lang="ru-RU" i="1" dirty="0"/>
              <a:t>ый (выезд</a:t>
            </a:r>
            <a:r>
              <a:rPr lang="ru-RU" b="1" i="1" dirty="0"/>
              <a:t>и</a:t>
            </a:r>
            <a:r>
              <a:rPr lang="ru-RU" i="1" dirty="0">
                <a:solidFill>
                  <a:srgbClr val="FF0000"/>
                </a:solidFill>
              </a:rPr>
              <a:t>л</a:t>
            </a:r>
            <a:r>
              <a:rPr lang="ru-RU" i="1" dirty="0"/>
              <a:t>), </a:t>
            </a:r>
            <a:r>
              <a:rPr lang="ru-RU" i="1" dirty="0" smtClean="0"/>
              <a:t>напо</a:t>
            </a:r>
            <a:r>
              <a:rPr lang="ru-RU" b="1" i="1" dirty="0" smtClean="0">
                <a:solidFill>
                  <a:srgbClr val="FF0000"/>
                </a:solidFill>
              </a:rPr>
              <a:t>енн</a:t>
            </a:r>
            <a:r>
              <a:rPr lang="ru-RU" i="1" dirty="0" smtClean="0"/>
              <a:t>ый </a:t>
            </a:r>
            <a:r>
              <a:rPr lang="ru-RU" i="1" dirty="0"/>
              <a:t>(напо</a:t>
            </a:r>
            <a:r>
              <a:rPr lang="ru-RU" b="1" i="1" dirty="0">
                <a:solidFill>
                  <a:srgbClr val="FF0000"/>
                </a:solidFill>
              </a:rPr>
              <a:t>и</a:t>
            </a:r>
            <a:r>
              <a:rPr lang="ru-RU" i="1" dirty="0"/>
              <a:t>л, напо</a:t>
            </a:r>
            <a:r>
              <a:rPr lang="ru-RU" b="1" i="1" dirty="0">
                <a:solidFill>
                  <a:srgbClr val="FF0000"/>
                </a:solidFill>
              </a:rPr>
              <a:t>и</a:t>
            </a:r>
            <a:r>
              <a:rPr lang="ru-RU" i="1" dirty="0"/>
              <a:t>ть); также </a:t>
            </a:r>
            <a:r>
              <a:rPr lang="ru-RU" dirty="0"/>
              <a:t>если</a:t>
            </a:r>
            <a:r>
              <a:rPr lang="ru-RU" i="1" dirty="0"/>
              <a:t> </a:t>
            </a:r>
            <a:r>
              <a:rPr lang="ru-RU" b="1" i="1" dirty="0"/>
              <a:t>причастия образованы от глаголов на -</a:t>
            </a:r>
            <a:r>
              <a:rPr lang="ru-RU" b="1" i="1" dirty="0" err="1"/>
              <a:t>чь</a:t>
            </a:r>
            <a:r>
              <a:rPr lang="ru-RU" i="1" dirty="0"/>
              <a:t>: выпеч</a:t>
            </a:r>
            <a:r>
              <a:rPr lang="ru-RU" b="1" i="1" dirty="0"/>
              <a:t>енн</a:t>
            </a:r>
            <a:r>
              <a:rPr lang="ru-RU" i="1" dirty="0"/>
              <a:t>ый (выпечь), сбереж</a:t>
            </a:r>
            <a:r>
              <a:rPr lang="ru-RU" b="1" i="1" dirty="0"/>
              <a:t>енн</a:t>
            </a:r>
            <a:r>
              <a:rPr lang="ru-RU" i="1" dirty="0"/>
              <a:t>ый (сберечь</a:t>
            </a:r>
            <a:r>
              <a:rPr lang="ru-RU" i="1" dirty="0" smtClean="0"/>
              <a:t>);</a:t>
            </a:r>
            <a:r>
              <a:rPr lang="ru-RU" i="1" dirty="0"/>
              <a:t> </a:t>
            </a:r>
            <a:endParaRPr lang="ru-RU" i="1" dirty="0" smtClean="0"/>
          </a:p>
          <a:p>
            <a:r>
              <a:rPr lang="ru-RU" b="1" i="1" dirty="0" smtClean="0"/>
              <a:t>такие </a:t>
            </a:r>
            <a:r>
              <a:rPr lang="ru-RU" b="1" i="1" dirty="0"/>
              <a:t>же суффиксы используются при образовании причастий от глаголов, у которых перед суффиксом в неопределенной форме -</a:t>
            </a:r>
            <a:r>
              <a:rPr lang="ru-RU" b="1" i="1" dirty="0" err="1">
                <a:solidFill>
                  <a:srgbClr val="FF0000"/>
                </a:solidFill>
              </a:rPr>
              <a:t>ти</a:t>
            </a:r>
            <a:r>
              <a:rPr lang="ru-RU" b="1" i="1" dirty="0">
                <a:solidFill>
                  <a:srgbClr val="FF0000"/>
                </a:solidFill>
              </a:rPr>
              <a:t> </a:t>
            </a:r>
            <a:r>
              <a:rPr lang="ru-RU" b="1" i="1" dirty="0"/>
              <a:t>стоит согласная: </a:t>
            </a:r>
            <a:r>
              <a:rPr lang="ru-RU" i="1" dirty="0"/>
              <a:t>привез</a:t>
            </a:r>
            <a:r>
              <a:rPr lang="ru-RU" b="1" i="1" dirty="0">
                <a:solidFill>
                  <a:srgbClr val="FF0000"/>
                </a:solidFill>
              </a:rPr>
              <a:t>ённ</a:t>
            </a:r>
            <a:r>
              <a:rPr lang="ru-RU" i="1" dirty="0"/>
              <a:t>ый (привез</a:t>
            </a:r>
            <a:r>
              <a:rPr lang="ru-RU" i="1" dirty="0">
                <a:solidFill>
                  <a:srgbClr val="FF0000"/>
                </a:solidFill>
              </a:rPr>
              <a:t>ти</a:t>
            </a:r>
            <a:r>
              <a:rPr lang="ru-RU" i="1" dirty="0"/>
              <a:t>), принес</a:t>
            </a:r>
            <a:r>
              <a:rPr lang="ru-RU" b="1" i="1" dirty="0">
                <a:solidFill>
                  <a:srgbClr val="FF0000"/>
                </a:solidFill>
              </a:rPr>
              <a:t>ённ</a:t>
            </a:r>
            <a:r>
              <a:rPr lang="ru-RU" i="1" dirty="0"/>
              <a:t>ый (принес</a:t>
            </a:r>
            <a:r>
              <a:rPr lang="ru-RU" i="1" dirty="0">
                <a:solidFill>
                  <a:srgbClr val="FF0000"/>
                </a:solidFill>
              </a:rPr>
              <a:t>ти</a:t>
            </a:r>
            <a:r>
              <a:rPr lang="ru-RU" i="1" dirty="0"/>
              <a:t>), вымет</a:t>
            </a:r>
            <a:r>
              <a:rPr lang="ru-RU" b="1" i="1" dirty="0">
                <a:solidFill>
                  <a:srgbClr val="FF0000"/>
                </a:solidFill>
              </a:rPr>
              <a:t>енн</a:t>
            </a:r>
            <a:r>
              <a:rPr lang="ru-RU" i="1" dirty="0"/>
              <a:t>ый (вымес</a:t>
            </a:r>
            <a:r>
              <a:rPr lang="ru-RU" i="1" dirty="0">
                <a:solidFill>
                  <a:srgbClr val="FF0000"/>
                </a:solidFill>
              </a:rPr>
              <a:t>ти</a:t>
            </a:r>
            <a:r>
              <a:rPr lang="ru-RU" i="1" dirty="0"/>
              <a:t>).</a:t>
            </a:r>
            <a:endParaRPr lang="ru-RU" dirty="0"/>
          </a:p>
          <a:p>
            <a:endParaRPr lang="ru-RU" dirty="0"/>
          </a:p>
        </p:txBody>
      </p:sp>
    </p:spTree>
    <p:extLst>
      <p:ext uri="{BB962C8B-B14F-4D97-AF65-F5344CB8AC3E}">
        <p14:creationId xmlns:p14="http://schemas.microsoft.com/office/powerpoint/2010/main" val="401291946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r>
              <a:rPr lang="ru-RU" b="1" dirty="0">
                <a:solidFill>
                  <a:srgbClr val="0000FF"/>
                </a:solidFill>
              </a:rPr>
              <a:t>Суффиксы деепричастий</a:t>
            </a:r>
            <a:endParaRPr lang="ru-RU" dirty="0">
              <a:solidFill>
                <a:srgbClr val="0000FF"/>
              </a:solidFill>
            </a:endParaRPr>
          </a:p>
        </p:txBody>
      </p:sp>
      <p:sp>
        <p:nvSpPr>
          <p:cNvPr id="3" name="Содержимое 2"/>
          <p:cNvSpPr>
            <a:spLocks noGrp="1"/>
          </p:cNvSpPr>
          <p:nvPr>
            <p:ph idx="1"/>
          </p:nvPr>
        </p:nvSpPr>
        <p:spPr>
          <a:xfrm>
            <a:off x="457200" y="980728"/>
            <a:ext cx="8229600" cy="5145435"/>
          </a:xfrm>
        </p:spPr>
        <p:txBody>
          <a:bodyPr/>
          <a:lstStyle/>
          <a:p>
            <a:endParaRPr lang="ru-RU" dirty="0" smtClean="0"/>
          </a:p>
          <a:p>
            <a:r>
              <a:rPr lang="ru-RU" dirty="0" smtClean="0"/>
              <a:t>В</a:t>
            </a:r>
            <a:r>
              <a:rPr lang="ru-RU" dirty="0"/>
              <a:t> </a:t>
            </a:r>
            <a:r>
              <a:rPr lang="ru-RU" b="1" i="1" dirty="0"/>
              <a:t>деепричастиях </a:t>
            </a:r>
            <a:r>
              <a:rPr lang="ru-RU" dirty="0"/>
              <a:t>перед суффиксами </a:t>
            </a:r>
            <a:r>
              <a:rPr lang="ru-RU" b="1" i="1" dirty="0">
                <a:solidFill>
                  <a:srgbClr val="FF0000"/>
                </a:solidFill>
              </a:rPr>
              <a:t>-в-</a:t>
            </a:r>
            <a:r>
              <a:rPr lang="ru-RU" b="1" i="1" dirty="0"/>
              <a:t>, -</a:t>
            </a:r>
            <a:r>
              <a:rPr lang="ru-RU" b="1" i="1" dirty="0" err="1">
                <a:solidFill>
                  <a:srgbClr val="FF0000"/>
                </a:solidFill>
              </a:rPr>
              <a:t>вш</a:t>
            </a:r>
            <a:r>
              <a:rPr lang="ru-RU" dirty="0"/>
              <a:t>- также сохраняется та же </a:t>
            </a:r>
            <a:r>
              <a:rPr lang="ru-RU" b="1" i="1" dirty="0"/>
              <a:t>гласная</a:t>
            </a:r>
            <a:r>
              <a:rPr lang="ru-RU" dirty="0"/>
              <a:t>, </a:t>
            </a:r>
            <a:r>
              <a:rPr lang="ru-RU" b="1" i="1" dirty="0"/>
              <a:t>которая стоит в прошедшем времени перед </a:t>
            </a:r>
            <a:r>
              <a:rPr lang="ru-RU" b="1" i="1" dirty="0">
                <a:solidFill>
                  <a:srgbClr val="FF0000"/>
                </a:solidFill>
              </a:rPr>
              <a:t>-л</a:t>
            </a:r>
            <a:r>
              <a:rPr lang="ru-RU" dirty="0">
                <a:solidFill>
                  <a:srgbClr val="FF0000"/>
                </a:solidFill>
              </a:rPr>
              <a:t>- </a:t>
            </a:r>
            <a:r>
              <a:rPr lang="ru-RU" dirty="0"/>
              <a:t>(или </a:t>
            </a:r>
            <a:r>
              <a:rPr lang="ru-RU" dirty="0" smtClean="0"/>
              <a:t>в </a:t>
            </a:r>
            <a:r>
              <a:rPr lang="ru-RU" b="1" i="1" dirty="0" smtClean="0"/>
              <a:t>неопределенной </a:t>
            </a:r>
            <a:r>
              <a:rPr lang="ru-RU" b="1" i="1" dirty="0"/>
              <a:t>форме перед -</a:t>
            </a:r>
            <a:r>
              <a:rPr lang="ru-RU" b="1" i="1" dirty="0" err="1"/>
              <a:t>ть</a:t>
            </a:r>
            <a:r>
              <a:rPr lang="ru-RU" dirty="0"/>
              <a:t>: </a:t>
            </a:r>
            <a:r>
              <a:rPr lang="ru-RU" i="1" dirty="0"/>
              <a:t>выздоров</a:t>
            </a:r>
            <a:r>
              <a:rPr lang="ru-RU" b="1" i="1" dirty="0">
                <a:solidFill>
                  <a:srgbClr val="FF0000"/>
                </a:solidFill>
              </a:rPr>
              <a:t>е</a:t>
            </a:r>
            <a:r>
              <a:rPr lang="ru-RU" i="1" dirty="0"/>
              <a:t>в (выздоров</a:t>
            </a:r>
            <a:r>
              <a:rPr lang="ru-RU" b="1" i="1" dirty="0">
                <a:solidFill>
                  <a:srgbClr val="FF0000"/>
                </a:solidFill>
              </a:rPr>
              <a:t>е</a:t>
            </a:r>
            <a:r>
              <a:rPr lang="ru-RU" i="1" dirty="0"/>
              <a:t>л, выздоров</a:t>
            </a:r>
            <a:r>
              <a:rPr lang="ru-RU" b="1" i="1" dirty="0">
                <a:solidFill>
                  <a:srgbClr val="FF0000"/>
                </a:solidFill>
              </a:rPr>
              <a:t>е</a:t>
            </a:r>
            <a:r>
              <a:rPr lang="ru-RU" i="1" dirty="0"/>
              <a:t>ть), услыш</a:t>
            </a:r>
            <a:r>
              <a:rPr lang="ru-RU" b="1" i="1" dirty="0">
                <a:solidFill>
                  <a:srgbClr val="FF0000"/>
                </a:solidFill>
              </a:rPr>
              <a:t>а</a:t>
            </a:r>
            <a:r>
              <a:rPr lang="ru-RU" i="1" dirty="0"/>
              <a:t>в (услыш</a:t>
            </a:r>
            <a:r>
              <a:rPr lang="ru-RU" b="1" i="1" dirty="0">
                <a:solidFill>
                  <a:srgbClr val="FF0000"/>
                </a:solidFill>
              </a:rPr>
              <a:t>а</a:t>
            </a:r>
            <a:r>
              <a:rPr lang="ru-RU" i="1" dirty="0"/>
              <a:t>л, услыш</a:t>
            </a:r>
            <a:r>
              <a:rPr lang="ru-RU" b="1" i="1" dirty="0">
                <a:solidFill>
                  <a:srgbClr val="FF0000"/>
                </a:solidFill>
              </a:rPr>
              <a:t>а</a:t>
            </a:r>
            <a:r>
              <a:rPr lang="ru-RU" i="1" dirty="0"/>
              <a:t>ть), подбочен</a:t>
            </a:r>
            <a:r>
              <a:rPr lang="ru-RU" b="1" i="1" dirty="0">
                <a:solidFill>
                  <a:srgbClr val="FF0000"/>
                </a:solidFill>
              </a:rPr>
              <a:t>и</a:t>
            </a:r>
            <a:r>
              <a:rPr lang="ru-RU" i="1" dirty="0"/>
              <a:t>вшись (подбочен</a:t>
            </a:r>
            <a:r>
              <a:rPr lang="ru-RU" b="1" i="1" dirty="0">
                <a:solidFill>
                  <a:srgbClr val="FF0000"/>
                </a:solidFill>
              </a:rPr>
              <a:t>и</a:t>
            </a:r>
            <a:r>
              <a:rPr lang="ru-RU" i="1" dirty="0"/>
              <a:t>лся, подбочен</a:t>
            </a:r>
            <a:r>
              <a:rPr lang="ru-RU" b="1" i="1" dirty="0">
                <a:solidFill>
                  <a:srgbClr val="FF0000"/>
                </a:solidFill>
              </a:rPr>
              <a:t>и</a:t>
            </a:r>
            <a:r>
              <a:rPr lang="ru-RU" i="1" dirty="0"/>
              <a:t>ться).</a:t>
            </a:r>
            <a:endParaRPr lang="ru-RU" dirty="0"/>
          </a:p>
        </p:txBody>
      </p:sp>
    </p:spTree>
    <p:extLst>
      <p:ext uri="{BB962C8B-B14F-4D97-AF65-F5344CB8AC3E}">
        <p14:creationId xmlns:p14="http://schemas.microsoft.com/office/powerpoint/2010/main" val="62267774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22114"/>
          </a:xfrm>
        </p:spPr>
        <p:txBody>
          <a:bodyPr>
            <a:normAutofit/>
          </a:bodyPr>
          <a:lstStyle/>
          <a:p>
            <a:r>
              <a:rPr lang="ru-RU" dirty="0" smtClean="0"/>
              <a:t>№6 Лексика.</a:t>
            </a:r>
            <a:endParaRPr lang="ru-RU" dirty="0"/>
          </a:p>
        </p:txBody>
      </p:sp>
      <p:sp>
        <p:nvSpPr>
          <p:cNvPr id="3" name="Объект 2"/>
          <p:cNvSpPr>
            <a:spLocks noGrp="1"/>
          </p:cNvSpPr>
          <p:nvPr>
            <p:ph idx="1"/>
          </p:nvPr>
        </p:nvSpPr>
        <p:spPr>
          <a:xfrm>
            <a:off x="457200" y="1124744"/>
            <a:ext cx="8229600" cy="5001419"/>
          </a:xfrm>
        </p:spPr>
        <p:txBody>
          <a:bodyPr>
            <a:normAutofit fontScale="85000" lnSpcReduction="10000"/>
          </a:bodyPr>
          <a:lstStyle/>
          <a:p>
            <a:r>
              <a:rPr lang="ru-RU" b="1" dirty="0"/>
              <a:t>СТИЛИСТИЧЕСКИ НЕЙТРАЛЬНЫЕ СЛОВА</a:t>
            </a:r>
            <a:r>
              <a:rPr lang="ru-RU" dirty="0"/>
              <a:t> - это слова, не прикреплённые к определённому стилю речи, имеющие стилистические синонимы (книжные, разговорные, просторечные), на фоне которых они лишены стилистической окраски.</a:t>
            </a:r>
          </a:p>
          <a:p>
            <a:r>
              <a:rPr lang="ru-RU" b="1" dirty="0"/>
              <a:t>Например</a:t>
            </a:r>
            <a:r>
              <a:rPr lang="ru-RU" b="1" dirty="0" smtClean="0"/>
              <a:t>: </a:t>
            </a:r>
            <a:r>
              <a:rPr lang="ru-RU" dirty="0" smtClean="0"/>
              <a:t>слово </a:t>
            </a:r>
            <a:r>
              <a:rPr lang="ru-RU" dirty="0"/>
              <a:t>«бродить» является нейтральным по сопоставлению с книжным «блуждать» и просторечными «шататься, шляться»; </a:t>
            </a:r>
            <a:br>
              <a:rPr lang="ru-RU" dirty="0"/>
            </a:br>
            <a:r>
              <a:rPr lang="ru-RU" dirty="0"/>
              <a:t>«будущий» — по сопоставлению с книжным «грядущий»; </a:t>
            </a:r>
            <a:br>
              <a:rPr lang="ru-RU" dirty="0"/>
            </a:br>
            <a:r>
              <a:rPr lang="ru-RU" dirty="0"/>
              <a:t>взгляд — </a:t>
            </a:r>
            <a:r>
              <a:rPr lang="ru-RU" dirty="0" smtClean="0"/>
              <a:t>взор</a:t>
            </a:r>
            <a:r>
              <a:rPr lang="ru-RU" dirty="0"/>
              <a:t>; </a:t>
            </a:r>
            <a:br>
              <a:rPr lang="ru-RU" dirty="0"/>
            </a:br>
            <a:r>
              <a:rPr lang="ru-RU" dirty="0"/>
              <a:t>глаза — очи</a:t>
            </a:r>
          </a:p>
          <a:p>
            <a:endParaRPr lang="ru-RU" dirty="0"/>
          </a:p>
        </p:txBody>
      </p:sp>
    </p:spTree>
    <p:extLst>
      <p:ext uri="{BB962C8B-B14F-4D97-AF65-F5344CB8AC3E}">
        <p14:creationId xmlns:p14="http://schemas.microsoft.com/office/powerpoint/2010/main" val="289169253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286000" y="274638"/>
            <a:ext cx="5072063" cy="725487"/>
          </a:xfrm>
        </p:spPr>
        <p:style>
          <a:lnRef idx="2">
            <a:schemeClr val="dk1"/>
          </a:lnRef>
          <a:fillRef idx="1">
            <a:schemeClr val="lt1"/>
          </a:fillRef>
          <a:effectRef idx="0">
            <a:schemeClr val="dk1"/>
          </a:effectRef>
          <a:fontRef idx="minor">
            <a:schemeClr val="dk1"/>
          </a:fontRef>
        </p:style>
        <p:txBody>
          <a:bodyPr rtlCol="0">
            <a:normAutofit fontScale="90000"/>
          </a:bodyPr>
          <a:lstStyle/>
          <a:p>
            <a:pPr eaLnBrk="1" fontAlgn="auto" hangingPunct="1">
              <a:spcAft>
                <a:spcPts val="0"/>
              </a:spcAft>
              <a:defRPr/>
            </a:pPr>
            <a:r>
              <a:rPr lang="ru-RU" dirty="0" smtClean="0"/>
              <a:t>Окраска слов</a:t>
            </a:r>
            <a:endParaRPr lang="ru-RU" dirty="0"/>
          </a:p>
        </p:txBody>
      </p:sp>
      <p:sp>
        <p:nvSpPr>
          <p:cNvPr id="5" name="Прямоугольник 4"/>
          <p:cNvSpPr/>
          <p:nvPr/>
        </p:nvSpPr>
        <p:spPr>
          <a:xfrm>
            <a:off x="571500" y="1357313"/>
            <a:ext cx="3500438" cy="714375"/>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sz="2800" b="1" dirty="0"/>
              <a:t>нейтральная</a:t>
            </a:r>
          </a:p>
        </p:txBody>
      </p:sp>
      <p:sp>
        <p:nvSpPr>
          <p:cNvPr id="6" name="Прямоугольник 5"/>
          <p:cNvSpPr/>
          <p:nvPr/>
        </p:nvSpPr>
        <p:spPr>
          <a:xfrm>
            <a:off x="5214938" y="1357313"/>
            <a:ext cx="3500437" cy="714375"/>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sz="2800" b="1" dirty="0"/>
              <a:t>Стилистически окрашенное</a:t>
            </a:r>
          </a:p>
        </p:txBody>
      </p:sp>
      <p:sp>
        <p:nvSpPr>
          <p:cNvPr id="7" name="Прямоугольная выноска 6"/>
          <p:cNvSpPr/>
          <p:nvPr/>
        </p:nvSpPr>
        <p:spPr>
          <a:xfrm>
            <a:off x="1357313" y="4429125"/>
            <a:ext cx="2571750" cy="857250"/>
          </a:xfrm>
          <a:prstGeom prst="wedgeRectCallout">
            <a:avLst>
              <a:gd name="adj1" fmla="val 123055"/>
              <a:gd name="adj2" fmla="val -322497"/>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r>
              <a:rPr lang="ru-RU" sz="2400" b="1" dirty="0"/>
              <a:t>разговорное</a:t>
            </a:r>
          </a:p>
        </p:txBody>
      </p:sp>
      <p:sp>
        <p:nvSpPr>
          <p:cNvPr id="8" name="Прямоугольная выноска 7"/>
          <p:cNvSpPr/>
          <p:nvPr/>
        </p:nvSpPr>
        <p:spPr>
          <a:xfrm>
            <a:off x="4786313" y="4714875"/>
            <a:ext cx="2928937" cy="857250"/>
          </a:xfrm>
          <a:prstGeom prst="wedgeRectCallout">
            <a:avLst>
              <a:gd name="adj1" fmla="val 4722"/>
              <a:gd name="adj2" fmla="val -347497"/>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r>
              <a:rPr lang="ru-RU" sz="2400" b="1" dirty="0"/>
              <a:t>книжное</a:t>
            </a:r>
          </a:p>
        </p:txBody>
      </p:sp>
      <p:sp>
        <p:nvSpPr>
          <p:cNvPr id="9" name="Прямоугольная выноска 8"/>
          <p:cNvSpPr/>
          <p:nvPr/>
        </p:nvSpPr>
        <p:spPr>
          <a:xfrm>
            <a:off x="6215063" y="3714750"/>
            <a:ext cx="2928937" cy="857250"/>
          </a:xfrm>
          <a:prstGeom prst="wedgeRectCallout">
            <a:avLst>
              <a:gd name="adj1" fmla="val -36253"/>
              <a:gd name="adj2" fmla="val -234165"/>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r>
              <a:rPr lang="ru-RU" sz="2400" b="1" dirty="0"/>
              <a:t>просторечное</a:t>
            </a:r>
          </a:p>
        </p:txBody>
      </p:sp>
    </p:spTree>
    <p:extLst>
      <p:ext uri="{BB962C8B-B14F-4D97-AF65-F5344CB8AC3E}">
        <p14:creationId xmlns:p14="http://schemas.microsoft.com/office/powerpoint/2010/main" val="11234585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Top)">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lide(fromTop)">
                                      <p:cBhvr>
                                        <p:cTn id="12" dur="500"/>
                                        <p:tgtEl>
                                          <p:spTgt spid="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500"/>
                                        <p:tgtEl>
                                          <p:spTgt spid="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ssolve">
                                      <p:cBhvr>
                                        <p:cTn id="22" dur="500"/>
                                        <p:tgtEl>
                                          <p:spTgt spid="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dissolv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t>Как выполняем</a:t>
            </a:r>
            <a:endParaRPr lang="ru-RU" b="1" dirty="0"/>
          </a:p>
        </p:txBody>
      </p:sp>
      <p:sp>
        <p:nvSpPr>
          <p:cNvPr id="3" name="Объект 2"/>
          <p:cNvSpPr>
            <a:spLocks noGrp="1"/>
          </p:cNvSpPr>
          <p:nvPr>
            <p:ph idx="1"/>
          </p:nvPr>
        </p:nvSpPr>
        <p:spPr/>
        <p:txBody>
          <a:bodyPr>
            <a:normAutofit lnSpcReduction="10000"/>
          </a:bodyPr>
          <a:lstStyle/>
          <a:p>
            <a:r>
              <a:rPr lang="ru-RU" dirty="0" smtClean="0"/>
              <a:t>Определите, что обозначает данное слово</a:t>
            </a:r>
          </a:p>
          <a:p>
            <a:r>
              <a:rPr lang="ru-RU" dirty="0" smtClean="0"/>
              <a:t>Посмотрите, какая у данного слова стилистическая окраска (указано в задании)</a:t>
            </a:r>
          </a:p>
          <a:p>
            <a:r>
              <a:rPr lang="ru-RU" dirty="0" smtClean="0"/>
              <a:t>Найдите предложение, из которого взято слово. Контекст поможет понят значение слова именно в этом предложении.</a:t>
            </a:r>
          </a:p>
          <a:p>
            <a:r>
              <a:rPr lang="ru-RU" dirty="0" smtClean="0"/>
              <a:t>Подберите несколько синонимов к слову и выберите наиболее подходящий по контексту.</a:t>
            </a:r>
            <a:endParaRPr lang="ru-RU" dirty="0"/>
          </a:p>
        </p:txBody>
      </p:sp>
    </p:spTree>
    <p:extLst>
      <p:ext uri="{BB962C8B-B14F-4D97-AF65-F5344CB8AC3E}">
        <p14:creationId xmlns:p14="http://schemas.microsoft.com/office/powerpoint/2010/main" val="335739050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 7 Словосочетание</a:t>
            </a:r>
            <a:endParaRPr lang="ru-RU" b="1" dirty="0"/>
          </a:p>
        </p:txBody>
      </p:sp>
      <p:sp>
        <p:nvSpPr>
          <p:cNvPr id="3" name="Объект 2"/>
          <p:cNvSpPr>
            <a:spLocks noGrp="1"/>
          </p:cNvSpPr>
          <p:nvPr>
            <p:ph idx="1"/>
          </p:nvPr>
        </p:nvSpPr>
        <p:spPr/>
        <p:txBody>
          <a:bodyPr/>
          <a:lstStyle/>
          <a:p>
            <a:r>
              <a:rPr lang="ru-RU" dirty="0" smtClean="0"/>
              <a:t>Словосочетание – это сочетание нескольких знаменательных слов, связанных друг с другом по смыслу и грамматически (подчинительной связью, т.е. одно слово зависит от другого)</a:t>
            </a:r>
          </a:p>
          <a:p>
            <a:r>
              <a:rPr lang="ru-RU" dirty="0" smtClean="0"/>
              <a:t>Подчинительная связь бывает трех видов: </a:t>
            </a:r>
            <a:r>
              <a:rPr lang="ru-RU" i="1" dirty="0" smtClean="0">
                <a:solidFill>
                  <a:srgbClr val="FF0000"/>
                </a:solidFill>
              </a:rPr>
              <a:t>согласование, управление, примыкание</a:t>
            </a:r>
            <a:endParaRPr lang="ru-RU" i="1" dirty="0">
              <a:solidFill>
                <a:srgbClr val="FF0000"/>
              </a:solidFill>
            </a:endParaRPr>
          </a:p>
        </p:txBody>
      </p:sp>
    </p:spTree>
    <p:extLst>
      <p:ext uri="{BB962C8B-B14F-4D97-AF65-F5344CB8AC3E}">
        <p14:creationId xmlns:p14="http://schemas.microsoft.com/office/powerpoint/2010/main" val="3926668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Как писать изложение.</a:t>
            </a:r>
            <a:endParaRPr lang="ru-RU" b="1" dirty="0"/>
          </a:p>
        </p:txBody>
      </p:sp>
      <p:sp>
        <p:nvSpPr>
          <p:cNvPr id="3" name="Объект 2"/>
          <p:cNvSpPr>
            <a:spLocks noGrp="1"/>
          </p:cNvSpPr>
          <p:nvPr>
            <p:ph idx="1"/>
          </p:nvPr>
        </p:nvSpPr>
        <p:spPr/>
        <p:txBody>
          <a:bodyPr/>
          <a:lstStyle/>
          <a:p>
            <a:r>
              <a:rPr lang="ru-RU" dirty="0" smtClean="0"/>
              <a:t>Важно передать основное содержание текста.</a:t>
            </a:r>
          </a:p>
          <a:p>
            <a:r>
              <a:rPr lang="ru-RU" dirty="0" smtClean="0"/>
              <a:t>Помни! Текст состоит из 3 </a:t>
            </a:r>
            <a:r>
              <a:rPr lang="ru-RU" dirty="0" err="1" smtClean="0"/>
              <a:t>микротем</a:t>
            </a:r>
            <a:r>
              <a:rPr lang="ru-RU" dirty="0" smtClean="0"/>
              <a:t>, т.е. должно быть 3 абзаца.</a:t>
            </a:r>
          </a:p>
          <a:p>
            <a:r>
              <a:rPr lang="ru-RU" dirty="0" smtClean="0"/>
              <a:t>Пропуск абзаца или добавление лишнего недопустимо! Текст должен быть четко структурирован – 3 абзаца - 3 </a:t>
            </a:r>
            <a:r>
              <a:rPr lang="ru-RU" dirty="0" err="1" smtClean="0"/>
              <a:t>микротемы</a:t>
            </a:r>
            <a:r>
              <a:rPr lang="ru-RU" dirty="0" smtClean="0"/>
              <a:t>.</a:t>
            </a:r>
            <a:endParaRPr lang="ru-RU" dirty="0"/>
          </a:p>
        </p:txBody>
      </p:sp>
    </p:spTree>
    <p:extLst>
      <p:ext uri="{BB962C8B-B14F-4D97-AF65-F5344CB8AC3E}">
        <p14:creationId xmlns:p14="http://schemas.microsoft.com/office/powerpoint/2010/main" val="420099972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914400" y="277813"/>
            <a:ext cx="7772400" cy="635000"/>
          </a:xfrm>
        </p:spPr>
        <p:txBody>
          <a:bodyPr/>
          <a:lstStyle/>
          <a:p>
            <a:pPr algn="ctr" eaLnBrk="1" hangingPunct="1"/>
            <a:r>
              <a:rPr lang="ru-RU" sz="3000" b="1" smtClean="0"/>
              <a:t>Типы связей слов в словосочетании</a:t>
            </a:r>
          </a:p>
        </p:txBody>
      </p:sp>
      <p:sp>
        <p:nvSpPr>
          <p:cNvPr id="59397" name="Rectangle 5"/>
          <p:cNvSpPr>
            <a:spLocks noChangeArrowheads="1"/>
          </p:cNvSpPr>
          <p:nvPr/>
        </p:nvSpPr>
        <p:spPr bwMode="auto">
          <a:xfrm>
            <a:off x="609600" y="1143000"/>
            <a:ext cx="3048000" cy="914400"/>
          </a:xfrm>
          <a:prstGeom prst="rect">
            <a:avLst/>
          </a:prstGeom>
          <a:solidFill>
            <a:srgbClr val="00B050"/>
          </a:solidFill>
          <a:ln w="9525">
            <a:solidFill>
              <a:schemeClr val="tx1"/>
            </a:solidFill>
            <a:miter lim="800000"/>
            <a:headEnd/>
            <a:tailEnd/>
          </a:ln>
        </p:spPr>
        <p:txBody>
          <a:bodyPr wrap="none" anchor="ctr"/>
          <a:lstStyle/>
          <a:p>
            <a:pPr algn="ctr"/>
            <a:r>
              <a:rPr lang="ru-RU" sz="3200" b="1">
                <a:solidFill>
                  <a:srgbClr val="000000"/>
                </a:solidFill>
              </a:rPr>
              <a:t>согласование</a:t>
            </a:r>
          </a:p>
        </p:txBody>
      </p:sp>
      <p:sp>
        <p:nvSpPr>
          <p:cNvPr id="59400" name="Rectangle 8"/>
          <p:cNvSpPr>
            <a:spLocks noChangeArrowheads="1"/>
          </p:cNvSpPr>
          <p:nvPr/>
        </p:nvSpPr>
        <p:spPr bwMode="auto">
          <a:xfrm>
            <a:off x="3048000" y="2133600"/>
            <a:ext cx="3124200" cy="914400"/>
          </a:xfrm>
          <a:prstGeom prst="rect">
            <a:avLst/>
          </a:prstGeom>
          <a:solidFill>
            <a:srgbClr val="92D050"/>
          </a:solidFill>
          <a:ln w="9525">
            <a:solidFill>
              <a:schemeClr val="tx1"/>
            </a:solidFill>
            <a:miter lim="800000"/>
            <a:headEnd/>
            <a:tailEnd/>
          </a:ln>
        </p:spPr>
        <p:txBody>
          <a:bodyPr wrap="none" anchor="ctr"/>
          <a:lstStyle/>
          <a:p>
            <a:pPr algn="ctr"/>
            <a:r>
              <a:rPr lang="ru-RU" sz="3200" b="1"/>
              <a:t>управление</a:t>
            </a:r>
          </a:p>
        </p:txBody>
      </p:sp>
      <p:sp>
        <p:nvSpPr>
          <p:cNvPr id="59402" name="Rectangle 10"/>
          <p:cNvSpPr>
            <a:spLocks noChangeArrowheads="1"/>
          </p:cNvSpPr>
          <p:nvPr/>
        </p:nvSpPr>
        <p:spPr bwMode="auto">
          <a:xfrm>
            <a:off x="5943600" y="3124200"/>
            <a:ext cx="2819400" cy="914400"/>
          </a:xfrm>
          <a:prstGeom prst="rect">
            <a:avLst/>
          </a:prstGeom>
          <a:solidFill>
            <a:schemeClr val="accent3">
              <a:lumMod val="75000"/>
            </a:schemeClr>
          </a:solidFill>
          <a:ln w="9525">
            <a:solidFill>
              <a:schemeClr val="tx1"/>
            </a:solidFill>
            <a:miter lim="800000"/>
            <a:headEnd/>
            <a:tailEnd/>
          </a:ln>
        </p:spPr>
        <p:txBody>
          <a:bodyPr wrap="none" anchor="ctr"/>
          <a:lstStyle/>
          <a:p>
            <a:pPr algn="ctr"/>
            <a:r>
              <a:rPr lang="ru-RU" sz="3200" b="1"/>
              <a:t>примыкание</a:t>
            </a:r>
          </a:p>
        </p:txBody>
      </p:sp>
      <p:sp>
        <p:nvSpPr>
          <p:cNvPr id="59406" name="Text Box 14"/>
          <p:cNvSpPr txBox="1">
            <a:spLocks noChangeArrowheads="1"/>
          </p:cNvSpPr>
          <p:nvPr/>
        </p:nvSpPr>
        <p:spPr bwMode="auto">
          <a:xfrm>
            <a:off x="609600" y="2133600"/>
            <a:ext cx="2286000" cy="2554545"/>
          </a:xfrm>
          <a:prstGeom prst="rect">
            <a:avLst/>
          </a:prstGeom>
          <a:solidFill>
            <a:schemeClr val="accent3">
              <a:lumMod val="40000"/>
              <a:lumOff val="60000"/>
            </a:schemeClr>
          </a:solidFill>
          <a:ln w="38100">
            <a:solidFill>
              <a:srgbClr val="0000FF"/>
            </a:solidFill>
            <a:miter lim="800000"/>
            <a:headEnd/>
            <a:tailEnd/>
          </a:ln>
        </p:spPr>
        <p:txBody>
          <a:bodyPr>
            <a:spAutoFit/>
          </a:bodyPr>
          <a:lstStyle/>
          <a:p>
            <a:pPr marL="342900" indent="-342900">
              <a:buFontTx/>
              <a:buAutoNum type="arabicPeriod"/>
            </a:pPr>
            <a:r>
              <a:rPr lang="ru-RU" sz="1600" b="1" dirty="0"/>
              <a:t>От главного к зависимому – вопросы </a:t>
            </a:r>
            <a:r>
              <a:rPr lang="ru-RU" sz="1600" b="1" i="1" dirty="0"/>
              <a:t>Какой? Чей?</a:t>
            </a:r>
          </a:p>
          <a:p>
            <a:pPr marL="342900" indent="-342900">
              <a:buFontTx/>
              <a:buAutoNum type="arabicPeriod"/>
            </a:pPr>
            <a:r>
              <a:rPr lang="ru-RU" sz="1600" b="1" dirty="0"/>
              <a:t>Зависимое слово – прилагательное, причастие, местоимение, порядковое числительное.</a:t>
            </a:r>
          </a:p>
        </p:txBody>
      </p:sp>
      <p:sp>
        <p:nvSpPr>
          <p:cNvPr id="59408" name="Text Box 16"/>
          <p:cNvSpPr txBox="1">
            <a:spLocks noChangeArrowheads="1"/>
          </p:cNvSpPr>
          <p:nvPr/>
        </p:nvSpPr>
        <p:spPr bwMode="auto">
          <a:xfrm>
            <a:off x="3124200" y="3124200"/>
            <a:ext cx="2438400" cy="1597025"/>
          </a:xfrm>
          <a:prstGeom prst="rect">
            <a:avLst/>
          </a:prstGeom>
          <a:solidFill>
            <a:schemeClr val="accent3">
              <a:lumMod val="60000"/>
              <a:lumOff val="40000"/>
            </a:schemeClr>
          </a:solidFill>
          <a:ln w="38100">
            <a:solidFill>
              <a:srgbClr val="0000FF"/>
            </a:solidFill>
            <a:miter lim="800000"/>
            <a:headEnd/>
            <a:tailEnd/>
          </a:ln>
        </p:spPr>
        <p:txBody>
          <a:bodyPr>
            <a:spAutoFit/>
          </a:bodyPr>
          <a:lstStyle/>
          <a:p>
            <a:pPr marL="342900" indent="-342900">
              <a:buFontTx/>
              <a:buAutoNum type="arabicPeriod"/>
            </a:pPr>
            <a:r>
              <a:rPr lang="ru-RU" sz="1600" b="1" dirty="0"/>
              <a:t>От главного к зависимому – вопросы </a:t>
            </a:r>
            <a:r>
              <a:rPr lang="ru-RU" sz="1600" b="1" i="1" dirty="0"/>
              <a:t>падежей.</a:t>
            </a:r>
          </a:p>
          <a:p>
            <a:pPr marL="342900" indent="-342900">
              <a:buFontTx/>
              <a:buAutoNum type="arabicPeriod"/>
            </a:pPr>
            <a:r>
              <a:rPr lang="ru-RU" sz="1600" b="1" dirty="0"/>
              <a:t>Зависимое слово – существительное, местоимение.</a:t>
            </a:r>
          </a:p>
        </p:txBody>
      </p:sp>
      <p:sp>
        <p:nvSpPr>
          <p:cNvPr id="59409" name="Text Box 17"/>
          <p:cNvSpPr txBox="1">
            <a:spLocks noChangeArrowheads="1"/>
          </p:cNvSpPr>
          <p:nvPr/>
        </p:nvSpPr>
        <p:spPr bwMode="auto">
          <a:xfrm>
            <a:off x="5943600" y="4114800"/>
            <a:ext cx="2667000" cy="2062103"/>
          </a:xfrm>
          <a:prstGeom prst="rect">
            <a:avLst/>
          </a:prstGeom>
          <a:solidFill>
            <a:schemeClr val="accent3">
              <a:lumMod val="60000"/>
              <a:lumOff val="40000"/>
            </a:schemeClr>
          </a:solidFill>
          <a:ln w="38100">
            <a:solidFill>
              <a:srgbClr val="0000FF"/>
            </a:solidFill>
            <a:miter lim="800000"/>
            <a:headEnd/>
            <a:tailEnd/>
          </a:ln>
        </p:spPr>
        <p:txBody>
          <a:bodyPr>
            <a:spAutoFit/>
          </a:bodyPr>
          <a:lstStyle/>
          <a:p>
            <a:pPr marL="342900" indent="-342900">
              <a:buFontTx/>
              <a:buAutoNum type="arabicPeriod"/>
            </a:pPr>
            <a:r>
              <a:rPr lang="ru-RU" sz="1600" b="1" dirty="0"/>
              <a:t>От главного к зависимому – вопросы </a:t>
            </a:r>
            <a:r>
              <a:rPr lang="ru-RU" sz="1600" b="1" i="1" dirty="0"/>
              <a:t>наречий.</a:t>
            </a:r>
          </a:p>
          <a:p>
            <a:pPr marL="342900" indent="-342900">
              <a:buFontTx/>
              <a:buAutoNum type="arabicPeriod"/>
            </a:pPr>
            <a:r>
              <a:rPr lang="ru-RU" sz="1600" b="1" dirty="0"/>
              <a:t>Зависимое слово –наречие, деепричастие, инфинитив</a:t>
            </a:r>
            <a:r>
              <a:rPr lang="ru-RU" sz="1600" b="1" dirty="0" smtClean="0"/>
              <a:t>.,</a:t>
            </a:r>
          </a:p>
          <a:p>
            <a:pPr marL="342900" indent="-342900">
              <a:buFontTx/>
              <a:buAutoNum type="arabicPeriod"/>
            </a:pPr>
            <a:r>
              <a:rPr lang="ru-RU" sz="1600" b="1" dirty="0" smtClean="0"/>
              <a:t>Притяжательные местоимения ЕГО ЕЁ ИХ</a:t>
            </a:r>
            <a:endParaRPr lang="ru-RU" sz="1600" b="1" dirty="0"/>
          </a:p>
        </p:txBody>
      </p:sp>
      <p:sp>
        <p:nvSpPr>
          <p:cNvPr id="59410" name="Text Box 18"/>
          <p:cNvSpPr txBox="1">
            <a:spLocks noChangeArrowheads="1"/>
          </p:cNvSpPr>
          <p:nvPr/>
        </p:nvSpPr>
        <p:spPr bwMode="auto">
          <a:xfrm>
            <a:off x="3124200" y="4876800"/>
            <a:ext cx="2438400" cy="1352550"/>
          </a:xfrm>
          <a:prstGeom prst="rect">
            <a:avLst/>
          </a:prstGeom>
          <a:solidFill>
            <a:schemeClr val="accent3">
              <a:lumMod val="60000"/>
              <a:lumOff val="40000"/>
            </a:schemeClr>
          </a:solidFill>
          <a:ln w="38100">
            <a:solidFill>
              <a:srgbClr val="0000FF"/>
            </a:solidFill>
            <a:miter lim="800000"/>
            <a:headEnd/>
            <a:tailEnd/>
          </a:ln>
        </p:spPr>
        <p:txBody>
          <a:bodyPr>
            <a:spAutoFit/>
          </a:bodyPr>
          <a:lstStyle/>
          <a:p>
            <a:pPr marL="342900" indent="-342900"/>
            <a:r>
              <a:rPr lang="ru-RU" sz="1600" b="1" dirty="0"/>
              <a:t>!!!  </a:t>
            </a:r>
            <a:r>
              <a:rPr lang="ru-RU" sz="1600" dirty="0"/>
              <a:t> </a:t>
            </a:r>
            <a:r>
              <a:rPr lang="ru-RU" sz="1600" b="1" u="sng" dirty="0"/>
              <a:t>Если в словосочетании есть предлог – всегда управление</a:t>
            </a:r>
            <a:r>
              <a:rPr lang="ru-RU" sz="1600" b="1" dirty="0"/>
              <a:t> !!!</a:t>
            </a:r>
          </a:p>
        </p:txBody>
      </p:sp>
    </p:spTree>
    <p:extLst>
      <p:ext uri="{BB962C8B-B14F-4D97-AF65-F5344CB8AC3E}">
        <p14:creationId xmlns:p14="http://schemas.microsoft.com/office/powerpoint/2010/main" val="3827609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9397"/>
                                        </p:tgtEl>
                                        <p:attrNameLst>
                                          <p:attrName>style.visibility</p:attrName>
                                        </p:attrNameLst>
                                      </p:cBhvr>
                                      <p:to>
                                        <p:strVal val="visible"/>
                                      </p:to>
                                    </p:set>
                                    <p:animEffect transition="in" filter="wipe(left)">
                                      <p:cBhvr>
                                        <p:cTn id="7" dur="1000"/>
                                        <p:tgtEl>
                                          <p:spTgt spid="59397"/>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59406"/>
                                        </p:tgtEl>
                                        <p:attrNameLst>
                                          <p:attrName>style.visibility</p:attrName>
                                        </p:attrNameLst>
                                      </p:cBhvr>
                                      <p:to>
                                        <p:strVal val="visible"/>
                                      </p:to>
                                    </p:set>
                                    <p:animEffect transition="in" filter="wipe(left)">
                                      <p:cBhvr>
                                        <p:cTn id="11" dur="1000"/>
                                        <p:tgtEl>
                                          <p:spTgt spid="5940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grpId="0" nodeType="clickEffect">
                                  <p:stCondLst>
                                    <p:cond delay="0"/>
                                  </p:stCondLst>
                                  <p:childTnLst>
                                    <p:set>
                                      <p:cBhvr>
                                        <p:cTn id="15" dur="1" fill="hold">
                                          <p:stCondLst>
                                            <p:cond delay="0"/>
                                          </p:stCondLst>
                                        </p:cTn>
                                        <p:tgtEl>
                                          <p:spTgt spid="59400"/>
                                        </p:tgtEl>
                                        <p:attrNameLst>
                                          <p:attrName>style.visibility</p:attrName>
                                        </p:attrNameLst>
                                      </p:cBhvr>
                                      <p:to>
                                        <p:strVal val="visible"/>
                                      </p:to>
                                    </p:set>
                                    <p:animEffect transition="in" filter="wipe(right)">
                                      <p:cBhvr>
                                        <p:cTn id="16" dur="1000"/>
                                        <p:tgtEl>
                                          <p:spTgt spid="59400"/>
                                        </p:tgtEl>
                                      </p:cBhvr>
                                    </p:animEffect>
                                  </p:childTnLst>
                                </p:cTn>
                              </p:par>
                            </p:childTnLst>
                          </p:cTn>
                        </p:par>
                        <p:par>
                          <p:cTn id="17" fill="hold">
                            <p:stCondLst>
                              <p:cond delay="1000"/>
                            </p:stCondLst>
                            <p:childTnLst>
                              <p:par>
                                <p:cTn id="18" presetID="22" presetClass="entr" presetSubtype="2" fill="hold" grpId="0" nodeType="afterEffect">
                                  <p:stCondLst>
                                    <p:cond delay="0"/>
                                  </p:stCondLst>
                                  <p:childTnLst>
                                    <p:set>
                                      <p:cBhvr>
                                        <p:cTn id="19" dur="1" fill="hold">
                                          <p:stCondLst>
                                            <p:cond delay="0"/>
                                          </p:stCondLst>
                                        </p:cTn>
                                        <p:tgtEl>
                                          <p:spTgt spid="59408"/>
                                        </p:tgtEl>
                                        <p:attrNameLst>
                                          <p:attrName>style.visibility</p:attrName>
                                        </p:attrNameLst>
                                      </p:cBhvr>
                                      <p:to>
                                        <p:strVal val="visible"/>
                                      </p:to>
                                    </p:set>
                                    <p:animEffect transition="in" filter="wipe(right)">
                                      <p:cBhvr>
                                        <p:cTn id="20" dur="1000"/>
                                        <p:tgtEl>
                                          <p:spTgt spid="59408"/>
                                        </p:tgtEl>
                                      </p:cBhvr>
                                    </p:animEffect>
                                  </p:childTnLst>
                                </p:cTn>
                              </p:par>
                            </p:childTnLst>
                          </p:cTn>
                        </p:par>
                        <p:par>
                          <p:cTn id="21" fill="hold">
                            <p:stCondLst>
                              <p:cond delay="2000"/>
                            </p:stCondLst>
                            <p:childTnLst>
                              <p:par>
                                <p:cTn id="22" presetID="22" presetClass="entr" presetSubtype="2" fill="hold" grpId="0" nodeType="afterEffect">
                                  <p:stCondLst>
                                    <p:cond delay="0"/>
                                  </p:stCondLst>
                                  <p:childTnLst>
                                    <p:set>
                                      <p:cBhvr>
                                        <p:cTn id="23" dur="1" fill="hold">
                                          <p:stCondLst>
                                            <p:cond delay="0"/>
                                          </p:stCondLst>
                                        </p:cTn>
                                        <p:tgtEl>
                                          <p:spTgt spid="59410"/>
                                        </p:tgtEl>
                                        <p:attrNameLst>
                                          <p:attrName>style.visibility</p:attrName>
                                        </p:attrNameLst>
                                      </p:cBhvr>
                                      <p:to>
                                        <p:strVal val="visible"/>
                                      </p:to>
                                    </p:set>
                                    <p:animEffect transition="in" filter="wipe(right)">
                                      <p:cBhvr>
                                        <p:cTn id="24" dur="1000"/>
                                        <p:tgtEl>
                                          <p:spTgt spid="59410"/>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59402"/>
                                        </p:tgtEl>
                                        <p:attrNameLst>
                                          <p:attrName>style.visibility</p:attrName>
                                        </p:attrNameLst>
                                      </p:cBhvr>
                                      <p:to>
                                        <p:strVal val="visible"/>
                                      </p:to>
                                    </p:set>
                                    <p:animEffect transition="in" filter="wipe(down)">
                                      <p:cBhvr>
                                        <p:cTn id="29" dur="1000"/>
                                        <p:tgtEl>
                                          <p:spTgt spid="59402"/>
                                        </p:tgtEl>
                                      </p:cBhvr>
                                    </p:animEffect>
                                  </p:childTnLst>
                                </p:cTn>
                              </p:par>
                            </p:childTnLst>
                          </p:cTn>
                        </p:par>
                        <p:par>
                          <p:cTn id="30" fill="hold">
                            <p:stCondLst>
                              <p:cond delay="1000"/>
                            </p:stCondLst>
                            <p:childTnLst>
                              <p:par>
                                <p:cTn id="31" presetID="22" presetClass="entr" presetSubtype="4" fill="hold" grpId="0" nodeType="afterEffect">
                                  <p:stCondLst>
                                    <p:cond delay="0"/>
                                  </p:stCondLst>
                                  <p:childTnLst>
                                    <p:set>
                                      <p:cBhvr>
                                        <p:cTn id="32" dur="1" fill="hold">
                                          <p:stCondLst>
                                            <p:cond delay="0"/>
                                          </p:stCondLst>
                                        </p:cTn>
                                        <p:tgtEl>
                                          <p:spTgt spid="59409"/>
                                        </p:tgtEl>
                                        <p:attrNameLst>
                                          <p:attrName>style.visibility</p:attrName>
                                        </p:attrNameLst>
                                      </p:cBhvr>
                                      <p:to>
                                        <p:strVal val="visible"/>
                                      </p:to>
                                    </p:set>
                                    <p:animEffect transition="in" filter="wipe(down)">
                                      <p:cBhvr>
                                        <p:cTn id="33" dur="1000"/>
                                        <p:tgtEl>
                                          <p:spTgt spid="594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7" grpId="0" animBg="1"/>
      <p:bldP spid="59400" grpId="0" animBg="1"/>
      <p:bldP spid="59402" grpId="0" animBg="1"/>
      <p:bldP spid="59406" grpId="0" animBg="1"/>
      <p:bldP spid="59408" grpId="0" animBg="1"/>
      <p:bldP spid="59409" grpId="0" animBg="1"/>
      <p:bldP spid="59410"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838200" y="228600"/>
            <a:ext cx="7315200" cy="762000"/>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800" b="1">
                <a:solidFill>
                  <a:schemeClr val="tx1"/>
                </a:solidFill>
                <a:latin typeface="Tahoma" pitchFamily="34" charset="0"/>
                <a:cs typeface="Arial" charset="0"/>
              </a:rPr>
              <a:t>Найти главное и зависимое слово</a:t>
            </a:r>
          </a:p>
        </p:txBody>
      </p:sp>
      <p:sp>
        <p:nvSpPr>
          <p:cNvPr id="6" name="Прямоугольник 5"/>
          <p:cNvSpPr/>
          <p:nvPr/>
        </p:nvSpPr>
        <p:spPr>
          <a:xfrm>
            <a:off x="838200" y="1295400"/>
            <a:ext cx="7315200" cy="7620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r>
              <a:rPr lang="ru-RU" sz="2800" b="1" dirty="0">
                <a:solidFill>
                  <a:schemeClr val="tx1"/>
                </a:solidFill>
                <a:latin typeface="Tahoma" pitchFamily="34" charset="0"/>
                <a:cs typeface="Arial" charset="0"/>
              </a:rPr>
              <a:t>Определить, чем они выражены</a:t>
            </a:r>
          </a:p>
        </p:txBody>
      </p:sp>
      <p:sp>
        <p:nvSpPr>
          <p:cNvPr id="7" name="Прямоугольник 6"/>
          <p:cNvSpPr/>
          <p:nvPr/>
        </p:nvSpPr>
        <p:spPr>
          <a:xfrm>
            <a:off x="228600" y="2133600"/>
            <a:ext cx="2057400" cy="1752600"/>
          </a:xfrm>
          <a:prstGeom prst="rect">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r>
              <a:rPr lang="ru-RU" b="1" dirty="0">
                <a:solidFill>
                  <a:schemeClr val="tx1"/>
                </a:solidFill>
                <a:latin typeface="Tahoma" pitchFamily="34" charset="0"/>
                <a:cs typeface="Arial" charset="0"/>
              </a:rPr>
              <a:t>Зависимое слово</a:t>
            </a:r>
          </a:p>
          <a:p>
            <a:pPr algn="ctr">
              <a:defRPr/>
            </a:pPr>
            <a:r>
              <a:rPr lang="ru-RU" b="1" u="sng" dirty="0">
                <a:solidFill>
                  <a:schemeClr val="tx1"/>
                </a:solidFill>
                <a:latin typeface="Tahoma" pitchFamily="34" charset="0"/>
                <a:cs typeface="Arial" charset="0"/>
              </a:rPr>
              <a:t>Наречие</a:t>
            </a:r>
          </a:p>
          <a:p>
            <a:pPr algn="ctr">
              <a:defRPr/>
            </a:pPr>
            <a:r>
              <a:rPr lang="ru-RU" b="1" u="sng" dirty="0">
                <a:solidFill>
                  <a:schemeClr val="tx1"/>
                </a:solidFill>
                <a:latin typeface="Tahoma" pitchFamily="34" charset="0"/>
                <a:cs typeface="Arial" charset="0"/>
              </a:rPr>
              <a:t>Инфинитив</a:t>
            </a:r>
          </a:p>
          <a:p>
            <a:pPr algn="ctr">
              <a:defRPr/>
            </a:pPr>
            <a:r>
              <a:rPr lang="ru-RU" b="1" u="sng" dirty="0" smtClean="0">
                <a:solidFill>
                  <a:schemeClr val="tx1"/>
                </a:solidFill>
                <a:latin typeface="Tahoma" pitchFamily="34" charset="0"/>
                <a:cs typeface="Arial" charset="0"/>
              </a:rPr>
              <a:t>Деепричастие</a:t>
            </a:r>
          </a:p>
          <a:p>
            <a:pPr algn="ctr">
              <a:defRPr/>
            </a:pPr>
            <a:r>
              <a:rPr lang="ru-RU" b="1" u="sng" dirty="0" smtClean="0">
                <a:solidFill>
                  <a:schemeClr val="tx1"/>
                </a:solidFill>
                <a:latin typeface="Tahoma" pitchFamily="34" charset="0"/>
                <a:cs typeface="Arial" charset="0"/>
              </a:rPr>
              <a:t>Его её их</a:t>
            </a:r>
            <a:r>
              <a:rPr lang="ru-RU" b="1" dirty="0" smtClean="0">
                <a:solidFill>
                  <a:schemeClr val="tx1"/>
                </a:solidFill>
                <a:latin typeface="Tahoma" pitchFamily="34" charset="0"/>
                <a:cs typeface="Arial" charset="0"/>
              </a:rPr>
              <a:t>?</a:t>
            </a:r>
            <a:endParaRPr lang="ru-RU" b="1" dirty="0">
              <a:solidFill>
                <a:schemeClr val="tx1"/>
              </a:solidFill>
              <a:latin typeface="Tahoma" pitchFamily="34" charset="0"/>
              <a:cs typeface="Arial" charset="0"/>
            </a:endParaRPr>
          </a:p>
        </p:txBody>
      </p:sp>
      <p:sp>
        <p:nvSpPr>
          <p:cNvPr id="11" name="Блок-схема: решение 10"/>
          <p:cNvSpPr/>
          <p:nvPr/>
        </p:nvSpPr>
        <p:spPr>
          <a:xfrm>
            <a:off x="0" y="4724400"/>
            <a:ext cx="3124200" cy="1066800"/>
          </a:xfrm>
          <a:prstGeom prst="flowChartDecision">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r>
              <a:rPr lang="ru-RU" sz="1600" b="1" u="sng" dirty="0">
                <a:solidFill>
                  <a:schemeClr val="tx1"/>
                </a:solidFill>
                <a:latin typeface="Tahoma" pitchFamily="34" charset="0"/>
                <a:cs typeface="Arial" charset="0"/>
              </a:rPr>
              <a:t>примыкание</a:t>
            </a:r>
          </a:p>
        </p:txBody>
      </p:sp>
      <p:sp>
        <p:nvSpPr>
          <p:cNvPr id="12" name="Прямоугольник 11"/>
          <p:cNvSpPr/>
          <p:nvPr/>
        </p:nvSpPr>
        <p:spPr>
          <a:xfrm>
            <a:off x="3200400" y="2667000"/>
            <a:ext cx="2590800" cy="1600200"/>
          </a:xfrm>
          <a:prstGeom prst="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ru-RU" b="1" u="sng" dirty="0" smtClean="0">
                <a:solidFill>
                  <a:schemeClr val="tx1"/>
                </a:solidFill>
                <a:latin typeface="Tahoma" pitchFamily="34" charset="0"/>
                <a:cs typeface="Arial" charset="0"/>
              </a:rPr>
              <a:t>Отвечает на вопросы падежей? Или есть </a:t>
            </a:r>
            <a:r>
              <a:rPr lang="ru-RU" b="1" u="sng" dirty="0">
                <a:solidFill>
                  <a:schemeClr val="tx1"/>
                </a:solidFill>
                <a:latin typeface="Tahoma" pitchFamily="34" charset="0"/>
                <a:cs typeface="Arial" charset="0"/>
              </a:rPr>
              <a:t>в словосочетании предлог</a:t>
            </a:r>
            <a:r>
              <a:rPr lang="ru-RU" b="1" dirty="0">
                <a:solidFill>
                  <a:schemeClr val="tx1"/>
                </a:solidFill>
                <a:latin typeface="Tahoma" pitchFamily="34" charset="0"/>
                <a:cs typeface="Arial" charset="0"/>
              </a:rPr>
              <a:t>?</a:t>
            </a:r>
          </a:p>
        </p:txBody>
      </p:sp>
      <p:sp>
        <p:nvSpPr>
          <p:cNvPr id="13" name="Овал 12"/>
          <p:cNvSpPr/>
          <p:nvPr/>
        </p:nvSpPr>
        <p:spPr>
          <a:xfrm>
            <a:off x="3962400" y="4267200"/>
            <a:ext cx="1066800" cy="685800"/>
          </a:xfrm>
          <a:prstGeom prst="ellipse">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ru-RU" sz="2400" b="1" dirty="0">
                <a:solidFill>
                  <a:schemeClr val="tx1"/>
                </a:solidFill>
                <a:latin typeface="Tahoma" pitchFamily="34" charset="0"/>
                <a:cs typeface="Arial" charset="0"/>
              </a:rPr>
              <a:t>да</a:t>
            </a:r>
          </a:p>
        </p:txBody>
      </p:sp>
      <p:sp>
        <p:nvSpPr>
          <p:cNvPr id="14" name="Овал 13"/>
          <p:cNvSpPr/>
          <p:nvPr/>
        </p:nvSpPr>
        <p:spPr>
          <a:xfrm>
            <a:off x="5791200" y="2819400"/>
            <a:ext cx="1066800" cy="1066800"/>
          </a:xfrm>
          <a:prstGeom prst="ellipse">
            <a:avLst/>
          </a:prstGeom>
        </p:spPr>
        <p:style>
          <a:lnRef idx="3">
            <a:schemeClr val="lt1"/>
          </a:lnRef>
          <a:fillRef idx="1">
            <a:schemeClr val="accent3"/>
          </a:fillRef>
          <a:effectRef idx="1">
            <a:schemeClr val="accent3"/>
          </a:effectRef>
          <a:fontRef idx="minor">
            <a:schemeClr val="lt1"/>
          </a:fontRef>
        </p:style>
        <p:txBody>
          <a:bodyPr anchor="ctr"/>
          <a:lstStyle/>
          <a:p>
            <a:pPr algn="ctr">
              <a:defRPr/>
            </a:pPr>
            <a:r>
              <a:rPr lang="ru-RU" sz="2400" b="1" dirty="0">
                <a:solidFill>
                  <a:schemeClr val="tx1"/>
                </a:solidFill>
                <a:latin typeface="Tahoma" pitchFamily="34" charset="0"/>
                <a:cs typeface="Arial" charset="0"/>
              </a:rPr>
              <a:t>нет</a:t>
            </a:r>
          </a:p>
        </p:txBody>
      </p:sp>
      <p:sp>
        <p:nvSpPr>
          <p:cNvPr id="15" name="Блок-схема: решение 14"/>
          <p:cNvSpPr/>
          <p:nvPr/>
        </p:nvSpPr>
        <p:spPr>
          <a:xfrm>
            <a:off x="3048000" y="4953000"/>
            <a:ext cx="2971800" cy="1066800"/>
          </a:xfrm>
          <a:prstGeom prst="flowChartDecision">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ru-RU" sz="1600" b="1" u="sng" dirty="0">
                <a:solidFill>
                  <a:schemeClr val="tx1"/>
                </a:solidFill>
                <a:latin typeface="Tahoma" pitchFamily="34" charset="0"/>
                <a:cs typeface="Arial" charset="0"/>
              </a:rPr>
              <a:t>управление</a:t>
            </a:r>
          </a:p>
        </p:txBody>
      </p:sp>
      <p:sp>
        <p:nvSpPr>
          <p:cNvPr id="16" name="Прямоугольник 15"/>
          <p:cNvSpPr/>
          <p:nvPr/>
        </p:nvSpPr>
        <p:spPr>
          <a:xfrm>
            <a:off x="6781800" y="2514600"/>
            <a:ext cx="2209800" cy="114300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ru-RU" b="1" dirty="0">
                <a:solidFill>
                  <a:schemeClr val="tx1"/>
                </a:solidFill>
                <a:latin typeface="Tahoma" pitchFamily="34" charset="0"/>
                <a:cs typeface="Arial" charset="0"/>
              </a:rPr>
              <a:t>Согласуются ли в роде, числе и падеже?</a:t>
            </a:r>
          </a:p>
        </p:txBody>
      </p:sp>
      <p:sp>
        <p:nvSpPr>
          <p:cNvPr id="20" name="Блок-схема: решение 19"/>
          <p:cNvSpPr/>
          <p:nvPr/>
        </p:nvSpPr>
        <p:spPr>
          <a:xfrm>
            <a:off x="5791200" y="5334000"/>
            <a:ext cx="3505200" cy="1066800"/>
          </a:xfrm>
          <a:prstGeom prst="flowChartDecision">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ru-RU" sz="1600" b="1" u="sng" dirty="0">
                <a:solidFill>
                  <a:schemeClr val="tx1"/>
                </a:solidFill>
                <a:latin typeface="Tahoma" pitchFamily="34" charset="0"/>
                <a:cs typeface="Arial" charset="0"/>
              </a:rPr>
              <a:t>согласование</a:t>
            </a:r>
          </a:p>
        </p:txBody>
      </p:sp>
      <p:sp>
        <p:nvSpPr>
          <p:cNvPr id="9233" name="AutoShape 17"/>
          <p:cNvSpPr>
            <a:spLocks noChangeArrowheads="1"/>
          </p:cNvSpPr>
          <p:nvPr/>
        </p:nvSpPr>
        <p:spPr bwMode="auto">
          <a:xfrm rot="20481361">
            <a:off x="911919" y="4106697"/>
            <a:ext cx="914400" cy="605601"/>
          </a:xfrm>
          <a:prstGeom prst="downArrow">
            <a:avLst>
              <a:gd name="adj1" fmla="val 50000"/>
              <a:gd name="adj2" fmla="val 29167"/>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r>
              <a:rPr lang="ru-RU" sz="2000" b="1" dirty="0"/>
              <a:t>да</a:t>
            </a:r>
          </a:p>
        </p:txBody>
      </p:sp>
      <p:sp>
        <p:nvSpPr>
          <p:cNvPr id="9235" name="AutoShape 19"/>
          <p:cNvSpPr>
            <a:spLocks noChangeArrowheads="1"/>
          </p:cNvSpPr>
          <p:nvPr/>
        </p:nvSpPr>
        <p:spPr bwMode="auto">
          <a:xfrm rot="-5400000">
            <a:off x="2209800" y="2743200"/>
            <a:ext cx="1143000" cy="838200"/>
          </a:xfrm>
          <a:prstGeom prst="downArrow">
            <a:avLst>
              <a:gd name="adj1" fmla="val 50000"/>
              <a:gd name="adj2" fmla="val 25000"/>
            </a:avLst>
          </a:prstGeom>
          <a:ln>
            <a:headEnd/>
            <a:tailEnd/>
          </a:ln>
        </p:spPr>
        <p:style>
          <a:lnRef idx="3">
            <a:schemeClr val="lt1"/>
          </a:lnRef>
          <a:fillRef idx="1">
            <a:schemeClr val="accent3"/>
          </a:fillRef>
          <a:effectRef idx="1">
            <a:schemeClr val="accent3"/>
          </a:effectRef>
          <a:fontRef idx="minor">
            <a:schemeClr val="lt1"/>
          </a:fontRef>
        </p:style>
        <p:txBody>
          <a:bodyPr vert="eaVert" wrap="none" anchor="ctr"/>
          <a:lstStyle/>
          <a:p>
            <a:pPr algn="ctr"/>
            <a:r>
              <a:rPr lang="ru-RU" sz="2000" b="1" dirty="0"/>
              <a:t>нет</a:t>
            </a:r>
          </a:p>
        </p:txBody>
      </p:sp>
      <p:sp>
        <p:nvSpPr>
          <p:cNvPr id="9236" name="AutoShape 20"/>
          <p:cNvSpPr>
            <a:spLocks noChangeArrowheads="1"/>
          </p:cNvSpPr>
          <p:nvPr/>
        </p:nvSpPr>
        <p:spPr bwMode="auto">
          <a:xfrm rot="1216630">
            <a:off x="7239000" y="3886200"/>
            <a:ext cx="1219200" cy="1371600"/>
          </a:xfrm>
          <a:prstGeom prst="downArrow">
            <a:avLst>
              <a:gd name="adj1" fmla="val 50000"/>
              <a:gd name="adj2" fmla="val 28125"/>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ru-RU" sz="2400" b="1" dirty="0"/>
              <a:t>да</a:t>
            </a:r>
          </a:p>
        </p:txBody>
      </p:sp>
    </p:spTree>
    <p:extLst>
      <p:ext uri="{BB962C8B-B14F-4D97-AF65-F5344CB8AC3E}">
        <p14:creationId xmlns:p14="http://schemas.microsoft.com/office/powerpoint/2010/main" val="1725351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1000" fill="hold"/>
                                        <p:tgtEl>
                                          <p:spTgt spid="7"/>
                                        </p:tgtEl>
                                        <p:attrNameLst>
                                          <p:attrName>ppt_w</p:attrName>
                                        </p:attrNameLst>
                                      </p:cBhvr>
                                      <p:tavLst>
                                        <p:tav tm="0">
                                          <p:val>
                                            <p:fltVal val="0"/>
                                          </p:val>
                                        </p:tav>
                                        <p:tav tm="100000">
                                          <p:val>
                                            <p:strVal val="#ppt_w"/>
                                          </p:val>
                                        </p:tav>
                                      </p:tavLst>
                                    </p:anim>
                                    <p:anim calcmode="lin" valueType="num">
                                      <p:cBhvr>
                                        <p:cTn id="20" dur="1000" fill="hold"/>
                                        <p:tgtEl>
                                          <p:spTgt spid="7"/>
                                        </p:tgtEl>
                                        <p:attrNameLst>
                                          <p:attrName>ppt_h</p:attrName>
                                        </p:attrNameLst>
                                      </p:cBhvr>
                                      <p:tavLst>
                                        <p:tav tm="0">
                                          <p:val>
                                            <p:fltVal val="0"/>
                                          </p:val>
                                        </p:tav>
                                        <p:tav tm="100000">
                                          <p:val>
                                            <p:strVal val="#ppt_h"/>
                                          </p:val>
                                        </p:tav>
                                      </p:tavLst>
                                    </p:anim>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9233"/>
                                        </p:tgtEl>
                                        <p:attrNameLst>
                                          <p:attrName>style.visibility</p:attrName>
                                        </p:attrNameLst>
                                      </p:cBhvr>
                                      <p:to>
                                        <p:strVal val="visible"/>
                                      </p:to>
                                    </p:set>
                                    <p:animEffect transition="in" filter="wipe(down)">
                                      <p:cBhvr>
                                        <p:cTn id="24" dur="1000"/>
                                        <p:tgtEl>
                                          <p:spTgt spid="9233"/>
                                        </p:tgtEl>
                                      </p:cBhvr>
                                    </p:animEffect>
                                  </p:childTnLst>
                                </p:cTn>
                              </p:par>
                            </p:childTnLst>
                          </p:cTn>
                        </p:par>
                        <p:par>
                          <p:cTn id="25" fill="hold">
                            <p:stCondLst>
                              <p:cond delay="2000"/>
                            </p:stCondLst>
                            <p:childTnLst>
                              <p:par>
                                <p:cTn id="26" presetID="23" presetClass="entr" presetSubtype="16"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1000" fill="hold"/>
                                        <p:tgtEl>
                                          <p:spTgt spid="11"/>
                                        </p:tgtEl>
                                        <p:attrNameLst>
                                          <p:attrName>ppt_w</p:attrName>
                                        </p:attrNameLst>
                                      </p:cBhvr>
                                      <p:tavLst>
                                        <p:tav tm="0">
                                          <p:val>
                                            <p:fltVal val="0"/>
                                          </p:val>
                                        </p:tav>
                                        <p:tav tm="100000">
                                          <p:val>
                                            <p:strVal val="#ppt_w"/>
                                          </p:val>
                                        </p:tav>
                                      </p:tavLst>
                                    </p:anim>
                                    <p:anim calcmode="lin" valueType="num">
                                      <p:cBhvr>
                                        <p:cTn id="29" dur="1000" fill="hold"/>
                                        <p:tgtEl>
                                          <p:spTgt spid="11"/>
                                        </p:tgtEl>
                                        <p:attrNameLst>
                                          <p:attrName>ppt_h</p:attrName>
                                        </p:attrNameLst>
                                      </p:cBhvr>
                                      <p:tavLst>
                                        <p:tav tm="0">
                                          <p:val>
                                            <p:fltVal val="0"/>
                                          </p:val>
                                        </p:tav>
                                        <p:tav tm="100000">
                                          <p:val>
                                            <p:strVal val="#ppt_h"/>
                                          </p:val>
                                        </p:tav>
                                      </p:tavLst>
                                    </p:anim>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9235"/>
                                        </p:tgtEl>
                                        <p:attrNameLst>
                                          <p:attrName>style.visibility</p:attrName>
                                        </p:attrNameLst>
                                      </p:cBhvr>
                                      <p:to>
                                        <p:strVal val="visible"/>
                                      </p:to>
                                    </p:set>
                                    <p:animEffect transition="in" filter="wipe(down)">
                                      <p:cBhvr>
                                        <p:cTn id="33" dur="1000"/>
                                        <p:tgtEl>
                                          <p:spTgt spid="9235"/>
                                        </p:tgtEl>
                                      </p:cBhvr>
                                    </p:animEffect>
                                  </p:childTnLst>
                                </p:cTn>
                              </p:par>
                            </p:childTnLst>
                          </p:cTn>
                        </p:par>
                      </p:childTnLst>
                    </p:cTn>
                  </p:par>
                  <p:par>
                    <p:cTn id="34" fill="hold">
                      <p:stCondLst>
                        <p:cond delay="indefinite"/>
                      </p:stCondLst>
                      <p:childTnLst>
                        <p:par>
                          <p:cTn id="35" fill="hold">
                            <p:stCondLst>
                              <p:cond delay="0"/>
                            </p:stCondLst>
                            <p:childTnLst>
                              <p:par>
                                <p:cTn id="36" presetID="23" presetClass="entr" presetSubtype="16"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1000" fill="hold"/>
                                        <p:tgtEl>
                                          <p:spTgt spid="12"/>
                                        </p:tgtEl>
                                        <p:attrNameLst>
                                          <p:attrName>ppt_w</p:attrName>
                                        </p:attrNameLst>
                                      </p:cBhvr>
                                      <p:tavLst>
                                        <p:tav tm="0">
                                          <p:val>
                                            <p:fltVal val="0"/>
                                          </p:val>
                                        </p:tav>
                                        <p:tav tm="100000">
                                          <p:val>
                                            <p:strVal val="#ppt_w"/>
                                          </p:val>
                                        </p:tav>
                                      </p:tavLst>
                                    </p:anim>
                                    <p:anim calcmode="lin" valueType="num">
                                      <p:cBhvr>
                                        <p:cTn id="39" dur="1000" fill="hold"/>
                                        <p:tgtEl>
                                          <p:spTgt spid="12"/>
                                        </p:tgtEl>
                                        <p:attrNameLst>
                                          <p:attrName>ppt_h</p:attrName>
                                        </p:attrNameLst>
                                      </p:cBhvr>
                                      <p:tavLst>
                                        <p:tav tm="0">
                                          <p:val>
                                            <p:fltVal val="0"/>
                                          </p:val>
                                        </p:tav>
                                        <p:tav tm="100000">
                                          <p:val>
                                            <p:strVal val="#ppt_h"/>
                                          </p:val>
                                        </p:tav>
                                      </p:tavLst>
                                    </p:anim>
                                  </p:childTnLst>
                                </p:cTn>
                              </p:par>
                            </p:childTnLst>
                          </p:cTn>
                        </p:par>
                        <p:par>
                          <p:cTn id="40" fill="hold">
                            <p:stCondLst>
                              <p:cond delay="1000"/>
                            </p:stCondLst>
                            <p:childTnLst>
                              <p:par>
                                <p:cTn id="41" presetID="52"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Scale>
                                      <p:cBhvr>
                                        <p:cTn id="43"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13"/>
                                        </p:tgtEl>
                                        <p:attrNameLst>
                                          <p:attrName>ppt_x</p:attrName>
                                          <p:attrName>ppt_y</p:attrName>
                                        </p:attrNameLst>
                                      </p:cBhvr>
                                    </p:animMotion>
                                    <p:animEffect transition="in" filter="fade">
                                      <p:cBhvr>
                                        <p:cTn id="45" dur="1000"/>
                                        <p:tgtEl>
                                          <p:spTgt spid="13"/>
                                        </p:tgtEl>
                                      </p:cBhvr>
                                    </p:animEffect>
                                  </p:childTnLst>
                                </p:cTn>
                              </p:par>
                            </p:childTnLst>
                          </p:cTn>
                        </p:par>
                        <p:par>
                          <p:cTn id="46" fill="hold">
                            <p:stCondLst>
                              <p:cond delay="2000"/>
                            </p:stCondLst>
                            <p:childTnLst>
                              <p:par>
                                <p:cTn id="47" presetID="23" presetClass="entr" presetSubtype="16"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1000" fill="hold"/>
                                        <p:tgtEl>
                                          <p:spTgt spid="15"/>
                                        </p:tgtEl>
                                        <p:attrNameLst>
                                          <p:attrName>ppt_w</p:attrName>
                                        </p:attrNameLst>
                                      </p:cBhvr>
                                      <p:tavLst>
                                        <p:tav tm="0">
                                          <p:val>
                                            <p:fltVal val="0"/>
                                          </p:val>
                                        </p:tav>
                                        <p:tav tm="100000">
                                          <p:val>
                                            <p:strVal val="#ppt_w"/>
                                          </p:val>
                                        </p:tav>
                                      </p:tavLst>
                                    </p:anim>
                                    <p:anim calcmode="lin" valueType="num">
                                      <p:cBhvr>
                                        <p:cTn id="50" dur="1000" fill="hold"/>
                                        <p:tgtEl>
                                          <p:spTgt spid="15"/>
                                        </p:tgtEl>
                                        <p:attrNameLst>
                                          <p:attrName>ppt_h</p:attrName>
                                        </p:attrNameLst>
                                      </p:cBhvr>
                                      <p:tavLst>
                                        <p:tav tm="0">
                                          <p:val>
                                            <p:fltVal val="0"/>
                                          </p:val>
                                        </p:tav>
                                        <p:tav tm="100000">
                                          <p:val>
                                            <p:strVal val="#ppt_h"/>
                                          </p:val>
                                        </p:tav>
                                      </p:tavLst>
                                    </p:anim>
                                  </p:childTnLst>
                                </p:cTn>
                              </p:par>
                            </p:childTnLst>
                          </p:cTn>
                        </p:par>
                        <p:par>
                          <p:cTn id="51" fill="hold">
                            <p:stCondLst>
                              <p:cond delay="3000"/>
                            </p:stCondLst>
                            <p:childTnLst>
                              <p:par>
                                <p:cTn id="52" presetID="52" presetClass="entr" presetSubtype="0"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Scale>
                                      <p:cBhvr>
                                        <p:cTn id="54"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14"/>
                                        </p:tgtEl>
                                        <p:attrNameLst>
                                          <p:attrName>ppt_x</p:attrName>
                                          <p:attrName>ppt_y</p:attrName>
                                        </p:attrNameLst>
                                      </p:cBhvr>
                                    </p:animMotion>
                                    <p:animEffect transition="in" filter="fade">
                                      <p:cBhvr>
                                        <p:cTn id="56" dur="1000"/>
                                        <p:tgtEl>
                                          <p:spTgt spid="14"/>
                                        </p:tgtEl>
                                      </p:cBhvr>
                                    </p:animEffect>
                                  </p:childTnLst>
                                </p:cTn>
                              </p:par>
                            </p:childTnLst>
                          </p:cTn>
                        </p:par>
                      </p:childTnLst>
                    </p:cTn>
                  </p:par>
                  <p:par>
                    <p:cTn id="57" fill="hold">
                      <p:stCondLst>
                        <p:cond delay="indefinite"/>
                      </p:stCondLst>
                      <p:childTnLst>
                        <p:par>
                          <p:cTn id="58" fill="hold">
                            <p:stCondLst>
                              <p:cond delay="0"/>
                            </p:stCondLst>
                            <p:childTnLst>
                              <p:par>
                                <p:cTn id="59" presetID="23" presetClass="entr" presetSubtype="16" fill="hold" grpId="0" nodeType="click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p:cTn id="61" dur="1000" fill="hold"/>
                                        <p:tgtEl>
                                          <p:spTgt spid="16"/>
                                        </p:tgtEl>
                                        <p:attrNameLst>
                                          <p:attrName>ppt_w</p:attrName>
                                        </p:attrNameLst>
                                      </p:cBhvr>
                                      <p:tavLst>
                                        <p:tav tm="0">
                                          <p:val>
                                            <p:fltVal val="0"/>
                                          </p:val>
                                        </p:tav>
                                        <p:tav tm="100000">
                                          <p:val>
                                            <p:strVal val="#ppt_w"/>
                                          </p:val>
                                        </p:tav>
                                      </p:tavLst>
                                    </p:anim>
                                    <p:anim calcmode="lin" valueType="num">
                                      <p:cBhvr>
                                        <p:cTn id="62" dur="1000" fill="hold"/>
                                        <p:tgtEl>
                                          <p:spTgt spid="16"/>
                                        </p:tgtEl>
                                        <p:attrNameLst>
                                          <p:attrName>ppt_h</p:attrName>
                                        </p:attrNameLst>
                                      </p:cBhvr>
                                      <p:tavLst>
                                        <p:tav tm="0">
                                          <p:val>
                                            <p:fltVal val="0"/>
                                          </p:val>
                                        </p:tav>
                                        <p:tav tm="100000">
                                          <p:val>
                                            <p:strVal val="#ppt_h"/>
                                          </p:val>
                                        </p:tav>
                                      </p:tavLst>
                                    </p:anim>
                                  </p:childTnLst>
                                </p:cTn>
                              </p:par>
                            </p:childTnLst>
                          </p:cTn>
                        </p:par>
                        <p:par>
                          <p:cTn id="63" fill="hold">
                            <p:stCondLst>
                              <p:cond delay="1000"/>
                            </p:stCondLst>
                            <p:childTnLst>
                              <p:par>
                                <p:cTn id="64" presetID="22" presetClass="entr" presetSubtype="4" fill="hold" grpId="0" nodeType="afterEffect">
                                  <p:stCondLst>
                                    <p:cond delay="0"/>
                                  </p:stCondLst>
                                  <p:childTnLst>
                                    <p:set>
                                      <p:cBhvr>
                                        <p:cTn id="65" dur="1" fill="hold">
                                          <p:stCondLst>
                                            <p:cond delay="0"/>
                                          </p:stCondLst>
                                        </p:cTn>
                                        <p:tgtEl>
                                          <p:spTgt spid="9236"/>
                                        </p:tgtEl>
                                        <p:attrNameLst>
                                          <p:attrName>style.visibility</p:attrName>
                                        </p:attrNameLst>
                                      </p:cBhvr>
                                      <p:to>
                                        <p:strVal val="visible"/>
                                      </p:to>
                                    </p:set>
                                    <p:animEffect transition="in" filter="wipe(down)">
                                      <p:cBhvr>
                                        <p:cTn id="66" dur="1000"/>
                                        <p:tgtEl>
                                          <p:spTgt spid="9236"/>
                                        </p:tgtEl>
                                      </p:cBhvr>
                                    </p:animEffect>
                                  </p:childTnLst>
                                </p:cTn>
                              </p:par>
                            </p:childTnLst>
                          </p:cTn>
                        </p:par>
                        <p:par>
                          <p:cTn id="67" fill="hold">
                            <p:stCondLst>
                              <p:cond delay="2000"/>
                            </p:stCondLst>
                            <p:childTnLst>
                              <p:par>
                                <p:cTn id="68" presetID="23" presetClass="entr" presetSubtype="16"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cBhvr>
                                        <p:cTn id="70" dur="1000" fill="hold"/>
                                        <p:tgtEl>
                                          <p:spTgt spid="20"/>
                                        </p:tgtEl>
                                        <p:attrNameLst>
                                          <p:attrName>ppt_w</p:attrName>
                                        </p:attrNameLst>
                                      </p:cBhvr>
                                      <p:tavLst>
                                        <p:tav tm="0">
                                          <p:val>
                                            <p:fltVal val="0"/>
                                          </p:val>
                                        </p:tav>
                                        <p:tav tm="100000">
                                          <p:val>
                                            <p:strVal val="#ppt_w"/>
                                          </p:val>
                                        </p:tav>
                                      </p:tavLst>
                                    </p:anim>
                                    <p:anim calcmode="lin" valueType="num">
                                      <p:cBhvr>
                                        <p:cTn id="71" dur="1000" fill="hold"/>
                                        <p:tgtEl>
                                          <p:spTgt spid="2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1" grpId="0" animBg="1"/>
      <p:bldP spid="12" grpId="0" animBg="1"/>
      <p:bldP spid="13" grpId="0" animBg="1"/>
      <p:bldP spid="14" grpId="0" animBg="1"/>
      <p:bldP spid="15" grpId="0" animBg="1"/>
      <p:bldP spid="16" grpId="0" animBg="1"/>
      <p:bldP spid="20" grpId="0" animBg="1"/>
      <p:bldP spid="9233" grpId="0" animBg="1"/>
      <p:bldP spid="9235" grpId="0" animBg="1"/>
      <p:bldP spid="9236"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Как выполняем</a:t>
            </a:r>
            <a:endParaRPr lang="ru-RU" b="1" dirty="0"/>
          </a:p>
        </p:txBody>
      </p:sp>
      <p:sp>
        <p:nvSpPr>
          <p:cNvPr id="4" name="Объект 3"/>
          <p:cNvSpPr>
            <a:spLocks noGrp="1"/>
          </p:cNvSpPr>
          <p:nvPr>
            <p:ph sz="half" idx="2"/>
          </p:nvPr>
        </p:nvSpPr>
        <p:spPr>
          <a:xfrm>
            <a:off x="457200" y="1268760"/>
            <a:ext cx="8219256" cy="4857403"/>
          </a:xfrm>
        </p:spPr>
        <p:txBody>
          <a:bodyPr>
            <a:normAutofit/>
          </a:bodyPr>
          <a:lstStyle/>
          <a:p>
            <a:pPr marL="0" indent="0">
              <a:buNone/>
            </a:pPr>
            <a:r>
              <a:rPr lang="ru-RU" sz="3200" dirty="0" smtClean="0"/>
              <a:t>Из связи </a:t>
            </a:r>
            <a:r>
              <a:rPr lang="ru-RU" sz="3200" b="1" dirty="0" smtClean="0"/>
              <a:t>согласование</a:t>
            </a:r>
            <a:r>
              <a:rPr lang="ru-RU" sz="3200" dirty="0" smtClean="0"/>
              <a:t> сделать </a:t>
            </a:r>
            <a:r>
              <a:rPr lang="ru-RU" sz="3200" b="1" dirty="0" smtClean="0"/>
              <a:t>управление:</a:t>
            </a:r>
            <a:r>
              <a:rPr lang="ru-RU" sz="3200" dirty="0" smtClean="0"/>
              <a:t> </a:t>
            </a:r>
          </a:p>
          <a:p>
            <a:pPr marL="0" indent="0">
              <a:buNone/>
            </a:pPr>
            <a:r>
              <a:rPr lang="ru-RU" sz="3200" i="1" dirty="0" smtClean="0">
                <a:solidFill>
                  <a:srgbClr val="FF0000"/>
                </a:solidFill>
              </a:rPr>
              <a:t>Деревянная шкатулка – шкатулка из дерева</a:t>
            </a:r>
          </a:p>
          <a:p>
            <a:pPr marL="0" indent="0">
              <a:buNone/>
            </a:pPr>
            <a:r>
              <a:rPr lang="ru-RU" sz="3200" dirty="0" smtClean="0"/>
              <a:t>Из связи </a:t>
            </a:r>
            <a:r>
              <a:rPr lang="ru-RU" sz="3200" b="1" dirty="0" smtClean="0"/>
              <a:t>управление</a:t>
            </a:r>
            <a:r>
              <a:rPr lang="ru-RU" sz="3200" dirty="0" smtClean="0"/>
              <a:t> сделать </a:t>
            </a:r>
            <a:r>
              <a:rPr lang="ru-RU" sz="3200" b="1" dirty="0" smtClean="0"/>
              <a:t>согласование</a:t>
            </a:r>
            <a:r>
              <a:rPr lang="ru-RU" sz="3200" dirty="0" smtClean="0"/>
              <a:t>:</a:t>
            </a:r>
          </a:p>
          <a:p>
            <a:pPr marL="0" indent="0">
              <a:buNone/>
            </a:pPr>
            <a:r>
              <a:rPr lang="ru-RU" sz="3200" i="1" dirty="0" smtClean="0">
                <a:solidFill>
                  <a:srgbClr val="FF0000"/>
                </a:solidFill>
              </a:rPr>
              <a:t>Лодка с парусом – парусная лодка</a:t>
            </a:r>
          </a:p>
          <a:p>
            <a:pPr marL="0" indent="0">
              <a:buNone/>
            </a:pPr>
            <a:r>
              <a:rPr lang="ru-RU" sz="3200" dirty="0" smtClean="0"/>
              <a:t>Из связи </a:t>
            </a:r>
            <a:r>
              <a:rPr lang="ru-RU" sz="3200" b="1" dirty="0" smtClean="0"/>
              <a:t>примыкание</a:t>
            </a:r>
            <a:r>
              <a:rPr lang="ru-RU" sz="3200" dirty="0" smtClean="0"/>
              <a:t> сделать </a:t>
            </a:r>
            <a:r>
              <a:rPr lang="ru-RU" sz="3200" b="1" dirty="0" smtClean="0"/>
              <a:t>управление</a:t>
            </a:r>
            <a:r>
              <a:rPr lang="ru-RU" sz="3200" dirty="0" smtClean="0"/>
              <a:t>:</a:t>
            </a:r>
          </a:p>
          <a:p>
            <a:pPr marL="0" indent="0">
              <a:buNone/>
            </a:pPr>
            <a:r>
              <a:rPr lang="ru-RU" sz="3200" i="1" dirty="0" smtClean="0">
                <a:solidFill>
                  <a:srgbClr val="FF0000"/>
                </a:solidFill>
              </a:rPr>
              <a:t>Больно вспоминать – вспоминать с болью</a:t>
            </a:r>
          </a:p>
          <a:p>
            <a:pPr marL="0" indent="0">
              <a:buNone/>
            </a:pPr>
            <a:r>
              <a:rPr lang="ru-RU" sz="3200" dirty="0" smtClean="0"/>
              <a:t>Из связи </a:t>
            </a:r>
            <a:r>
              <a:rPr lang="ru-RU" sz="3200" b="1" dirty="0" smtClean="0"/>
              <a:t>управление</a:t>
            </a:r>
            <a:r>
              <a:rPr lang="ru-RU" sz="3200" dirty="0" smtClean="0"/>
              <a:t> сделать </a:t>
            </a:r>
            <a:r>
              <a:rPr lang="ru-RU" sz="3200" b="1" dirty="0" smtClean="0"/>
              <a:t>примыкание</a:t>
            </a:r>
            <a:r>
              <a:rPr lang="ru-RU" sz="3200" dirty="0" smtClean="0"/>
              <a:t>:</a:t>
            </a:r>
          </a:p>
          <a:p>
            <a:pPr marL="0" indent="0">
              <a:buNone/>
            </a:pPr>
            <a:r>
              <a:rPr lang="ru-RU" sz="3200" i="1" dirty="0" smtClean="0">
                <a:solidFill>
                  <a:srgbClr val="FF0000"/>
                </a:solidFill>
              </a:rPr>
              <a:t>Увидеть с трудом – трудно увидеть</a:t>
            </a:r>
            <a:endParaRPr lang="ru-RU" sz="3200" i="1" dirty="0">
              <a:solidFill>
                <a:srgbClr val="FF0000"/>
              </a:solidFill>
            </a:endParaRPr>
          </a:p>
        </p:txBody>
      </p:sp>
    </p:spTree>
    <p:extLst>
      <p:ext uri="{BB962C8B-B14F-4D97-AF65-F5344CB8AC3E}">
        <p14:creationId xmlns:p14="http://schemas.microsoft.com/office/powerpoint/2010/main" val="160282338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 8 Грамматическая основа</a:t>
            </a:r>
            <a:endParaRPr lang="ru-RU" b="1" dirty="0"/>
          </a:p>
        </p:txBody>
      </p:sp>
      <p:sp>
        <p:nvSpPr>
          <p:cNvPr id="4" name="Объект 3"/>
          <p:cNvSpPr>
            <a:spLocks noGrp="1"/>
          </p:cNvSpPr>
          <p:nvPr>
            <p:ph sz="half" idx="2"/>
          </p:nvPr>
        </p:nvSpPr>
        <p:spPr>
          <a:xfrm>
            <a:off x="457200" y="1340768"/>
            <a:ext cx="8435280" cy="4785395"/>
          </a:xfrm>
        </p:spPr>
        <p:txBody>
          <a:bodyPr>
            <a:normAutofit/>
          </a:bodyPr>
          <a:lstStyle/>
          <a:p>
            <a:pPr marL="0" indent="0" algn="just">
              <a:buNone/>
            </a:pPr>
            <a:r>
              <a:rPr lang="ru-RU" sz="3200" dirty="0"/>
              <a:t>Н</a:t>
            </a:r>
            <a:r>
              <a:rPr lang="ru-RU" sz="3200" dirty="0" smtClean="0"/>
              <a:t>ужно </a:t>
            </a:r>
            <a:r>
              <a:rPr lang="ru-RU" sz="3200" dirty="0"/>
              <a:t>найти подлежащее и сказуемое и выписать их в бланк. </a:t>
            </a:r>
            <a:endParaRPr lang="ru-RU" sz="3200" dirty="0" smtClean="0"/>
          </a:p>
          <a:p>
            <a:pPr marL="0" indent="0" algn="just">
              <a:buNone/>
            </a:pPr>
            <a:r>
              <a:rPr lang="ru-RU" sz="3200" dirty="0"/>
              <a:t>Если в предложении есть и подлежащее, и сказуемое, то такое предложение </a:t>
            </a:r>
            <a:r>
              <a:rPr lang="ru-RU" sz="3200" dirty="0" smtClean="0"/>
              <a:t>называется </a:t>
            </a:r>
            <a:r>
              <a:rPr lang="ru-RU" sz="3200" b="1" i="1" dirty="0" smtClean="0">
                <a:solidFill>
                  <a:srgbClr val="FF0000"/>
                </a:solidFill>
              </a:rPr>
              <a:t>двусоставным</a:t>
            </a:r>
            <a:r>
              <a:rPr lang="ru-RU" sz="3200" dirty="0"/>
              <a:t>. </a:t>
            </a:r>
            <a:endParaRPr lang="ru-RU" sz="3200" dirty="0" smtClean="0"/>
          </a:p>
          <a:p>
            <a:pPr marL="0" indent="0" algn="just">
              <a:buNone/>
            </a:pPr>
            <a:r>
              <a:rPr lang="ru-RU" sz="3200" dirty="0" smtClean="0"/>
              <a:t>Если </a:t>
            </a:r>
            <a:r>
              <a:rPr lang="ru-RU" sz="3200" dirty="0"/>
              <a:t>же в нём только один главный член и второй не нужен для </a:t>
            </a:r>
            <a:r>
              <a:rPr lang="ru-RU" sz="3200" dirty="0" smtClean="0"/>
              <a:t>понимания смысла</a:t>
            </a:r>
            <a:r>
              <a:rPr lang="ru-RU" sz="3200" dirty="0"/>
              <a:t>,  то  это </a:t>
            </a:r>
            <a:r>
              <a:rPr lang="ru-RU" sz="3200" b="1" i="1" dirty="0">
                <a:solidFill>
                  <a:srgbClr val="FF0000"/>
                </a:solidFill>
              </a:rPr>
              <a:t>односоставное</a:t>
            </a:r>
            <a:r>
              <a:rPr lang="ru-RU" sz="3200" b="1" dirty="0">
                <a:solidFill>
                  <a:srgbClr val="FF0000"/>
                </a:solidFill>
              </a:rPr>
              <a:t> </a:t>
            </a:r>
            <a:r>
              <a:rPr lang="ru-RU" sz="3200" dirty="0"/>
              <a:t>предложение.</a:t>
            </a:r>
            <a:endParaRPr lang="ru-RU" sz="3200" dirty="0"/>
          </a:p>
        </p:txBody>
      </p:sp>
    </p:spTree>
    <p:extLst>
      <p:ext uri="{BB962C8B-B14F-4D97-AF65-F5344CB8AC3E}">
        <p14:creationId xmlns:p14="http://schemas.microsoft.com/office/powerpoint/2010/main" val="368873303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Объект 9"/>
          <p:cNvGraphicFramePr>
            <a:graphicFrameLocks noGrp="1"/>
          </p:cNvGraphicFramePr>
          <p:nvPr>
            <p:ph sz="half" idx="2"/>
            <p:extLst>
              <p:ext uri="{D42A27DB-BD31-4B8C-83A1-F6EECF244321}">
                <p14:modId xmlns:p14="http://schemas.microsoft.com/office/powerpoint/2010/main" val="589662119"/>
              </p:ext>
            </p:extLst>
          </p:nvPr>
        </p:nvGraphicFramePr>
        <p:xfrm>
          <a:off x="503622" y="797768"/>
          <a:ext cx="8229600" cy="5943600"/>
        </p:xfrm>
        <a:graphic>
          <a:graphicData uri="http://schemas.openxmlformats.org/drawingml/2006/table">
            <a:tbl>
              <a:tblPr/>
              <a:tblGrid>
                <a:gridCol w="4114800"/>
                <a:gridCol w="4114800"/>
              </a:tblGrid>
              <a:tr h="0">
                <a:tc>
                  <a:txBody>
                    <a:bodyPr/>
                    <a:lstStyle/>
                    <a:p>
                      <a:r>
                        <a:rPr lang="ru-RU" sz="1600" i="1" dirty="0">
                          <a:solidFill>
                            <a:srgbClr val="C818E2"/>
                          </a:solidFill>
                          <a:effectLst/>
                          <a:latin typeface="georgia"/>
                        </a:rPr>
                        <a:t>Способы выражения</a:t>
                      </a:r>
                      <a:endParaRPr lang="ru-RU" sz="2000" dirty="0">
                        <a:effectLst/>
                      </a:endParaRPr>
                    </a:p>
                  </a:txBody>
                  <a:tcPr anchor="ctr">
                    <a:lnL>
                      <a:noFill/>
                    </a:lnL>
                    <a:lnR>
                      <a:noFill/>
                    </a:lnR>
                    <a:lnT>
                      <a:noFill/>
                    </a:lnT>
                    <a:lnB>
                      <a:noFill/>
                    </a:lnB>
                    <a:solidFill>
                      <a:srgbClr val="FFFFFF"/>
                    </a:solidFill>
                  </a:tcPr>
                </a:tc>
                <a:tc>
                  <a:txBody>
                    <a:bodyPr/>
                    <a:lstStyle/>
                    <a:p>
                      <a:r>
                        <a:rPr lang="ru-RU" sz="1600" i="1">
                          <a:solidFill>
                            <a:srgbClr val="C818E2"/>
                          </a:solidFill>
                          <a:effectLst/>
                          <a:latin typeface="georgia"/>
                        </a:rPr>
                        <a:t>Примеры</a:t>
                      </a:r>
                      <a:endParaRPr lang="ru-RU" sz="2000">
                        <a:effectLst/>
                      </a:endParaRPr>
                    </a:p>
                  </a:txBody>
                  <a:tcPr anchor="ctr">
                    <a:lnL>
                      <a:noFill/>
                    </a:lnL>
                    <a:lnR>
                      <a:noFill/>
                    </a:lnR>
                    <a:lnT>
                      <a:noFill/>
                    </a:lnT>
                    <a:lnB>
                      <a:noFill/>
                    </a:lnB>
                    <a:solidFill>
                      <a:srgbClr val="FFFFFF"/>
                    </a:solidFill>
                  </a:tcPr>
                </a:tc>
              </a:tr>
              <a:tr h="0">
                <a:tc>
                  <a:txBody>
                    <a:bodyPr/>
                    <a:lstStyle/>
                    <a:p>
                      <a:r>
                        <a:rPr lang="ru-RU" sz="1600" dirty="0">
                          <a:effectLst/>
                          <a:latin typeface="georgia"/>
                        </a:rPr>
                        <a:t>1. Имя существительное в именительном</a:t>
                      </a:r>
                      <a:r>
                        <a:rPr lang="ru-RU" sz="2000" dirty="0">
                          <a:effectLst/>
                        </a:rPr>
                        <a:t/>
                      </a:r>
                      <a:br>
                        <a:rPr lang="ru-RU" sz="2000" dirty="0">
                          <a:effectLst/>
                        </a:rPr>
                      </a:br>
                      <a:r>
                        <a:rPr lang="ru-RU" sz="1600" dirty="0">
                          <a:effectLst/>
                          <a:latin typeface="georgia"/>
                        </a:rPr>
                        <a:t>падеже</a:t>
                      </a:r>
                      <a:endParaRPr lang="ru-RU" sz="2000" dirty="0">
                        <a:effectLst/>
                      </a:endParaRPr>
                    </a:p>
                  </a:txBody>
                  <a:tcPr anchor="ctr">
                    <a:lnL>
                      <a:noFill/>
                    </a:lnL>
                    <a:lnR>
                      <a:noFill/>
                    </a:lnR>
                    <a:lnT>
                      <a:noFill/>
                    </a:lnT>
                    <a:lnB>
                      <a:noFill/>
                    </a:lnB>
                    <a:solidFill>
                      <a:srgbClr val="FFFFFF"/>
                    </a:solidFill>
                  </a:tcPr>
                </a:tc>
                <a:tc>
                  <a:txBody>
                    <a:bodyPr/>
                    <a:lstStyle/>
                    <a:p>
                      <a:r>
                        <a:rPr lang="ru-RU" sz="1600" i="1">
                          <a:solidFill>
                            <a:srgbClr val="C818E2"/>
                          </a:solidFill>
                          <a:effectLst/>
                          <a:latin typeface="georgia"/>
                        </a:rPr>
                        <a:t>Решение</a:t>
                      </a:r>
                      <a:r>
                        <a:rPr lang="ru-RU" sz="1600">
                          <a:effectLst/>
                          <a:latin typeface="georgia"/>
                        </a:rPr>
                        <a:t> было принято мгновенно.</a:t>
                      </a:r>
                      <a:endParaRPr lang="ru-RU" sz="2000">
                        <a:effectLst/>
                      </a:endParaRPr>
                    </a:p>
                  </a:txBody>
                  <a:tcPr anchor="ctr">
                    <a:lnL>
                      <a:noFill/>
                    </a:lnL>
                    <a:lnR>
                      <a:noFill/>
                    </a:lnR>
                    <a:lnT>
                      <a:noFill/>
                    </a:lnT>
                    <a:lnB>
                      <a:noFill/>
                    </a:lnB>
                    <a:solidFill>
                      <a:srgbClr val="FFFFFF"/>
                    </a:solidFill>
                  </a:tcPr>
                </a:tc>
              </a:tr>
              <a:tr h="0">
                <a:tc>
                  <a:txBody>
                    <a:bodyPr/>
                    <a:lstStyle/>
                    <a:p>
                      <a:r>
                        <a:rPr lang="ru-RU" sz="1600" dirty="0">
                          <a:effectLst/>
                          <a:latin typeface="georgia"/>
                        </a:rPr>
                        <a:t>2. Местоимение в именительном падеже</a:t>
                      </a:r>
                      <a:endParaRPr lang="ru-RU" sz="2000" dirty="0">
                        <a:effectLst/>
                      </a:endParaRPr>
                    </a:p>
                  </a:txBody>
                  <a:tcPr anchor="ctr">
                    <a:lnL>
                      <a:noFill/>
                    </a:lnL>
                    <a:lnR>
                      <a:noFill/>
                    </a:lnR>
                    <a:lnT>
                      <a:noFill/>
                    </a:lnT>
                    <a:lnB>
                      <a:noFill/>
                    </a:lnB>
                    <a:solidFill>
                      <a:srgbClr val="FFFFFF"/>
                    </a:solidFill>
                  </a:tcPr>
                </a:tc>
                <a:tc>
                  <a:txBody>
                    <a:bodyPr/>
                    <a:lstStyle/>
                    <a:p>
                      <a:r>
                        <a:rPr lang="ru-RU" sz="1600" i="1">
                          <a:solidFill>
                            <a:srgbClr val="C818E2"/>
                          </a:solidFill>
                          <a:effectLst/>
                          <a:latin typeface="georgia"/>
                        </a:rPr>
                        <a:t>Я </a:t>
                      </a:r>
                      <a:r>
                        <a:rPr lang="ru-RU" sz="1600">
                          <a:effectLst/>
                          <a:latin typeface="georgia"/>
                        </a:rPr>
                        <a:t>лиру посвятил народу своему. (Н.А.Некрасов).</a:t>
                      </a:r>
                      <a:endParaRPr lang="ru-RU" sz="2000">
                        <a:effectLst/>
                      </a:endParaRPr>
                    </a:p>
                  </a:txBody>
                  <a:tcPr anchor="ctr">
                    <a:lnL>
                      <a:noFill/>
                    </a:lnL>
                    <a:lnR>
                      <a:noFill/>
                    </a:lnR>
                    <a:lnT>
                      <a:noFill/>
                    </a:lnT>
                    <a:lnB>
                      <a:noFill/>
                    </a:lnB>
                    <a:solidFill>
                      <a:srgbClr val="FFFFFF"/>
                    </a:solidFill>
                  </a:tcPr>
                </a:tc>
              </a:tr>
              <a:tr h="0">
                <a:tc>
                  <a:txBody>
                    <a:bodyPr/>
                    <a:lstStyle/>
                    <a:p>
                      <a:r>
                        <a:rPr lang="ru-RU" sz="1600" dirty="0">
                          <a:effectLst/>
                          <a:latin typeface="georgia"/>
                        </a:rPr>
                        <a:t>3. Неопределенная форма глагола</a:t>
                      </a:r>
                      <a:endParaRPr lang="ru-RU" sz="2000" dirty="0">
                        <a:effectLst/>
                      </a:endParaRPr>
                    </a:p>
                  </a:txBody>
                  <a:tcPr anchor="ctr">
                    <a:lnL>
                      <a:noFill/>
                    </a:lnL>
                    <a:lnR>
                      <a:noFill/>
                    </a:lnR>
                    <a:lnT>
                      <a:noFill/>
                    </a:lnT>
                    <a:lnB>
                      <a:noFill/>
                    </a:lnB>
                    <a:solidFill>
                      <a:srgbClr val="FFFFFF"/>
                    </a:solidFill>
                  </a:tcPr>
                </a:tc>
                <a:tc>
                  <a:txBody>
                    <a:bodyPr/>
                    <a:lstStyle/>
                    <a:p>
                      <a:r>
                        <a:rPr lang="ru-RU" sz="1600" i="1" dirty="0">
                          <a:solidFill>
                            <a:srgbClr val="C818E2"/>
                          </a:solidFill>
                          <a:effectLst/>
                          <a:latin typeface="georgia"/>
                        </a:rPr>
                        <a:t>Жить</a:t>
                      </a:r>
                      <a:r>
                        <a:rPr lang="ru-RU" sz="1600" dirty="0">
                          <a:effectLst/>
                          <a:latin typeface="georgia"/>
                        </a:rPr>
                        <a:t> – Родине служить. (Пословица).</a:t>
                      </a:r>
                      <a:endParaRPr lang="ru-RU" sz="2000" dirty="0">
                        <a:effectLst/>
                      </a:endParaRPr>
                    </a:p>
                  </a:txBody>
                  <a:tcPr anchor="ctr">
                    <a:lnL>
                      <a:noFill/>
                    </a:lnL>
                    <a:lnR>
                      <a:noFill/>
                    </a:lnR>
                    <a:lnT>
                      <a:noFill/>
                    </a:lnT>
                    <a:lnB>
                      <a:noFill/>
                    </a:lnB>
                    <a:solidFill>
                      <a:srgbClr val="FFFFFF"/>
                    </a:solidFill>
                  </a:tcPr>
                </a:tc>
              </a:tr>
              <a:tr h="0">
                <a:tc>
                  <a:txBody>
                    <a:bodyPr/>
                    <a:lstStyle/>
                    <a:p>
                      <a:r>
                        <a:rPr lang="ru-RU" sz="1600" dirty="0">
                          <a:effectLst/>
                          <a:latin typeface="georgia"/>
                        </a:rPr>
                        <a:t>4. Фразеологизм</a:t>
                      </a:r>
                      <a:endParaRPr lang="ru-RU" sz="2000" dirty="0">
                        <a:effectLst/>
                      </a:endParaRPr>
                    </a:p>
                  </a:txBody>
                  <a:tcPr anchor="ctr">
                    <a:lnL>
                      <a:noFill/>
                    </a:lnL>
                    <a:lnR>
                      <a:noFill/>
                    </a:lnR>
                    <a:lnT>
                      <a:noFill/>
                    </a:lnT>
                    <a:lnB>
                      <a:noFill/>
                    </a:lnB>
                    <a:solidFill>
                      <a:srgbClr val="FFFFFF"/>
                    </a:solidFill>
                  </a:tcPr>
                </a:tc>
                <a:tc>
                  <a:txBody>
                    <a:bodyPr/>
                    <a:lstStyle/>
                    <a:p>
                      <a:r>
                        <a:rPr lang="ru-RU" sz="1600" i="1" dirty="0">
                          <a:solidFill>
                            <a:srgbClr val="C818E2"/>
                          </a:solidFill>
                          <a:effectLst/>
                          <a:latin typeface="georgia"/>
                        </a:rPr>
                        <a:t>От мала до велика</a:t>
                      </a:r>
                      <a:r>
                        <a:rPr lang="ru-RU" sz="1600" dirty="0">
                          <a:effectLst/>
                          <a:latin typeface="georgia"/>
                        </a:rPr>
                        <a:t> встали на защиту Отчизны.</a:t>
                      </a:r>
                      <a:endParaRPr lang="ru-RU" sz="2000" dirty="0">
                        <a:effectLst/>
                      </a:endParaRPr>
                    </a:p>
                  </a:txBody>
                  <a:tcPr anchor="ctr">
                    <a:lnL>
                      <a:noFill/>
                    </a:lnL>
                    <a:lnR>
                      <a:noFill/>
                    </a:lnR>
                    <a:lnT>
                      <a:noFill/>
                    </a:lnT>
                    <a:lnB>
                      <a:noFill/>
                    </a:lnB>
                    <a:solidFill>
                      <a:srgbClr val="FFFFFF"/>
                    </a:solidFill>
                  </a:tcPr>
                </a:tc>
              </a:tr>
              <a:tr h="0">
                <a:tc>
                  <a:txBody>
                    <a:bodyPr/>
                    <a:lstStyle/>
                    <a:p>
                      <a:r>
                        <a:rPr lang="ru-RU" sz="1600">
                          <a:effectLst/>
                          <a:latin typeface="georgia"/>
                        </a:rPr>
                        <a:t>5. Собственное наименование</a:t>
                      </a:r>
                      <a:endParaRPr lang="ru-RU" sz="2000">
                        <a:effectLst/>
                      </a:endParaRPr>
                    </a:p>
                  </a:txBody>
                  <a:tcPr anchor="ctr">
                    <a:lnL>
                      <a:noFill/>
                    </a:lnL>
                    <a:lnR>
                      <a:noFill/>
                    </a:lnR>
                    <a:lnT>
                      <a:noFill/>
                    </a:lnT>
                    <a:lnB>
                      <a:noFill/>
                    </a:lnB>
                    <a:solidFill>
                      <a:srgbClr val="FFFFFF"/>
                    </a:solidFill>
                  </a:tcPr>
                </a:tc>
                <a:tc>
                  <a:txBody>
                    <a:bodyPr/>
                    <a:lstStyle/>
                    <a:p>
                      <a:r>
                        <a:rPr lang="ru-RU" sz="1600" i="1" dirty="0">
                          <a:solidFill>
                            <a:srgbClr val="C818E2"/>
                          </a:solidFill>
                          <a:effectLst/>
                          <a:latin typeface="georgia"/>
                        </a:rPr>
                        <a:t>Набережные Челны</a:t>
                      </a:r>
                      <a:r>
                        <a:rPr lang="ru-RU" sz="1600" dirty="0">
                          <a:effectLst/>
                          <a:latin typeface="georgia"/>
                        </a:rPr>
                        <a:t> поражают приезжающих огромным автомобильным гигантом.</a:t>
                      </a:r>
                      <a:endParaRPr lang="ru-RU" sz="2000" dirty="0">
                        <a:effectLst/>
                      </a:endParaRPr>
                    </a:p>
                  </a:txBody>
                  <a:tcPr anchor="ctr">
                    <a:lnL>
                      <a:noFill/>
                    </a:lnL>
                    <a:lnR>
                      <a:noFill/>
                    </a:lnR>
                    <a:lnT>
                      <a:noFill/>
                    </a:lnT>
                    <a:lnB>
                      <a:noFill/>
                    </a:lnB>
                    <a:solidFill>
                      <a:srgbClr val="FFFFFF"/>
                    </a:solidFill>
                  </a:tcPr>
                </a:tc>
              </a:tr>
              <a:tr h="0">
                <a:tc>
                  <a:txBody>
                    <a:bodyPr/>
                    <a:lstStyle/>
                    <a:p>
                      <a:r>
                        <a:rPr lang="ru-RU" sz="1600">
                          <a:effectLst/>
                          <a:latin typeface="georgia"/>
                        </a:rPr>
                        <a:t>6. Синтаксически цельное словосочетание</a:t>
                      </a:r>
                      <a:endParaRPr lang="ru-RU" sz="2000">
                        <a:effectLst/>
                      </a:endParaRPr>
                    </a:p>
                  </a:txBody>
                  <a:tcPr anchor="ctr">
                    <a:lnL>
                      <a:noFill/>
                    </a:lnL>
                    <a:lnR>
                      <a:noFill/>
                    </a:lnR>
                    <a:lnT>
                      <a:noFill/>
                    </a:lnT>
                    <a:lnB>
                      <a:noFill/>
                    </a:lnB>
                    <a:solidFill>
                      <a:srgbClr val="FFFFFF"/>
                    </a:solidFill>
                  </a:tcPr>
                </a:tc>
                <a:tc>
                  <a:txBody>
                    <a:bodyPr/>
                    <a:lstStyle/>
                    <a:p>
                      <a:r>
                        <a:rPr lang="ru-RU" sz="1600" i="1" dirty="0">
                          <a:solidFill>
                            <a:srgbClr val="C818E2"/>
                          </a:solidFill>
                          <a:effectLst/>
                          <a:latin typeface="georgia"/>
                        </a:rPr>
                        <a:t>Мы с бабушкой</a:t>
                      </a:r>
                      <a:r>
                        <a:rPr lang="ru-RU" sz="1600" dirty="0">
                          <a:effectLst/>
                          <a:latin typeface="georgia"/>
                        </a:rPr>
                        <a:t>  решили пойти в лес за ягодами.</a:t>
                      </a:r>
                      <a:endParaRPr lang="ru-RU" sz="2000" dirty="0">
                        <a:effectLst/>
                      </a:endParaRPr>
                    </a:p>
                  </a:txBody>
                  <a:tcPr anchor="ctr">
                    <a:lnL>
                      <a:noFill/>
                    </a:lnL>
                    <a:lnR>
                      <a:noFill/>
                    </a:lnR>
                    <a:lnT>
                      <a:noFill/>
                    </a:lnT>
                    <a:lnB>
                      <a:noFill/>
                    </a:lnB>
                    <a:solidFill>
                      <a:srgbClr val="FFFFFF"/>
                    </a:solidFill>
                  </a:tcPr>
                </a:tc>
              </a:tr>
              <a:tr h="0">
                <a:tc>
                  <a:txBody>
                    <a:bodyPr/>
                    <a:lstStyle/>
                    <a:p>
                      <a:r>
                        <a:rPr lang="ru-RU" sz="1600">
                          <a:effectLst/>
                          <a:latin typeface="georgia"/>
                        </a:rPr>
                        <a:t>7. Любая часть речи в роли существительного.</a:t>
                      </a:r>
                      <a:endParaRPr lang="ru-RU" sz="2000">
                        <a:effectLst/>
                      </a:endParaRPr>
                    </a:p>
                  </a:txBody>
                  <a:tcPr anchor="ctr">
                    <a:lnL>
                      <a:noFill/>
                    </a:lnL>
                    <a:lnR>
                      <a:noFill/>
                    </a:lnR>
                    <a:lnT>
                      <a:noFill/>
                    </a:lnT>
                    <a:lnB>
                      <a:noFill/>
                    </a:lnB>
                    <a:solidFill>
                      <a:srgbClr val="FFFFFF"/>
                    </a:solidFill>
                  </a:tcPr>
                </a:tc>
                <a:tc>
                  <a:txBody>
                    <a:bodyPr/>
                    <a:lstStyle/>
                    <a:p>
                      <a:pPr>
                        <a:buFont typeface="+mj-lt"/>
                        <a:buAutoNum type="arabicPeriod"/>
                      </a:pPr>
                      <a:r>
                        <a:rPr lang="ru-RU" sz="1600" i="1" dirty="0">
                          <a:solidFill>
                            <a:srgbClr val="C818E2"/>
                          </a:solidFill>
                          <a:effectLst/>
                          <a:latin typeface="georgia"/>
                        </a:rPr>
                        <a:t>Завтра</a:t>
                      </a:r>
                      <a:r>
                        <a:rPr lang="ru-RU" sz="1600" dirty="0">
                          <a:effectLst/>
                          <a:latin typeface="georgia"/>
                        </a:rPr>
                        <a:t> должно быть прекрасно</a:t>
                      </a:r>
                      <a:r>
                        <a:rPr lang="ru-RU" sz="1600" b="1" dirty="0">
                          <a:effectLst/>
                          <a:latin typeface="georgia"/>
                        </a:rPr>
                        <a:t>!</a:t>
                      </a:r>
                      <a:endParaRPr lang="ru-RU" sz="2000" dirty="0">
                        <a:effectLst/>
                      </a:endParaRPr>
                    </a:p>
                    <a:p>
                      <a:pPr>
                        <a:buFont typeface="+mj-lt"/>
                        <a:buAutoNum type="arabicPeriod"/>
                      </a:pPr>
                      <a:r>
                        <a:rPr lang="ru-RU" sz="1600" i="1" dirty="0">
                          <a:solidFill>
                            <a:srgbClr val="C818E2"/>
                          </a:solidFill>
                          <a:effectLst/>
                          <a:latin typeface="georgia"/>
                        </a:rPr>
                        <a:t>Отдыхающие</a:t>
                      </a:r>
                      <a:r>
                        <a:rPr lang="ru-RU" sz="1600" dirty="0">
                          <a:effectLst/>
                          <a:latin typeface="georgia"/>
                        </a:rPr>
                        <a:t> были приглашены на праздник Нептуна. ( Причастие)</a:t>
                      </a:r>
                      <a:endParaRPr lang="ru-RU" sz="2000" dirty="0">
                        <a:effectLst/>
                      </a:endParaRPr>
                    </a:p>
                    <a:p>
                      <a:pPr>
                        <a:buFont typeface="+mj-lt"/>
                        <a:buAutoNum type="arabicPeriod"/>
                      </a:pPr>
                      <a:r>
                        <a:rPr lang="ru-RU" sz="1600" i="1" dirty="0">
                          <a:solidFill>
                            <a:srgbClr val="C818E2"/>
                          </a:solidFill>
                          <a:effectLst/>
                          <a:latin typeface="georgia"/>
                        </a:rPr>
                        <a:t>Дважды два </a:t>
                      </a:r>
                      <a:r>
                        <a:rPr lang="ru-RU" sz="1600" dirty="0">
                          <a:effectLst/>
                          <a:latin typeface="georgia"/>
                        </a:rPr>
                        <a:t>– четыре (Числительное)</a:t>
                      </a:r>
                      <a:endParaRPr lang="ru-RU" sz="2000" dirty="0">
                        <a:effectLst/>
                      </a:endParaRPr>
                    </a:p>
                  </a:txBody>
                  <a:tcPr anchor="ctr">
                    <a:lnL>
                      <a:noFill/>
                    </a:lnL>
                    <a:lnR>
                      <a:noFill/>
                    </a:lnR>
                    <a:lnT>
                      <a:noFill/>
                    </a:lnT>
                    <a:lnB>
                      <a:noFill/>
                    </a:lnB>
                    <a:solidFill>
                      <a:srgbClr val="FFFFFF"/>
                    </a:solidFill>
                  </a:tcPr>
                </a:tc>
              </a:tr>
              <a:tr h="576758">
                <a:tc>
                  <a:txBody>
                    <a:bodyPr/>
                    <a:lstStyle/>
                    <a:p>
                      <a:r>
                        <a:rPr lang="ru-RU" sz="1600" dirty="0">
                          <a:effectLst/>
                          <a:latin typeface="georgia"/>
                        </a:rPr>
                        <a:t>8. Реже, но могут быть подлежащими служебные части речи и междометия.</a:t>
                      </a:r>
                      <a:endParaRPr lang="ru-RU" sz="2000" dirty="0">
                        <a:effectLst/>
                      </a:endParaRPr>
                    </a:p>
                  </a:txBody>
                  <a:tcPr anchor="ctr">
                    <a:lnL>
                      <a:noFill/>
                    </a:lnL>
                    <a:lnR>
                      <a:noFill/>
                    </a:lnR>
                    <a:lnT>
                      <a:noFill/>
                    </a:lnT>
                    <a:lnB>
                      <a:noFill/>
                    </a:lnB>
                    <a:solidFill>
                      <a:srgbClr val="FFFFFF"/>
                    </a:solidFill>
                  </a:tcPr>
                </a:tc>
                <a:tc>
                  <a:txBody>
                    <a:bodyPr/>
                    <a:lstStyle/>
                    <a:p>
                      <a:r>
                        <a:rPr lang="ru-RU" sz="1600" dirty="0">
                          <a:effectLst/>
                          <a:latin typeface="georgia"/>
                        </a:rPr>
                        <a:t>2.Вдалеке послышалось </a:t>
                      </a:r>
                      <a:r>
                        <a:rPr lang="ru-RU" sz="1600" i="1" dirty="0">
                          <a:solidFill>
                            <a:srgbClr val="C818E2"/>
                          </a:solidFill>
                          <a:effectLst/>
                          <a:latin typeface="georgia"/>
                        </a:rPr>
                        <a:t>ау</a:t>
                      </a:r>
                      <a:r>
                        <a:rPr lang="ru-RU" sz="1600" dirty="0">
                          <a:effectLst/>
                          <a:latin typeface="georgia"/>
                        </a:rPr>
                        <a:t>.( Междометие)</a:t>
                      </a:r>
                      <a:endParaRPr lang="ru-RU" sz="2000" dirty="0">
                        <a:effectLst/>
                      </a:endParaRPr>
                    </a:p>
                    <a:p>
                      <a:r>
                        <a:rPr lang="ru-RU" sz="1600" dirty="0">
                          <a:effectLst/>
                          <a:latin typeface="georgia"/>
                        </a:rPr>
                        <a:t>3. Это твоё </a:t>
                      </a:r>
                      <a:r>
                        <a:rPr lang="ru-RU" sz="1600" i="1" dirty="0">
                          <a:solidFill>
                            <a:srgbClr val="C818E2"/>
                          </a:solidFill>
                          <a:effectLst/>
                          <a:latin typeface="georgia"/>
                        </a:rPr>
                        <a:t>если</a:t>
                      </a:r>
                      <a:r>
                        <a:rPr lang="ru-RU" sz="1600" dirty="0">
                          <a:effectLst/>
                          <a:latin typeface="georgia"/>
                        </a:rPr>
                        <a:t> я слышу не первый раз.</a:t>
                      </a:r>
                      <a:endParaRPr lang="ru-RU" sz="2000" dirty="0">
                        <a:effectLst/>
                      </a:endParaRPr>
                    </a:p>
                    <a:p>
                      <a:r>
                        <a:rPr lang="ru-RU" sz="1600" dirty="0">
                          <a:effectLst/>
                          <a:latin typeface="georgia"/>
                        </a:rPr>
                        <a:t>( Союз)</a:t>
                      </a:r>
                      <a:endParaRPr lang="ru-RU" sz="2000" dirty="0">
                        <a:effectLst/>
                      </a:endParaRPr>
                    </a:p>
                  </a:txBody>
                  <a:tcPr anchor="ctr">
                    <a:lnL>
                      <a:noFill/>
                    </a:lnL>
                    <a:lnR>
                      <a:noFill/>
                    </a:lnR>
                    <a:lnT>
                      <a:noFill/>
                    </a:lnT>
                    <a:lnB>
                      <a:noFill/>
                    </a:lnB>
                    <a:solidFill>
                      <a:srgbClr val="FFFFFF"/>
                    </a:solidFill>
                  </a:tcPr>
                </a:tc>
              </a:tr>
            </a:tbl>
          </a:graphicData>
        </a:graphic>
      </p:graphicFrame>
      <p:sp>
        <p:nvSpPr>
          <p:cNvPr id="11" name="Rectangle 2"/>
          <p:cNvSpPr>
            <a:spLocks noChangeArrowheads="1"/>
          </p:cNvSpPr>
          <p:nvPr/>
        </p:nvSpPr>
        <p:spPr bwMode="auto">
          <a:xfrm>
            <a:off x="560388" y="116632"/>
            <a:ext cx="8116068" cy="102716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133308"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444444"/>
                </a:solidFill>
                <a:effectLst/>
                <a:latin typeface="Georgia" pitchFamily="18" charset="0"/>
                <a:cs typeface="Arial" pitchFamily="34" charset="0"/>
              </a:rPr>
              <a:t>Способы выражения подлежащего</a:t>
            </a:r>
            <a:endParaRPr kumimoji="0" lang="ru-RU" sz="3600" b="0" i="0" u="none" strike="noStrike" cap="none" normalizeH="0" baseline="0" dirty="0" smtClean="0">
              <a:ln>
                <a:noFill/>
              </a:ln>
              <a:solidFill>
                <a:srgbClr val="444444"/>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startAt="3"/>
              <a:tabLst/>
            </a:pPr>
            <a:r>
              <a:rPr kumimoji="0" lang="ru-RU" sz="1000" b="0" i="0" u="none" strike="noStrike" cap="none" normalizeH="0" baseline="0" dirty="0" smtClean="0">
                <a:ln>
                  <a:noFill/>
                </a:ln>
                <a:solidFill>
                  <a:schemeClr val="tx1"/>
                </a:solidFill>
                <a:effectLst/>
                <a:latin typeface="Arial" pitchFamily="34" charset="0"/>
                <a:cs typeface="Arial" pitchFamily="34" charset="0"/>
              </a:rPr>
              <a:t/>
            </a:r>
            <a:br>
              <a:rPr kumimoji="0" lang="ru-RU" sz="1000" b="0" i="0" u="none" strike="noStrike" cap="none" normalizeH="0" baseline="0" dirty="0" smtClean="0">
                <a:ln>
                  <a:noFill/>
                </a:ln>
                <a:solidFill>
                  <a:schemeClr val="tx1"/>
                </a:solidFill>
                <a:effectLst/>
                <a:latin typeface="Arial" pitchFamily="34" charset="0"/>
                <a:cs typeface="Arial" pitchFamily="34" charset="0"/>
              </a:rPr>
            </a:b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81376771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ctrTitle"/>
          </p:nvPr>
        </p:nvSpPr>
        <p:spPr/>
        <p:txBody>
          <a:bodyPr/>
          <a:lstStyle/>
          <a:p>
            <a:endParaRPr lang="ru-RU"/>
          </a:p>
        </p:txBody>
      </p:sp>
      <p:sp>
        <p:nvSpPr>
          <p:cNvPr id="10" name="Подзаголовок 9"/>
          <p:cNvSpPr>
            <a:spLocks noGrp="1"/>
          </p:cNvSpPr>
          <p:nvPr>
            <p:ph type="subTitle" idx="1"/>
          </p:nvPr>
        </p:nvSpPr>
        <p:spPr/>
        <p:txBody>
          <a:bodyPr/>
          <a:lstStyle/>
          <a:p>
            <a:endParaRPr lang="ru-RU"/>
          </a:p>
        </p:txBody>
      </p:sp>
      <p:graphicFrame>
        <p:nvGraphicFramePr>
          <p:cNvPr id="7" name="Объект 6"/>
          <p:cNvGraphicFramePr>
            <a:graphicFrameLocks noGrp="1"/>
          </p:cNvGraphicFramePr>
          <p:nvPr>
            <p:ph sz="half" idx="4294967295"/>
            <p:extLst>
              <p:ext uri="{D42A27DB-BD31-4B8C-83A1-F6EECF244321}">
                <p14:modId xmlns:p14="http://schemas.microsoft.com/office/powerpoint/2010/main" val="69308013"/>
              </p:ext>
            </p:extLst>
          </p:nvPr>
        </p:nvGraphicFramePr>
        <p:xfrm>
          <a:off x="935038" y="1350963"/>
          <a:ext cx="8208911" cy="5174858"/>
        </p:xfrm>
        <a:graphic>
          <a:graphicData uri="http://schemas.openxmlformats.org/drawingml/2006/table">
            <a:tbl>
              <a:tblPr/>
              <a:tblGrid>
                <a:gridCol w="2052228"/>
                <a:gridCol w="3788728"/>
                <a:gridCol w="2367955"/>
              </a:tblGrid>
              <a:tr h="1253286">
                <a:tc>
                  <a:txBody>
                    <a:bodyPr/>
                    <a:lstStyle/>
                    <a:p>
                      <a:r>
                        <a:rPr lang="ru-RU" sz="1400" i="1" dirty="0">
                          <a:solidFill>
                            <a:srgbClr val="C818E2"/>
                          </a:solidFill>
                          <a:effectLst/>
                          <a:latin typeface="georgia"/>
                        </a:rPr>
                        <a:t>Простое глагольное</a:t>
                      </a:r>
                      <a:endParaRPr lang="ru-RU" dirty="0">
                        <a:effectLst/>
                      </a:endParaRPr>
                    </a:p>
                  </a:txBody>
                  <a:tcPr anchor="ctr">
                    <a:lnL>
                      <a:noFill/>
                    </a:lnL>
                    <a:lnR>
                      <a:noFill/>
                    </a:lnR>
                    <a:lnT>
                      <a:noFill/>
                    </a:lnT>
                    <a:lnB>
                      <a:noFill/>
                    </a:lnB>
                    <a:solidFill>
                      <a:srgbClr val="FFFFFF"/>
                    </a:solidFill>
                  </a:tcPr>
                </a:tc>
                <a:tc>
                  <a:txBody>
                    <a:bodyPr/>
                    <a:lstStyle/>
                    <a:p>
                      <a:r>
                        <a:rPr lang="ru-RU" sz="1400">
                          <a:effectLst/>
                          <a:latin typeface="georgia"/>
                        </a:rPr>
                        <a:t>Выражено глаголом в форме какого-либо наклонения (выражает лексическое и грамматиче­ское значение)</a:t>
                      </a:r>
                      <a:endParaRPr lang="ru-RU">
                        <a:effectLst/>
                      </a:endParaRPr>
                    </a:p>
                  </a:txBody>
                  <a:tcPr anchor="ctr">
                    <a:lnL>
                      <a:noFill/>
                    </a:lnL>
                    <a:lnR>
                      <a:noFill/>
                    </a:lnR>
                    <a:lnT>
                      <a:noFill/>
                    </a:lnT>
                    <a:lnB>
                      <a:noFill/>
                    </a:lnB>
                    <a:solidFill>
                      <a:srgbClr val="FFFFFF"/>
                    </a:solidFill>
                  </a:tcPr>
                </a:tc>
                <a:tc>
                  <a:txBody>
                    <a:bodyPr/>
                    <a:lstStyle/>
                    <a:p>
                      <a:r>
                        <a:rPr lang="ru-RU" sz="1400" i="1">
                          <a:solidFill>
                            <a:srgbClr val="C818E2"/>
                          </a:solidFill>
                          <a:effectLst/>
                          <a:latin typeface="georgia"/>
                        </a:rPr>
                        <a:t>Он </a:t>
                      </a:r>
                      <a:r>
                        <a:rPr lang="ru-RU" sz="1400">
                          <a:effectLst/>
                          <a:latin typeface="georgia"/>
                        </a:rPr>
                        <a:t>читает.</a:t>
                      </a:r>
                      <a:endParaRPr lang="ru-RU">
                        <a:effectLst/>
                      </a:endParaRPr>
                    </a:p>
                    <a:p>
                      <a:r>
                        <a:rPr lang="ru-RU" sz="1400" i="1">
                          <a:solidFill>
                            <a:srgbClr val="C818E2"/>
                          </a:solidFill>
                          <a:effectLst/>
                          <a:latin typeface="georgia"/>
                        </a:rPr>
                        <a:t>Мы не будем смеяться.</a:t>
                      </a:r>
                      <a:endParaRPr lang="ru-RU">
                        <a:effectLst/>
                      </a:endParaRPr>
                    </a:p>
                  </a:txBody>
                  <a:tcPr anchor="ctr">
                    <a:lnL>
                      <a:noFill/>
                    </a:lnL>
                    <a:lnR>
                      <a:noFill/>
                    </a:lnR>
                    <a:lnT>
                      <a:noFill/>
                    </a:lnT>
                    <a:lnB>
                      <a:noFill/>
                    </a:lnB>
                    <a:solidFill>
                      <a:srgbClr val="FFFFFF"/>
                    </a:solidFill>
                  </a:tcPr>
                </a:tc>
              </a:tr>
              <a:tr h="2668286">
                <a:tc>
                  <a:txBody>
                    <a:bodyPr/>
                    <a:lstStyle/>
                    <a:p>
                      <a:r>
                        <a:rPr lang="ru-RU" sz="1400" i="1">
                          <a:solidFill>
                            <a:srgbClr val="C818E2"/>
                          </a:solidFill>
                          <a:effectLst/>
                          <a:latin typeface="georgia"/>
                        </a:rPr>
                        <a:t>Составное глагольное</a:t>
                      </a:r>
                      <a:endParaRPr lang="ru-RU">
                        <a:effectLst/>
                      </a:endParaRPr>
                    </a:p>
                  </a:txBody>
                  <a:tcPr anchor="ctr">
                    <a:lnL>
                      <a:noFill/>
                    </a:lnL>
                    <a:lnR>
                      <a:noFill/>
                    </a:lnR>
                    <a:lnT>
                      <a:noFill/>
                    </a:lnT>
                    <a:lnB>
                      <a:noFill/>
                    </a:lnB>
                    <a:solidFill>
                      <a:srgbClr val="FFFFFF"/>
                    </a:solidFill>
                  </a:tcPr>
                </a:tc>
                <a:tc>
                  <a:txBody>
                    <a:bodyPr/>
                    <a:lstStyle/>
                    <a:p>
                      <a:r>
                        <a:rPr lang="ru-RU" sz="1400" dirty="0">
                          <a:effectLst/>
                          <a:latin typeface="georgia"/>
                        </a:rPr>
                        <a:t>Вспомогательный глагол (выражает грамматическое значение и часть лексическо­го) + неопределенная форма глагола (выражает лексиче­ское значение)</a:t>
                      </a:r>
                      <a:endParaRPr lang="ru-RU" dirty="0">
                        <a:effectLst/>
                      </a:endParaRPr>
                    </a:p>
                    <a:p>
                      <a:r>
                        <a:rPr lang="ru-RU" sz="1400" dirty="0">
                          <a:effectLst/>
                          <a:latin typeface="georgia"/>
                        </a:rPr>
                        <a:t>В роли вспомогательного глагола могут быть другие части речи.</a:t>
                      </a:r>
                      <a:endParaRPr lang="ru-RU" dirty="0">
                        <a:effectLst/>
                      </a:endParaRPr>
                    </a:p>
                  </a:txBody>
                  <a:tcPr anchor="ctr">
                    <a:lnL>
                      <a:noFill/>
                    </a:lnL>
                    <a:lnR>
                      <a:noFill/>
                    </a:lnR>
                    <a:lnT>
                      <a:noFill/>
                    </a:lnT>
                    <a:lnB>
                      <a:noFill/>
                    </a:lnB>
                    <a:solidFill>
                      <a:srgbClr val="FFFFFF"/>
                    </a:solidFill>
                  </a:tcPr>
                </a:tc>
                <a:tc>
                  <a:txBody>
                    <a:bodyPr/>
                    <a:lstStyle/>
                    <a:p>
                      <a:r>
                        <a:rPr lang="ru-RU" sz="1400">
                          <a:effectLst/>
                          <a:latin typeface="georgia"/>
                        </a:rPr>
                        <a:t>Он</a:t>
                      </a:r>
                      <a:r>
                        <a:rPr lang="ru-RU" sz="1400" i="1">
                          <a:solidFill>
                            <a:srgbClr val="C818E2"/>
                          </a:solidFill>
                          <a:effectLst/>
                          <a:latin typeface="georgia"/>
                        </a:rPr>
                        <a:t> решил написать</a:t>
                      </a:r>
                      <a:r>
                        <a:rPr lang="ru-RU" sz="1400">
                          <a:effectLst/>
                          <a:latin typeface="georgia"/>
                        </a:rPr>
                        <a:t>письмо родителям.</a:t>
                      </a:r>
                      <a:endParaRPr lang="ru-RU">
                        <a:effectLst/>
                      </a:endParaRPr>
                    </a:p>
                  </a:txBody>
                  <a:tcPr anchor="ctr">
                    <a:lnL>
                      <a:noFill/>
                    </a:lnL>
                    <a:lnR>
                      <a:noFill/>
                    </a:lnR>
                    <a:lnT>
                      <a:noFill/>
                    </a:lnT>
                    <a:lnB>
                      <a:noFill/>
                    </a:lnB>
                    <a:solidFill>
                      <a:srgbClr val="FFFFFF"/>
                    </a:solidFill>
                  </a:tcPr>
                </a:tc>
              </a:tr>
              <a:tr h="1253286">
                <a:tc>
                  <a:txBody>
                    <a:bodyPr/>
                    <a:lstStyle/>
                    <a:p>
                      <a:r>
                        <a:rPr lang="ru-RU" sz="1400" i="1">
                          <a:solidFill>
                            <a:srgbClr val="C818E2"/>
                          </a:solidFill>
                          <a:effectLst/>
                          <a:latin typeface="georgia"/>
                        </a:rPr>
                        <a:t>Составное именное</a:t>
                      </a:r>
                      <a:endParaRPr lang="ru-RU">
                        <a:effectLst/>
                      </a:endParaRPr>
                    </a:p>
                  </a:txBody>
                  <a:tcPr anchor="ctr">
                    <a:lnL>
                      <a:noFill/>
                    </a:lnL>
                    <a:lnR>
                      <a:noFill/>
                    </a:lnR>
                    <a:lnT>
                      <a:noFill/>
                    </a:lnT>
                    <a:lnB>
                      <a:noFill/>
                    </a:lnB>
                    <a:solidFill>
                      <a:srgbClr val="FFFFFF"/>
                    </a:solidFill>
                  </a:tcPr>
                </a:tc>
                <a:tc>
                  <a:txBody>
                    <a:bodyPr/>
                    <a:lstStyle/>
                    <a:p>
                      <a:r>
                        <a:rPr lang="ru-RU" sz="1400">
                          <a:effectLst/>
                          <a:latin typeface="georgia"/>
                        </a:rPr>
                        <a:t>Глагол-связка (выражает грамматическое значение) + именная часть (выражает лексическое значение)</a:t>
                      </a:r>
                      <a:endParaRPr lang="ru-RU">
                        <a:effectLst/>
                      </a:endParaRPr>
                    </a:p>
                  </a:txBody>
                  <a:tcPr anchor="ctr">
                    <a:lnL>
                      <a:noFill/>
                    </a:lnL>
                    <a:lnR>
                      <a:noFill/>
                    </a:lnR>
                    <a:lnT>
                      <a:noFill/>
                    </a:lnT>
                    <a:lnB>
                      <a:noFill/>
                    </a:lnB>
                    <a:solidFill>
                      <a:srgbClr val="FFFFFF"/>
                    </a:solidFill>
                  </a:tcPr>
                </a:tc>
                <a:tc>
                  <a:txBody>
                    <a:bodyPr/>
                    <a:lstStyle/>
                    <a:p>
                      <a:r>
                        <a:rPr lang="ru-RU" sz="1400" dirty="0">
                          <a:effectLst/>
                          <a:latin typeface="georgia"/>
                        </a:rPr>
                        <a:t>Книга</a:t>
                      </a:r>
                      <a:r>
                        <a:rPr lang="ru-RU" sz="1400" i="1" dirty="0">
                          <a:solidFill>
                            <a:srgbClr val="C818E2"/>
                          </a:solidFill>
                          <a:effectLst/>
                          <a:latin typeface="georgia"/>
                        </a:rPr>
                        <a:t> была интересной.</a:t>
                      </a:r>
                      <a:endParaRPr lang="ru-RU" dirty="0">
                        <a:effectLst/>
                      </a:endParaRPr>
                    </a:p>
                    <a:p>
                      <a:r>
                        <a:rPr lang="ru-RU" sz="1400" dirty="0">
                          <a:effectLst/>
                          <a:latin typeface="georgia"/>
                        </a:rPr>
                        <a:t>Мои родители -</a:t>
                      </a:r>
                      <a:r>
                        <a:rPr lang="ru-RU" sz="1400" i="1" dirty="0">
                          <a:solidFill>
                            <a:srgbClr val="C818E2"/>
                          </a:solidFill>
                          <a:effectLst/>
                          <a:latin typeface="georgia"/>
                        </a:rPr>
                        <a:t>врачи.</a:t>
                      </a:r>
                      <a:endParaRPr lang="ru-RU" dirty="0">
                        <a:effectLst/>
                      </a:endParaRPr>
                    </a:p>
                  </a:txBody>
                  <a:tcPr anchor="ctr">
                    <a:lnL>
                      <a:noFill/>
                    </a:lnL>
                    <a:lnR>
                      <a:noFill/>
                    </a:lnR>
                    <a:lnT>
                      <a:noFill/>
                    </a:lnT>
                    <a:lnB>
                      <a:noFill/>
                    </a:lnB>
                    <a:solidFill>
                      <a:srgbClr val="FFFFFF"/>
                    </a:solidFill>
                  </a:tcPr>
                </a:tc>
              </a:tr>
            </a:tbl>
          </a:graphicData>
        </a:graphic>
      </p:graphicFrame>
      <p:sp>
        <p:nvSpPr>
          <p:cNvPr id="8" name="Rectangle 1"/>
          <p:cNvSpPr>
            <a:spLocks noChangeArrowheads="1"/>
          </p:cNvSpPr>
          <p:nvPr/>
        </p:nvSpPr>
        <p:spPr bwMode="auto">
          <a:xfrm>
            <a:off x="539552" y="116632"/>
            <a:ext cx="8208912" cy="89947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23767" rIns="0" bIns="179331"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1" i="0" u="none" strike="noStrike" cap="none" normalizeH="0" baseline="0" dirty="0" smtClean="0">
                <a:ln>
                  <a:noFill/>
                </a:ln>
                <a:solidFill>
                  <a:srgbClr val="444444"/>
                </a:solidFill>
                <a:effectLst/>
                <a:latin typeface="Georgia" pitchFamily="18" charset="0"/>
                <a:cs typeface="Arial" pitchFamily="34" charset="0"/>
              </a:rPr>
              <a:t>ВИДЫ СКАЗУЕМОГО</a:t>
            </a:r>
            <a:endParaRPr kumimoji="0" lang="ru-RU" sz="3000" b="0" i="0" u="none" strike="noStrike" cap="none" normalizeH="0" baseline="0" dirty="0" smtClean="0">
              <a:ln>
                <a:noFill/>
              </a:ln>
              <a:solidFill>
                <a:srgbClr val="444444"/>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F1010"/>
                </a:solidFill>
                <a:effectLst/>
                <a:latin typeface="Georgia"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47490775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3173157469"/>
              </p:ext>
            </p:extLst>
          </p:nvPr>
        </p:nvGraphicFramePr>
        <p:xfrm>
          <a:off x="755577" y="1772815"/>
          <a:ext cx="7776863" cy="4248473"/>
        </p:xfrm>
        <a:graphic>
          <a:graphicData uri="http://schemas.openxmlformats.org/drawingml/2006/table">
            <a:tbl>
              <a:tblPr/>
              <a:tblGrid>
                <a:gridCol w="4061381"/>
                <a:gridCol w="3715482"/>
              </a:tblGrid>
              <a:tr h="949118">
                <a:tc>
                  <a:txBody>
                    <a:bodyPr/>
                    <a:lstStyle/>
                    <a:p>
                      <a:r>
                        <a:rPr lang="ru-RU" sz="1400" dirty="0">
                          <a:effectLst/>
                          <a:latin typeface="georgia"/>
                        </a:rPr>
                        <a:t>1.Краткие прилагательные </a:t>
                      </a:r>
                      <a:r>
                        <a:rPr lang="ru-RU" sz="1400" i="1" dirty="0">
                          <a:solidFill>
                            <a:srgbClr val="C818E2"/>
                          </a:solidFill>
                          <a:effectLst/>
                          <a:latin typeface="georgia"/>
                        </a:rPr>
                        <a:t>должен, готов, рад, намерен, обязан</a:t>
                      </a:r>
                      <a:endParaRPr lang="ru-RU" dirty="0">
                        <a:effectLst/>
                      </a:endParaRPr>
                    </a:p>
                  </a:txBody>
                  <a:tcPr anchor="ctr">
                    <a:lnL>
                      <a:noFill/>
                    </a:lnL>
                    <a:lnR>
                      <a:noFill/>
                    </a:lnR>
                    <a:lnT>
                      <a:noFill/>
                    </a:lnT>
                    <a:lnB>
                      <a:noFill/>
                    </a:lnB>
                    <a:solidFill>
                      <a:srgbClr val="FFFFFF"/>
                    </a:solidFill>
                  </a:tcPr>
                </a:tc>
                <a:tc>
                  <a:txBody>
                    <a:bodyPr/>
                    <a:lstStyle/>
                    <a:p>
                      <a:r>
                        <a:rPr lang="ru-RU" sz="1400">
                          <a:effectLst/>
                          <a:latin typeface="georgia"/>
                        </a:rPr>
                        <a:t>Они </a:t>
                      </a:r>
                      <a:r>
                        <a:rPr lang="ru-RU" sz="1400" i="1">
                          <a:solidFill>
                            <a:srgbClr val="C818E2"/>
                          </a:solidFill>
                          <a:effectLst/>
                          <a:latin typeface="georgia"/>
                        </a:rPr>
                        <a:t>обязаны сделать</a:t>
                      </a:r>
                      <a:r>
                        <a:rPr lang="ru-RU" sz="1400">
                          <a:effectLst/>
                          <a:latin typeface="georgia"/>
                        </a:rPr>
                        <a:t> это.</a:t>
                      </a:r>
                      <a:endParaRPr lang="ru-RU">
                        <a:effectLst/>
                      </a:endParaRPr>
                    </a:p>
                  </a:txBody>
                  <a:tcPr anchor="ctr">
                    <a:lnL>
                      <a:noFill/>
                    </a:lnL>
                    <a:lnR>
                      <a:noFill/>
                    </a:lnR>
                    <a:lnT>
                      <a:noFill/>
                    </a:lnT>
                    <a:lnB>
                      <a:noFill/>
                    </a:lnB>
                    <a:solidFill>
                      <a:srgbClr val="FFFFFF"/>
                    </a:solidFill>
                  </a:tcPr>
                </a:tc>
              </a:tr>
              <a:tr h="949118">
                <a:tc>
                  <a:txBody>
                    <a:bodyPr/>
                    <a:lstStyle/>
                    <a:p>
                      <a:r>
                        <a:rPr lang="ru-RU" sz="1400" dirty="0">
                          <a:effectLst/>
                          <a:latin typeface="georgia"/>
                        </a:rPr>
                        <a:t>2.Слова состояния надо, </a:t>
                      </a:r>
                      <a:r>
                        <a:rPr lang="ru-RU" sz="1400" dirty="0" err="1">
                          <a:effectLst/>
                          <a:latin typeface="georgia"/>
                        </a:rPr>
                        <a:t>нужно,</a:t>
                      </a:r>
                      <a:r>
                        <a:rPr lang="ru-RU" sz="1400" i="1" dirty="0" err="1">
                          <a:solidFill>
                            <a:srgbClr val="C818E2"/>
                          </a:solidFill>
                          <a:effectLst/>
                          <a:latin typeface="georgia"/>
                        </a:rPr>
                        <a:t>необходимо</a:t>
                      </a:r>
                      <a:r>
                        <a:rPr lang="ru-RU" sz="1400" i="1" dirty="0">
                          <a:solidFill>
                            <a:srgbClr val="C818E2"/>
                          </a:solidFill>
                          <a:effectLst/>
                          <a:latin typeface="georgia"/>
                        </a:rPr>
                        <a:t>, можно, нельзя.</a:t>
                      </a:r>
                      <a:endParaRPr lang="ru-RU" dirty="0">
                        <a:effectLst/>
                      </a:endParaRPr>
                    </a:p>
                  </a:txBody>
                  <a:tcPr anchor="ctr">
                    <a:lnL>
                      <a:noFill/>
                    </a:lnL>
                    <a:lnR>
                      <a:noFill/>
                    </a:lnR>
                    <a:lnT>
                      <a:noFill/>
                    </a:lnT>
                    <a:lnB>
                      <a:noFill/>
                    </a:lnB>
                    <a:solidFill>
                      <a:srgbClr val="FFFFFF"/>
                    </a:solidFill>
                  </a:tcPr>
                </a:tc>
                <a:tc>
                  <a:txBody>
                    <a:bodyPr/>
                    <a:lstStyle/>
                    <a:p>
                      <a:r>
                        <a:rPr lang="ru-RU" sz="1400" i="1" dirty="0">
                          <a:solidFill>
                            <a:srgbClr val="C818E2"/>
                          </a:solidFill>
                          <a:effectLst/>
                          <a:latin typeface="georgia"/>
                        </a:rPr>
                        <a:t>Необходимо подготовиться</a:t>
                      </a:r>
                      <a:r>
                        <a:rPr lang="ru-RU" sz="1400" dirty="0">
                          <a:effectLst/>
                          <a:latin typeface="georgia"/>
                        </a:rPr>
                        <a:t> к выступлению.</a:t>
                      </a:r>
                      <a:endParaRPr lang="ru-RU" dirty="0">
                        <a:effectLst/>
                      </a:endParaRPr>
                    </a:p>
                  </a:txBody>
                  <a:tcPr anchor="ctr">
                    <a:lnL>
                      <a:noFill/>
                    </a:lnL>
                    <a:lnR>
                      <a:noFill/>
                    </a:lnR>
                    <a:lnT>
                      <a:noFill/>
                    </a:lnT>
                    <a:lnB>
                      <a:noFill/>
                    </a:lnB>
                    <a:solidFill>
                      <a:srgbClr val="FFFFFF"/>
                    </a:solidFill>
                  </a:tcPr>
                </a:tc>
              </a:tr>
              <a:tr h="2350237">
                <a:tc>
                  <a:txBody>
                    <a:bodyPr/>
                    <a:lstStyle/>
                    <a:p>
                      <a:r>
                        <a:rPr lang="ru-RU" sz="1400" dirty="0">
                          <a:effectLst/>
                          <a:latin typeface="georgia"/>
                        </a:rPr>
                        <a:t>3.Слова, выражающие эмоциональную оценку действия, названного </a:t>
                      </a:r>
                      <a:r>
                        <a:rPr lang="ru-RU" sz="1400" dirty="0" err="1">
                          <a:effectLst/>
                          <a:latin typeface="georgia"/>
                        </a:rPr>
                        <a:t>инфинитивом:</a:t>
                      </a:r>
                      <a:r>
                        <a:rPr lang="ru-RU" sz="1400" i="1" dirty="0" err="1">
                          <a:solidFill>
                            <a:srgbClr val="C818E2"/>
                          </a:solidFill>
                          <a:effectLst/>
                          <a:latin typeface="georgia"/>
                        </a:rPr>
                        <a:t>грустно</a:t>
                      </a:r>
                      <a:r>
                        <a:rPr lang="ru-RU" sz="1400" i="1" dirty="0">
                          <a:solidFill>
                            <a:srgbClr val="C818E2"/>
                          </a:solidFill>
                          <a:effectLst/>
                          <a:latin typeface="georgia"/>
                        </a:rPr>
                        <a:t>, весело, приятно, горько</a:t>
                      </a:r>
                      <a:r>
                        <a:rPr lang="ru-RU" sz="1400" dirty="0">
                          <a:effectLst/>
                          <a:latin typeface="georgia"/>
                        </a:rPr>
                        <a:t> и т.д.</a:t>
                      </a:r>
                      <a:endParaRPr lang="ru-RU" dirty="0">
                        <a:effectLst/>
                      </a:endParaRPr>
                    </a:p>
                  </a:txBody>
                  <a:tcPr anchor="ctr">
                    <a:lnL>
                      <a:noFill/>
                    </a:lnL>
                    <a:lnR>
                      <a:noFill/>
                    </a:lnR>
                    <a:lnT>
                      <a:noFill/>
                    </a:lnT>
                    <a:lnB>
                      <a:noFill/>
                    </a:lnB>
                    <a:solidFill>
                      <a:srgbClr val="FFFFFF"/>
                    </a:solidFill>
                  </a:tcPr>
                </a:tc>
                <a:tc>
                  <a:txBody>
                    <a:bodyPr/>
                    <a:lstStyle/>
                    <a:p>
                      <a:r>
                        <a:rPr lang="ru-RU" sz="1400" i="1" dirty="0">
                          <a:solidFill>
                            <a:srgbClr val="C818E2"/>
                          </a:solidFill>
                          <a:effectLst/>
                          <a:latin typeface="georgia"/>
                        </a:rPr>
                        <a:t>Приятно лежать</a:t>
                      </a:r>
                      <a:r>
                        <a:rPr lang="ru-RU" sz="1400" dirty="0">
                          <a:effectLst/>
                          <a:latin typeface="georgia"/>
                        </a:rPr>
                        <a:t> на морском берегу.</a:t>
                      </a:r>
                      <a:endParaRPr lang="ru-RU" dirty="0">
                        <a:effectLst/>
                      </a:endParaRPr>
                    </a:p>
                  </a:txBody>
                  <a:tcPr anchor="ctr">
                    <a:lnL>
                      <a:noFill/>
                    </a:lnL>
                    <a:lnR>
                      <a:noFill/>
                    </a:lnR>
                    <a:lnT>
                      <a:noFill/>
                    </a:lnT>
                    <a:lnB>
                      <a:noFill/>
                    </a:lnB>
                    <a:solidFill>
                      <a:srgbClr val="FFFFFF"/>
                    </a:solidFill>
                  </a:tcPr>
                </a:tc>
              </a:tr>
            </a:tbl>
          </a:graphicData>
        </a:graphic>
      </p:graphicFrame>
      <p:sp>
        <p:nvSpPr>
          <p:cNvPr id="5" name="Rectangle 1"/>
          <p:cNvSpPr>
            <a:spLocks noChangeArrowheads="1"/>
          </p:cNvSpPr>
          <p:nvPr/>
        </p:nvSpPr>
        <p:spPr bwMode="auto">
          <a:xfrm>
            <a:off x="1365197" y="134780"/>
            <a:ext cx="6472285" cy="14688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223767" rIns="0" bIns="179331"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444444"/>
                </a:solidFill>
                <a:effectLst/>
                <a:latin typeface="Georgia" pitchFamily="18" charset="0"/>
                <a:cs typeface="Arial" pitchFamily="34" charset="0"/>
              </a:rPr>
              <a:t>Способы выражения вспомогательной части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444444"/>
                </a:solidFill>
                <a:effectLst/>
                <a:latin typeface="Georgia" pitchFamily="18" charset="0"/>
                <a:cs typeface="Arial" pitchFamily="34" charset="0"/>
              </a:rPr>
              <a:t>в составном глагольном сказуемом</a:t>
            </a:r>
            <a:endParaRPr kumimoji="0" lang="ru-RU" sz="3200" b="0" i="0" u="none" strike="noStrike" cap="none" normalizeH="0" baseline="0" dirty="0" smtClean="0">
              <a:ln>
                <a:noFill/>
              </a:ln>
              <a:solidFill>
                <a:srgbClr val="444444"/>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Arial" pitchFamily="34" charset="0"/>
                <a:cs typeface="Arial" pitchFamily="34" charset="0"/>
              </a:rPr>
              <a:t/>
            </a:r>
            <a:br>
              <a:rPr kumimoji="0" lang="ru-RU" sz="900" b="0" i="0" u="none" strike="noStrike" cap="none" normalizeH="0" baseline="0" dirty="0" smtClean="0">
                <a:ln>
                  <a:noFill/>
                </a:ln>
                <a:solidFill>
                  <a:schemeClr val="tx1"/>
                </a:solidFill>
                <a:effectLst/>
                <a:latin typeface="Arial" pitchFamily="34" charset="0"/>
                <a:cs typeface="Arial" pitchFamily="34" charset="0"/>
              </a:rPr>
            </a:b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57819032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4012330908"/>
              </p:ext>
            </p:extLst>
          </p:nvPr>
        </p:nvGraphicFramePr>
        <p:xfrm>
          <a:off x="395536" y="1556792"/>
          <a:ext cx="8424936" cy="4211389"/>
        </p:xfrm>
        <a:graphic>
          <a:graphicData uri="http://schemas.openxmlformats.org/drawingml/2006/table">
            <a:tbl>
              <a:tblPr/>
              <a:tblGrid>
                <a:gridCol w="4505794"/>
                <a:gridCol w="3919142"/>
              </a:tblGrid>
              <a:tr h="572749">
                <a:tc>
                  <a:txBody>
                    <a:bodyPr/>
                    <a:lstStyle/>
                    <a:p>
                      <a:pPr>
                        <a:buFont typeface="+mj-lt"/>
                        <a:buAutoNum type="arabicPeriod"/>
                      </a:pPr>
                      <a:r>
                        <a:rPr lang="ru-RU" sz="1400" i="1" dirty="0">
                          <a:solidFill>
                            <a:srgbClr val="C818E2"/>
                          </a:solidFill>
                          <a:effectLst/>
                          <a:latin typeface="georgia"/>
                        </a:rPr>
                        <a:t>Имя прилагательное</a:t>
                      </a:r>
                      <a:endParaRPr lang="ru-RU" dirty="0">
                        <a:effectLst/>
                      </a:endParaRPr>
                    </a:p>
                  </a:txBody>
                  <a:tcPr anchor="ctr">
                    <a:lnL>
                      <a:noFill/>
                    </a:lnL>
                    <a:lnR>
                      <a:noFill/>
                    </a:lnR>
                    <a:lnT>
                      <a:noFill/>
                    </a:lnT>
                    <a:lnB>
                      <a:noFill/>
                    </a:lnB>
                    <a:solidFill>
                      <a:srgbClr val="FFFFFF"/>
                    </a:solidFill>
                  </a:tcPr>
                </a:tc>
                <a:tc>
                  <a:txBody>
                    <a:bodyPr/>
                    <a:lstStyle/>
                    <a:p>
                      <a:r>
                        <a:rPr lang="ru-RU" sz="1400">
                          <a:effectLst/>
                          <a:latin typeface="georgia"/>
                        </a:rPr>
                        <a:t>Фильм </a:t>
                      </a:r>
                      <a:r>
                        <a:rPr lang="ru-RU" sz="1400" i="1">
                          <a:solidFill>
                            <a:srgbClr val="C818E2"/>
                          </a:solidFill>
                          <a:effectLst/>
                          <a:latin typeface="georgia"/>
                        </a:rPr>
                        <a:t>интересный</a:t>
                      </a:r>
                      <a:r>
                        <a:rPr lang="ru-RU" sz="1400">
                          <a:effectLst/>
                          <a:latin typeface="georgia"/>
                        </a:rPr>
                        <a:t>. Фильм</a:t>
                      </a:r>
                      <a:r>
                        <a:rPr lang="ru-RU" sz="1400" i="1">
                          <a:solidFill>
                            <a:srgbClr val="C818E2"/>
                          </a:solidFill>
                          <a:effectLst/>
                          <a:latin typeface="georgia"/>
                        </a:rPr>
                        <a:t>был интересным.</a:t>
                      </a:r>
                      <a:endParaRPr lang="ru-RU">
                        <a:effectLst/>
                      </a:endParaRPr>
                    </a:p>
                  </a:txBody>
                  <a:tcPr anchor="ctr">
                    <a:lnL>
                      <a:noFill/>
                    </a:lnL>
                    <a:lnR>
                      <a:noFill/>
                    </a:lnR>
                    <a:lnT>
                      <a:noFill/>
                    </a:lnT>
                    <a:lnB>
                      <a:noFill/>
                    </a:lnB>
                    <a:solidFill>
                      <a:srgbClr val="FFFFFF"/>
                    </a:solidFill>
                  </a:tcPr>
                </a:tc>
              </a:tr>
              <a:tr h="572749">
                <a:tc>
                  <a:txBody>
                    <a:bodyPr/>
                    <a:lstStyle/>
                    <a:p>
                      <a:pPr>
                        <a:buFont typeface="+mj-lt"/>
                        <a:buAutoNum type="arabicPeriod" startAt="2"/>
                      </a:pPr>
                      <a:r>
                        <a:rPr lang="ru-RU" sz="1400" i="1">
                          <a:solidFill>
                            <a:srgbClr val="C818E2"/>
                          </a:solidFill>
                          <a:effectLst/>
                          <a:latin typeface="georgia"/>
                        </a:rPr>
                        <a:t>Имя существительное</a:t>
                      </a:r>
                      <a:endParaRPr lang="ru-RU">
                        <a:effectLst/>
                      </a:endParaRPr>
                    </a:p>
                  </a:txBody>
                  <a:tcPr anchor="ctr">
                    <a:lnL>
                      <a:noFill/>
                    </a:lnL>
                    <a:lnR>
                      <a:noFill/>
                    </a:lnR>
                    <a:lnT>
                      <a:noFill/>
                    </a:lnT>
                    <a:lnB>
                      <a:noFill/>
                    </a:lnB>
                    <a:solidFill>
                      <a:srgbClr val="FFFFFF"/>
                    </a:solidFill>
                  </a:tcPr>
                </a:tc>
                <a:tc>
                  <a:txBody>
                    <a:bodyPr/>
                    <a:lstStyle/>
                    <a:p>
                      <a:r>
                        <a:rPr lang="ru-RU" sz="1400">
                          <a:effectLst/>
                          <a:latin typeface="georgia"/>
                        </a:rPr>
                        <a:t>Он </a:t>
                      </a:r>
                      <a:r>
                        <a:rPr lang="ru-RU" sz="1400" i="1">
                          <a:solidFill>
                            <a:srgbClr val="C818E2"/>
                          </a:solidFill>
                          <a:effectLst/>
                          <a:latin typeface="georgia"/>
                        </a:rPr>
                        <a:t>весельчак</a:t>
                      </a:r>
                      <a:r>
                        <a:rPr lang="ru-RU" sz="1400">
                          <a:effectLst/>
                          <a:latin typeface="georgia"/>
                        </a:rPr>
                        <a:t>. Весь сад </a:t>
                      </a:r>
                      <a:r>
                        <a:rPr lang="ru-RU" sz="1400" i="1">
                          <a:solidFill>
                            <a:srgbClr val="C818E2"/>
                          </a:solidFill>
                          <a:effectLst/>
                          <a:latin typeface="georgia"/>
                        </a:rPr>
                        <a:t>в цвету</a:t>
                      </a:r>
                      <a:r>
                        <a:rPr lang="ru-RU" sz="1400">
                          <a:effectLst/>
                          <a:latin typeface="georgia"/>
                        </a:rPr>
                        <a:t>.</a:t>
                      </a:r>
                      <a:endParaRPr lang="ru-RU">
                        <a:effectLst/>
                      </a:endParaRPr>
                    </a:p>
                  </a:txBody>
                  <a:tcPr anchor="ctr">
                    <a:lnL>
                      <a:noFill/>
                    </a:lnL>
                    <a:lnR>
                      <a:noFill/>
                    </a:lnR>
                    <a:lnT>
                      <a:noFill/>
                    </a:lnT>
                    <a:lnB>
                      <a:noFill/>
                    </a:lnB>
                    <a:solidFill>
                      <a:srgbClr val="FFFFFF"/>
                    </a:solidFill>
                  </a:tcPr>
                </a:tc>
              </a:tr>
              <a:tr h="336911">
                <a:tc>
                  <a:txBody>
                    <a:bodyPr/>
                    <a:lstStyle/>
                    <a:p>
                      <a:pPr>
                        <a:buFont typeface="+mj-lt"/>
                        <a:buAutoNum type="arabicPeriod" startAt="3"/>
                      </a:pPr>
                      <a:r>
                        <a:rPr lang="ru-RU" sz="1400" i="1">
                          <a:solidFill>
                            <a:srgbClr val="C818E2"/>
                          </a:solidFill>
                          <a:effectLst/>
                          <a:latin typeface="georgia"/>
                        </a:rPr>
                        <a:t>Причастие</a:t>
                      </a:r>
                      <a:endParaRPr lang="ru-RU">
                        <a:effectLst/>
                      </a:endParaRPr>
                    </a:p>
                  </a:txBody>
                  <a:tcPr anchor="ctr">
                    <a:lnL>
                      <a:noFill/>
                    </a:lnL>
                    <a:lnR>
                      <a:noFill/>
                    </a:lnR>
                    <a:lnT>
                      <a:noFill/>
                    </a:lnT>
                    <a:lnB>
                      <a:noFill/>
                    </a:lnB>
                    <a:solidFill>
                      <a:srgbClr val="FFFFFF"/>
                    </a:solidFill>
                  </a:tcPr>
                </a:tc>
                <a:tc>
                  <a:txBody>
                    <a:bodyPr/>
                    <a:lstStyle/>
                    <a:p>
                      <a:r>
                        <a:rPr lang="ru-RU" sz="1400">
                          <a:effectLst/>
                          <a:latin typeface="georgia"/>
                        </a:rPr>
                        <a:t>Письмо </a:t>
                      </a:r>
                      <a:r>
                        <a:rPr lang="ru-RU" sz="1400" i="1">
                          <a:solidFill>
                            <a:srgbClr val="C818E2"/>
                          </a:solidFill>
                          <a:effectLst/>
                          <a:latin typeface="georgia"/>
                        </a:rPr>
                        <a:t>было задержано</a:t>
                      </a:r>
                      <a:r>
                        <a:rPr lang="ru-RU" sz="1400">
                          <a:effectLst/>
                          <a:latin typeface="georgia"/>
                        </a:rPr>
                        <a:t>.</a:t>
                      </a:r>
                      <a:endParaRPr lang="ru-RU">
                        <a:effectLst/>
                      </a:endParaRPr>
                    </a:p>
                  </a:txBody>
                  <a:tcPr anchor="ctr">
                    <a:lnL>
                      <a:noFill/>
                    </a:lnL>
                    <a:lnR>
                      <a:noFill/>
                    </a:lnR>
                    <a:lnT>
                      <a:noFill/>
                    </a:lnT>
                    <a:lnB>
                      <a:noFill/>
                    </a:lnB>
                    <a:solidFill>
                      <a:srgbClr val="FFFFFF"/>
                    </a:solidFill>
                  </a:tcPr>
                </a:tc>
              </a:tr>
              <a:tr h="336911">
                <a:tc>
                  <a:txBody>
                    <a:bodyPr/>
                    <a:lstStyle/>
                    <a:p>
                      <a:pPr>
                        <a:buFont typeface="+mj-lt"/>
                        <a:buAutoNum type="arabicPeriod" startAt="4"/>
                      </a:pPr>
                      <a:r>
                        <a:rPr lang="ru-RU" sz="1400" i="1" dirty="0">
                          <a:solidFill>
                            <a:srgbClr val="C818E2"/>
                          </a:solidFill>
                          <a:effectLst/>
                          <a:latin typeface="georgia"/>
                        </a:rPr>
                        <a:t>Числительное</a:t>
                      </a:r>
                      <a:endParaRPr lang="ru-RU" dirty="0">
                        <a:effectLst/>
                      </a:endParaRPr>
                    </a:p>
                  </a:txBody>
                  <a:tcPr anchor="ctr">
                    <a:lnL>
                      <a:noFill/>
                    </a:lnL>
                    <a:lnR>
                      <a:noFill/>
                    </a:lnR>
                    <a:lnT>
                      <a:noFill/>
                    </a:lnT>
                    <a:lnB>
                      <a:noFill/>
                    </a:lnB>
                    <a:solidFill>
                      <a:srgbClr val="FFFFFF"/>
                    </a:solidFill>
                  </a:tcPr>
                </a:tc>
                <a:tc>
                  <a:txBody>
                    <a:bodyPr/>
                    <a:lstStyle/>
                    <a:p>
                      <a:r>
                        <a:rPr lang="ru-RU" sz="1400">
                          <a:effectLst/>
                          <a:latin typeface="georgia"/>
                        </a:rPr>
                        <a:t>Два да три </a:t>
                      </a:r>
                      <a:r>
                        <a:rPr lang="ru-RU" sz="1400" i="1">
                          <a:solidFill>
                            <a:srgbClr val="C818E2"/>
                          </a:solidFill>
                          <a:effectLst/>
                          <a:latin typeface="georgia"/>
                        </a:rPr>
                        <a:t>будет пять</a:t>
                      </a:r>
                      <a:r>
                        <a:rPr lang="ru-RU" sz="1400">
                          <a:effectLst/>
                          <a:latin typeface="georgia"/>
                        </a:rPr>
                        <a:t>.</a:t>
                      </a:r>
                      <a:endParaRPr lang="ru-RU">
                        <a:effectLst/>
                      </a:endParaRPr>
                    </a:p>
                  </a:txBody>
                  <a:tcPr anchor="ctr">
                    <a:lnL>
                      <a:noFill/>
                    </a:lnL>
                    <a:lnR>
                      <a:noFill/>
                    </a:lnR>
                    <a:lnT>
                      <a:noFill/>
                    </a:lnT>
                    <a:lnB>
                      <a:noFill/>
                    </a:lnB>
                    <a:solidFill>
                      <a:srgbClr val="FFFFFF"/>
                    </a:solidFill>
                  </a:tcPr>
                </a:tc>
              </a:tr>
              <a:tr h="336911">
                <a:tc>
                  <a:txBody>
                    <a:bodyPr/>
                    <a:lstStyle/>
                    <a:p>
                      <a:pPr>
                        <a:buFont typeface="+mj-lt"/>
                        <a:buAutoNum type="arabicPeriod" startAt="5"/>
                      </a:pPr>
                      <a:r>
                        <a:rPr lang="ru-RU" sz="1400" i="1">
                          <a:solidFill>
                            <a:srgbClr val="C818E2"/>
                          </a:solidFill>
                          <a:effectLst/>
                          <a:latin typeface="georgia"/>
                        </a:rPr>
                        <a:t>Местоимение</a:t>
                      </a:r>
                      <a:endParaRPr lang="ru-RU">
                        <a:effectLst/>
                      </a:endParaRPr>
                    </a:p>
                  </a:txBody>
                  <a:tcPr anchor="ctr">
                    <a:lnL>
                      <a:noFill/>
                    </a:lnL>
                    <a:lnR>
                      <a:noFill/>
                    </a:lnR>
                    <a:lnT>
                      <a:noFill/>
                    </a:lnT>
                    <a:lnB>
                      <a:noFill/>
                    </a:lnB>
                    <a:solidFill>
                      <a:srgbClr val="FFFFFF"/>
                    </a:solidFill>
                  </a:tcPr>
                </a:tc>
                <a:tc>
                  <a:txBody>
                    <a:bodyPr/>
                    <a:lstStyle/>
                    <a:p>
                      <a:r>
                        <a:rPr lang="ru-RU" sz="1400">
                          <a:effectLst/>
                          <a:latin typeface="georgia"/>
                        </a:rPr>
                        <a:t>Вишневый сад теперь </a:t>
                      </a:r>
                      <a:r>
                        <a:rPr lang="ru-RU" sz="1400" i="1">
                          <a:solidFill>
                            <a:srgbClr val="C818E2"/>
                          </a:solidFill>
                          <a:effectLst/>
                          <a:latin typeface="georgia"/>
                        </a:rPr>
                        <a:t>мой</a:t>
                      </a:r>
                      <a:r>
                        <a:rPr lang="ru-RU" sz="1400">
                          <a:effectLst/>
                          <a:latin typeface="georgia"/>
                        </a:rPr>
                        <a:t>.</a:t>
                      </a:r>
                      <a:endParaRPr lang="ru-RU">
                        <a:effectLst/>
                      </a:endParaRPr>
                    </a:p>
                  </a:txBody>
                  <a:tcPr anchor="ctr">
                    <a:lnL>
                      <a:noFill/>
                    </a:lnL>
                    <a:lnR>
                      <a:noFill/>
                    </a:lnR>
                    <a:lnT>
                      <a:noFill/>
                    </a:lnT>
                    <a:lnB>
                      <a:noFill/>
                    </a:lnB>
                    <a:solidFill>
                      <a:srgbClr val="FFFFFF"/>
                    </a:solidFill>
                  </a:tcPr>
                </a:tc>
              </a:tr>
              <a:tr h="336911">
                <a:tc>
                  <a:txBody>
                    <a:bodyPr/>
                    <a:lstStyle/>
                    <a:p>
                      <a:pPr>
                        <a:buFont typeface="+mj-lt"/>
                        <a:buAutoNum type="arabicPeriod" startAt="6"/>
                      </a:pPr>
                      <a:r>
                        <a:rPr lang="ru-RU" sz="1400" i="1">
                          <a:solidFill>
                            <a:srgbClr val="C818E2"/>
                          </a:solidFill>
                          <a:effectLst/>
                          <a:latin typeface="georgia"/>
                        </a:rPr>
                        <a:t>Наречие</a:t>
                      </a:r>
                      <a:endParaRPr lang="ru-RU">
                        <a:effectLst/>
                      </a:endParaRPr>
                    </a:p>
                  </a:txBody>
                  <a:tcPr anchor="ctr">
                    <a:lnL>
                      <a:noFill/>
                    </a:lnL>
                    <a:lnR>
                      <a:noFill/>
                    </a:lnR>
                    <a:lnT>
                      <a:noFill/>
                    </a:lnT>
                    <a:lnB>
                      <a:noFill/>
                    </a:lnB>
                    <a:solidFill>
                      <a:srgbClr val="FFFFFF"/>
                    </a:solidFill>
                  </a:tcPr>
                </a:tc>
                <a:tc>
                  <a:txBody>
                    <a:bodyPr/>
                    <a:lstStyle/>
                    <a:p>
                      <a:r>
                        <a:rPr lang="ru-RU" sz="1400">
                          <a:effectLst/>
                          <a:latin typeface="georgia"/>
                        </a:rPr>
                        <a:t>Ей туфли </a:t>
                      </a:r>
                      <a:r>
                        <a:rPr lang="ru-RU" sz="1400" i="1">
                          <a:solidFill>
                            <a:srgbClr val="C818E2"/>
                          </a:solidFill>
                          <a:effectLst/>
                          <a:latin typeface="georgia"/>
                        </a:rPr>
                        <a:t>впору будут</a:t>
                      </a:r>
                      <a:r>
                        <a:rPr lang="ru-RU" sz="1400">
                          <a:effectLst/>
                          <a:latin typeface="georgia"/>
                        </a:rPr>
                        <a:t>.</a:t>
                      </a:r>
                      <a:endParaRPr lang="ru-RU">
                        <a:effectLst/>
                      </a:endParaRPr>
                    </a:p>
                  </a:txBody>
                  <a:tcPr anchor="ctr">
                    <a:lnL>
                      <a:noFill/>
                    </a:lnL>
                    <a:lnR>
                      <a:noFill/>
                    </a:lnR>
                    <a:lnT>
                      <a:noFill/>
                    </a:lnT>
                    <a:lnB>
                      <a:noFill/>
                    </a:lnB>
                    <a:solidFill>
                      <a:srgbClr val="FFFFFF"/>
                    </a:solidFill>
                  </a:tcPr>
                </a:tc>
              </a:tr>
              <a:tr h="336911">
                <a:tc>
                  <a:txBody>
                    <a:bodyPr/>
                    <a:lstStyle/>
                    <a:p>
                      <a:pPr>
                        <a:buFont typeface="+mj-lt"/>
                        <a:buAutoNum type="arabicPeriod" startAt="7"/>
                      </a:pPr>
                      <a:r>
                        <a:rPr lang="ru-RU" sz="1400" i="1">
                          <a:solidFill>
                            <a:srgbClr val="C818E2"/>
                          </a:solidFill>
                          <a:effectLst/>
                          <a:latin typeface="georgia"/>
                        </a:rPr>
                        <a:t>Словами категории состояния</a:t>
                      </a:r>
                      <a:endParaRPr lang="ru-RU">
                        <a:effectLst/>
                      </a:endParaRPr>
                    </a:p>
                  </a:txBody>
                  <a:tcPr anchor="ctr">
                    <a:lnL>
                      <a:noFill/>
                    </a:lnL>
                    <a:lnR>
                      <a:noFill/>
                    </a:lnR>
                    <a:lnT>
                      <a:noFill/>
                    </a:lnT>
                    <a:lnB>
                      <a:noFill/>
                    </a:lnB>
                    <a:solidFill>
                      <a:srgbClr val="FFFFFF"/>
                    </a:solidFill>
                  </a:tcPr>
                </a:tc>
                <a:tc>
                  <a:txBody>
                    <a:bodyPr/>
                    <a:lstStyle/>
                    <a:p>
                      <a:r>
                        <a:rPr lang="ru-RU" sz="1400">
                          <a:effectLst/>
                          <a:latin typeface="georgia"/>
                        </a:rPr>
                        <a:t>Теперь всё </a:t>
                      </a:r>
                      <a:r>
                        <a:rPr lang="ru-RU" sz="1400" i="1">
                          <a:solidFill>
                            <a:srgbClr val="C818E2"/>
                          </a:solidFill>
                          <a:effectLst/>
                          <a:latin typeface="georgia"/>
                        </a:rPr>
                        <a:t>было ясно</a:t>
                      </a:r>
                      <a:r>
                        <a:rPr lang="ru-RU" sz="1400">
                          <a:effectLst/>
                          <a:latin typeface="georgia"/>
                        </a:rPr>
                        <a:t>.</a:t>
                      </a:r>
                      <a:endParaRPr lang="ru-RU">
                        <a:effectLst/>
                      </a:endParaRPr>
                    </a:p>
                  </a:txBody>
                  <a:tcPr anchor="ctr">
                    <a:lnL>
                      <a:noFill/>
                    </a:lnL>
                    <a:lnR>
                      <a:noFill/>
                    </a:lnR>
                    <a:lnT>
                      <a:noFill/>
                    </a:lnT>
                    <a:lnB>
                      <a:noFill/>
                    </a:lnB>
                    <a:solidFill>
                      <a:srgbClr val="FFFFFF"/>
                    </a:solidFill>
                  </a:tcPr>
                </a:tc>
              </a:tr>
              <a:tr h="808587">
                <a:tc>
                  <a:txBody>
                    <a:bodyPr/>
                    <a:lstStyle/>
                    <a:p>
                      <a:pPr>
                        <a:buFont typeface="+mj-lt"/>
                        <a:buAutoNum type="arabicPeriod" startAt="8"/>
                      </a:pPr>
                      <a:r>
                        <a:rPr lang="ru-RU" sz="1400" i="1">
                          <a:solidFill>
                            <a:srgbClr val="C818E2"/>
                          </a:solidFill>
                          <a:effectLst/>
                          <a:latin typeface="georgia"/>
                        </a:rPr>
                        <a:t>Синтаксически неделимое словосочетание</a:t>
                      </a:r>
                      <a:endParaRPr lang="ru-RU">
                        <a:effectLst/>
                      </a:endParaRPr>
                    </a:p>
                  </a:txBody>
                  <a:tcPr anchor="ctr">
                    <a:lnL>
                      <a:noFill/>
                    </a:lnL>
                    <a:lnR>
                      <a:noFill/>
                    </a:lnR>
                    <a:lnT>
                      <a:noFill/>
                    </a:lnT>
                    <a:lnB>
                      <a:noFill/>
                    </a:lnB>
                    <a:solidFill>
                      <a:srgbClr val="FFFFFF"/>
                    </a:solidFill>
                  </a:tcPr>
                </a:tc>
                <a:tc>
                  <a:txBody>
                    <a:bodyPr/>
                    <a:lstStyle/>
                    <a:p>
                      <a:r>
                        <a:rPr lang="ru-RU" sz="1400">
                          <a:effectLst/>
                          <a:latin typeface="georgia"/>
                        </a:rPr>
                        <a:t>Он </a:t>
                      </a:r>
                      <a:r>
                        <a:rPr lang="ru-RU" sz="1400" i="1">
                          <a:solidFill>
                            <a:srgbClr val="C818E2"/>
                          </a:solidFill>
                          <a:effectLst/>
                          <a:latin typeface="georgia"/>
                        </a:rPr>
                        <a:t>был высокого роста</a:t>
                      </a:r>
                      <a:r>
                        <a:rPr lang="ru-RU" sz="1400">
                          <a:effectLst/>
                          <a:latin typeface="georgia"/>
                        </a:rPr>
                        <a:t>.</a:t>
                      </a:r>
                      <a:endParaRPr lang="ru-RU">
                        <a:effectLst/>
                      </a:endParaRPr>
                    </a:p>
                    <a:p>
                      <a:r>
                        <a:rPr lang="ru-RU" sz="1400">
                          <a:effectLst/>
                          <a:latin typeface="georgia"/>
                        </a:rPr>
                        <a:t>Она </a:t>
                      </a:r>
                      <a:r>
                        <a:rPr lang="ru-RU" sz="1400" i="1">
                          <a:solidFill>
                            <a:srgbClr val="C818E2"/>
                          </a:solidFill>
                          <a:effectLst/>
                          <a:latin typeface="georgia"/>
                        </a:rPr>
                        <a:t>была с заплаканными глазами.</a:t>
                      </a:r>
                      <a:endParaRPr lang="ru-RU">
                        <a:effectLst/>
                      </a:endParaRPr>
                    </a:p>
                  </a:txBody>
                  <a:tcPr anchor="ctr">
                    <a:lnL>
                      <a:noFill/>
                    </a:lnL>
                    <a:lnR>
                      <a:noFill/>
                    </a:lnR>
                    <a:lnT>
                      <a:noFill/>
                    </a:lnT>
                    <a:lnB>
                      <a:noFill/>
                    </a:lnB>
                    <a:solidFill>
                      <a:srgbClr val="FFFFFF"/>
                    </a:solidFill>
                  </a:tcPr>
                </a:tc>
              </a:tr>
              <a:tr h="572749">
                <a:tc>
                  <a:txBody>
                    <a:bodyPr/>
                    <a:lstStyle/>
                    <a:p>
                      <a:pPr>
                        <a:buFont typeface="+mj-lt"/>
                        <a:buAutoNum type="arabicPeriod" startAt="9"/>
                      </a:pPr>
                      <a:r>
                        <a:rPr lang="ru-RU" sz="1400" i="1">
                          <a:solidFill>
                            <a:srgbClr val="C818E2"/>
                          </a:solidFill>
                          <a:effectLst/>
                          <a:latin typeface="georgia"/>
                        </a:rPr>
                        <a:t>Фразеолгизмом</a:t>
                      </a:r>
                      <a:endParaRPr lang="ru-RU">
                        <a:effectLst/>
                      </a:endParaRPr>
                    </a:p>
                  </a:txBody>
                  <a:tcPr anchor="ctr">
                    <a:lnL>
                      <a:noFill/>
                    </a:lnL>
                    <a:lnR>
                      <a:noFill/>
                    </a:lnR>
                    <a:lnT>
                      <a:noFill/>
                    </a:lnT>
                    <a:lnB>
                      <a:noFill/>
                    </a:lnB>
                    <a:solidFill>
                      <a:srgbClr val="FFFFFF"/>
                    </a:solidFill>
                  </a:tcPr>
                </a:tc>
                <a:tc>
                  <a:txBody>
                    <a:bodyPr/>
                    <a:lstStyle/>
                    <a:p>
                      <a:r>
                        <a:rPr lang="ru-RU" sz="1400" dirty="0">
                          <a:effectLst/>
                          <a:latin typeface="georgia"/>
                        </a:rPr>
                        <a:t>Он </a:t>
                      </a:r>
                      <a:r>
                        <a:rPr lang="ru-RU" sz="1400" i="1" dirty="0">
                          <a:solidFill>
                            <a:srgbClr val="C818E2"/>
                          </a:solidFill>
                          <a:effectLst/>
                          <a:latin typeface="georgia"/>
                        </a:rPr>
                        <a:t>человек с золотым сердцем</a:t>
                      </a:r>
                      <a:r>
                        <a:rPr lang="ru-RU" sz="1400" dirty="0">
                          <a:effectLst/>
                          <a:latin typeface="georgia"/>
                        </a:rPr>
                        <a:t>.</a:t>
                      </a:r>
                      <a:endParaRPr lang="ru-RU" dirty="0">
                        <a:effectLst/>
                      </a:endParaRPr>
                    </a:p>
                  </a:txBody>
                  <a:tcPr anchor="ctr">
                    <a:lnL>
                      <a:noFill/>
                    </a:lnL>
                    <a:lnR>
                      <a:noFill/>
                    </a:lnR>
                    <a:lnT>
                      <a:noFill/>
                    </a:lnT>
                    <a:lnB>
                      <a:noFill/>
                    </a:lnB>
                    <a:solidFill>
                      <a:srgbClr val="FFFFFF"/>
                    </a:solidFill>
                  </a:tcPr>
                </a:tc>
              </a:tr>
            </a:tbl>
          </a:graphicData>
        </a:graphic>
      </p:graphicFrame>
      <p:sp>
        <p:nvSpPr>
          <p:cNvPr id="5" name="Rectangle 1"/>
          <p:cNvSpPr>
            <a:spLocks noChangeArrowheads="1"/>
          </p:cNvSpPr>
          <p:nvPr/>
        </p:nvSpPr>
        <p:spPr bwMode="auto">
          <a:xfrm>
            <a:off x="251520" y="157863"/>
            <a:ext cx="8645446" cy="11810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133308"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1" i="0" u="none" strike="noStrike" cap="none" normalizeH="0" baseline="0" dirty="0" smtClean="0">
              <a:ln>
                <a:noFill/>
              </a:ln>
              <a:solidFill>
                <a:srgbClr val="444444"/>
              </a:solidFill>
              <a:effectLst/>
              <a:latin typeface="Georgia"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444444"/>
                </a:solidFill>
                <a:effectLst/>
                <a:latin typeface="Georgia" pitchFamily="18" charset="0"/>
                <a:cs typeface="Arial" pitchFamily="34" charset="0"/>
              </a:rPr>
              <a:t>Способы выражения именной части сказуемог</a:t>
            </a:r>
            <a:r>
              <a:rPr lang="ru-RU" b="1" dirty="0">
                <a:solidFill>
                  <a:srgbClr val="444444"/>
                </a:solidFill>
                <a:latin typeface="Georgia" pitchFamily="18" charset="0"/>
                <a:cs typeface="Arial" pitchFamily="34" charset="0"/>
              </a:rPr>
              <a:t>о</a:t>
            </a:r>
            <a:endParaRPr kumimoji="0" lang="ru-RU" b="0" i="0" u="none" strike="noStrike" cap="none" normalizeH="0" baseline="0" dirty="0" smtClean="0">
              <a:ln>
                <a:noFill/>
              </a:ln>
              <a:solidFill>
                <a:srgbClr val="444444"/>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F1010"/>
                </a:solidFill>
                <a:effectLst/>
                <a:latin typeface="Georgia" pitchFamily="18" charset="0"/>
                <a:cs typeface="Arial" pitchFamily="34" charset="0"/>
              </a:rPr>
              <a:t>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ru-RU" sz="1400" b="0" i="0" u="none" strike="noStrike" cap="none" normalizeH="0" baseline="0" dirty="0" smtClean="0">
                <a:ln>
                  <a:noFill/>
                </a:ln>
                <a:solidFill>
                  <a:srgbClr val="0F1010"/>
                </a:solidFill>
                <a:effectLst/>
                <a:latin typeface="Georgia"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22736999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4125863743"/>
              </p:ext>
            </p:extLst>
          </p:nvPr>
        </p:nvGraphicFramePr>
        <p:xfrm>
          <a:off x="395536" y="1772816"/>
          <a:ext cx="8352928" cy="4320480"/>
        </p:xfrm>
        <a:graphic>
          <a:graphicData uri="http://schemas.openxmlformats.org/drawingml/2006/table">
            <a:tbl>
              <a:tblPr/>
              <a:tblGrid>
                <a:gridCol w="4176464"/>
                <a:gridCol w="4176464"/>
              </a:tblGrid>
              <a:tr h="1114963">
                <a:tc>
                  <a:txBody>
                    <a:bodyPr/>
                    <a:lstStyle/>
                    <a:p>
                      <a:r>
                        <a:rPr lang="ru-RU" sz="1400" dirty="0">
                          <a:effectLst/>
                          <a:latin typeface="georgia"/>
                        </a:rPr>
                        <a:t>1.Глаголом - связкой </a:t>
                      </a:r>
                      <a:r>
                        <a:rPr lang="ru-RU" sz="1400" i="1" dirty="0">
                          <a:solidFill>
                            <a:srgbClr val="C818E2"/>
                          </a:solidFill>
                          <a:effectLst/>
                          <a:latin typeface="georgia"/>
                        </a:rPr>
                        <a:t>быть</a:t>
                      </a:r>
                      <a:r>
                        <a:rPr lang="ru-RU" sz="1400" dirty="0">
                          <a:effectLst/>
                          <a:latin typeface="georgia"/>
                        </a:rPr>
                        <a:t>( в настоящем времени не употребляется- </a:t>
                      </a:r>
                      <a:r>
                        <a:rPr lang="ru-RU" sz="1400" i="1" dirty="0">
                          <a:solidFill>
                            <a:srgbClr val="C818E2"/>
                          </a:solidFill>
                          <a:effectLst/>
                          <a:latin typeface="georgia"/>
                        </a:rPr>
                        <a:t>нулевая связка</a:t>
                      </a:r>
                      <a:r>
                        <a:rPr lang="ru-RU" sz="1400" dirty="0">
                          <a:effectLst/>
                          <a:latin typeface="georgia"/>
                        </a:rPr>
                        <a:t>)</a:t>
                      </a:r>
                      <a:endParaRPr lang="ru-RU" dirty="0">
                        <a:effectLst/>
                      </a:endParaRPr>
                    </a:p>
                  </a:txBody>
                  <a:tcPr anchor="ctr">
                    <a:lnL>
                      <a:noFill/>
                    </a:lnL>
                    <a:lnR>
                      <a:noFill/>
                    </a:lnR>
                    <a:lnT>
                      <a:noFill/>
                    </a:lnT>
                    <a:lnB>
                      <a:noFill/>
                    </a:lnB>
                    <a:solidFill>
                      <a:srgbClr val="FFFFFF"/>
                    </a:solidFill>
                  </a:tcPr>
                </a:tc>
                <a:tc>
                  <a:txBody>
                    <a:bodyPr/>
                    <a:lstStyle/>
                    <a:p>
                      <a:r>
                        <a:rPr lang="ru-RU" sz="1400">
                          <a:effectLst/>
                          <a:latin typeface="georgia"/>
                        </a:rPr>
                        <a:t>Он </a:t>
                      </a:r>
                      <a:r>
                        <a:rPr lang="ru-RU" sz="1400" i="1">
                          <a:solidFill>
                            <a:srgbClr val="C818E2"/>
                          </a:solidFill>
                          <a:effectLst/>
                          <a:latin typeface="georgia"/>
                        </a:rPr>
                        <a:t>был врачом</a:t>
                      </a:r>
                      <a:r>
                        <a:rPr lang="ru-RU" sz="1400" b="1">
                          <a:effectLst/>
                          <a:latin typeface="georgia"/>
                        </a:rPr>
                        <a:t>.</a:t>
                      </a:r>
                      <a:endParaRPr lang="ru-RU">
                        <a:effectLst/>
                      </a:endParaRPr>
                    </a:p>
                    <a:p>
                      <a:r>
                        <a:rPr lang="ru-RU" sz="1400">
                          <a:effectLst/>
                          <a:latin typeface="georgia"/>
                        </a:rPr>
                        <a:t>Он </a:t>
                      </a:r>
                      <a:r>
                        <a:rPr lang="ru-RU" sz="1400" i="1">
                          <a:solidFill>
                            <a:srgbClr val="C818E2"/>
                          </a:solidFill>
                          <a:effectLst/>
                          <a:latin typeface="georgia"/>
                        </a:rPr>
                        <a:t>врач</a:t>
                      </a:r>
                      <a:r>
                        <a:rPr lang="ru-RU" sz="1400" b="1">
                          <a:effectLst/>
                          <a:latin typeface="georgia"/>
                        </a:rPr>
                        <a:t>.</a:t>
                      </a:r>
                      <a:endParaRPr lang="ru-RU">
                        <a:effectLst/>
                      </a:endParaRPr>
                    </a:p>
                  </a:txBody>
                  <a:tcPr anchor="ctr">
                    <a:lnL>
                      <a:noFill/>
                    </a:lnL>
                    <a:lnR>
                      <a:noFill/>
                    </a:lnR>
                    <a:lnT>
                      <a:noFill/>
                    </a:lnT>
                    <a:lnB>
                      <a:noFill/>
                    </a:lnB>
                    <a:solidFill>
                      <a:srgbClr val="FFFFFF"/>
                    </a:solidFill>
                  </a:tcPr>
                </a:tc>
              </a:tr>
              <a:tr h="1765357">
                <a:tc>
                  <a:txBody>
                    <a:bodyPr/>
                    <a:lstStyle/>
                    <a:p>
                      <a:r>
                        <a:rPr lang="ru-RU" sz="1400">
                          <a:effectLst/>
                          <a:latin typeface="georgia"/>
                        </a:rPr>
                        <a:t>2.Глаголами – связками </a:t>
                      </a:r>
                      <a:r>
                        <a:rPr lang="ru-RU" sz="1400" i="1">
                          <a:solidFill>
                            <a:srgbClr val="C818E2"/>
                          </a:solidFill>
                          <a:effectLst/>
                          <a:latin typeface="georgia"/>
                        </a:rPr>
                        <a:t>стать, становиться, делаться, являться, считаться, казаться, называться, представляться, представлять собой и т.д.</a:t>
                      </a:r>
                      <a:endParaRPr lang="ru-RU">
                        <a:effectLst/>
                      </a:endParaRPr>
                    </a:p>
                  </a:txBody>
                  <a:tcPr anchor="ctr">
                    <a:lnL>
                      <a:noFill/>
                    </a:lnL>
                    <a:lnR>
                      <a:noFill/>
                    </a:lnR>
                    <a:lnT>
                      <a:noFill/>
                    </a:lnT>
                    <a:lnB>
                      <a:noFill/>
                    </a:lnB>
                    <a:solidFill>
                      <a:srgbClr val="FFFFFF"/>
                    </a:solidFill>
                  </a:tcPr>
                </a:tc>
                <a:tc>
                  <a:txBody>
                    <a:bodyPr/>
                    <a:lstStyle/>
                    <a:p>
                      <a:r>
                        <a:rPr lang="ru-RU" sz="1400" dirty="0">
                          <a:effectLst/>
                          <a:latin typeface="georgia"/>
                        </a:rPr>
                        <a:t>Эта картина </a:t>
                      </a:r>
                      <a:r>
                        <a:rPr lang="ru-RU" sz="1400" i="1" dirty="0">
                          <a:solidFill>
                            <a:srgbClr val="C818E2"/>
                          </a:solidFill>
                          <a:effectLst/>
                          <a:latin typeface="georgia"/>
                        </a:rPr>
                        <a:t>считается лучшей</a:t>
                      </a:r>
                      <a:r>
                        <a:rPr lang="ru-RU" sz="1400" dirty="0">
                          <a:effectLst/>
                          <a:latin typeface="georgia"/>
                        </a:rPr>
                        <a:t> в творчестве </a:t>
                      </a:r>
                      <a:r>
                        <a:rPr lang="ru-RU" sz="1400" dirty="0" err="1">
                          <a:effectLst/>
                          <a:latin typeface="georgia"/>
                        </a:rPr>
                        <a:t>К.Малевича</a:t>
                      </a:r>
                      <a:r>
                        <a:rPr lang="ru-RU" sz="1400" dirty="0">
                          <a:effectLst/>
                          <a:latin typeface="georgia"/>
                        </a:rPr>
                        <a:t>.</a:t>
                      </a:r>
                      <a:endParaRPr lang="ru-RU" dirty="0">
                        <a:effectLst/>
                      </a:endParaRPr>
                    </a:p>
                  </a:txBody>
                  <a:tcPr anchor="ctr">
                    <a:lnL>
                      <a:noFill/>
                    </a:lnL>
                    <a:lnR>
                      <a:noFill/>
                    </a:lnR>
                    <a:lnT>
                      <a:noFill/>
                    </a:lnT>
                    <a:lnB>
                      <a:noFill/>
                    </a:lnB>
                    <a:solidFill>
                      <a:srgbClr val="FFFFFF"/>
                    </a:solidFill>
                  </a:tcPr>
                </a:tc>
              </a:tr>
              <a:tr h="1440160">
                <a:tc>
                  <a:txBody>
                    <a:bodyPr/>
                    <a:lstStyle/>
                    <a:p>
                      <a:r>
                        <a:rPr lang="ru-RU" sz="1400">
                          <a:effectLst/>
                          <a:latin typeface="georgia"/>
                        </a:rPr>
                        <a:t>3.Глаголами движения и состояния : </a:t>
                      </a:r>
                      <a:r>
                        <a:rPr lang="ru-RU" sz="1400" i="1">
                          <a:solidFill>
                            <a:srgbClr val="C818E2"/>
                          </a:solidFill>
                          <a:effectLst/>
                          <a:latin typeface="georgia"/>
                        </a:rPr>
                        <a:t>прийти, сидеть, приехать, вернуться, стоять и др.</a:t>
                      </a:r>
                      <a:endParaRPr lang="ru-RU">
                        <a:effectLst/>
                      </a:endParaRPr>
                    </a:p>
                  </a:txBody>
                  <a:tcPr anchor="ctr">
                    <a:lnL>
                      <a:noFill/>
                    </a:lnL>
                    <a:lnR>
                      <a:noFill/>
                    </a:lnR>
                    <a:lnT>
                      <a:noFill/>
                    </a:lnT>
                    <a:lnB>
                      <a:noFill/>
                    </a:lnB>
                    <a:solidFill>
                      <a:srgbClr val="FFFFFF"/>
                    </a:solidFill>
                  </a:tcPr>
                </a:tc>
                <a:tc>
                  <a:txBody>
                    <a:bodyPr/>
                    <a:lstStyle/>
                    <a:p>
                      <a:r>
                        <a:rPr lang="ru-RU" sz="1400" dirty="0">
                          <a:effectLst/>
                          <a:latin typeface="georgia"/>
                        </a:rPr>
                        <a:t>День </a:t>
                      </a:r>
                      <a:r>
                        <a:rPr lang="ru-RU" sz="1400" i="1" dirty="0">
                          <a:solidFill>
                            <a:srgbClr val="C818E2"/>
                          </a:solidFill>
                          <a:effectLst/>
                          <a:latin typeface="georgia"/>
                        </a:rPr>
                        <a:t>простоял пасмурный</a:t>
                      </a:r>
                      <a:r>
                        <a:rPr lang="ru-RU" sz="1400" b="1" dirty="0">
                          <a:effectLst/>
                          <a:latin typeface="georgia"/>
                        </a:rPr>
                        <a:t>.</a:t>
                      </a:r>
                      <a:endParaRPr lang="ru-RU" dirty="0">
                        <a:effectLst/>
                      </a:endParaRPr>
                    </a:p>
                  </a:txBody>
                  <a:tcPr anchor="ctr">
                    <a:lnL>
                      <a:noFill/>
                    </a:lnL>
                    <a:lnR>
                      <a:noFill/>
                    </a:lnR>
                    <a:lnT>
                      <a:noFill/>
                    </a:lnT>
                    <a:lnB>
                      <a:noFill/>
                    </a:lnB>
                    <a:solidFill>
                      <a:srgbClr val="FFFFFF"/>
                    </a:solidFill>
                  </a:tcPr>
                </a:tc>
              </a:tr>
            </a:tbl>
          </a:graphicData>
        </a:graphic>
      </p:graphicFrame>
      <p:sp>
        <p:nvSpPr>
          <p:cNvPr id="5" name="Rectangle 1"/>
          <p:cNvSpPr>
            <a:spLocks noChangeArrowheads="1"/>
          </p:cNvSpPr>
          <p:nvPr/>
        </p:nvSpPr>
        <p:spPr bwMode="auto">
          <a:xfrm>
            <a:off x="179512" y="188640"/>
            <a:ext cx="8568952" cy="9610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23767" rIns="0" bIns="179331"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1" i="0" u="none" strike="noStrike" cap="none" normalizeH="0" baseline="0" dirty="0" smtClean="0">
                <a:ln>
                  <a:noFill/>
                </a:ln>
                <a:solidFill>
                  <a:srgbClr val="444444"/>
                </a:solidFill>
                <a:effectLst/>
                <a:latin typeface="Georgia" pitchFamily="18" charset="0"/>
                <a:cs typeface="Arial" pitchFamily="34" charset="0"/>
              </a:rPr>
              <a:t>Способы выражения вспомогательной части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1" i="0" u="none" strike="noStrike" cap="none" normalizeH="0" baseline="0" dirty="0" smtClean="0">
                <a:ln>
                  <a:noFill/>
                </a:ln>
                <a:solidFill>
                  <a:srgbClr val="444444"/>
                </a:solidFill>
                <a:effectLst/>
                <a:latin typeface="Georgia" pitchFamily="18" charset="0"/>
                <a:cs typeface="Arial" pitchFamily="34" charset="0"/>
              </a:rPr>
              <a:t>составного именного  сказуемого</a:t>
            </a:r>
            <a:endParaRPr kumimoji="0" lang="ru-RU" sz="3000" b="0" i="0" u="none" strike="noStrike" cap="none" normalizeH="0" baseline="0" dirty="0" smtClean="0">
              <a:ln>
                <a:noFill/>
              </a:ln>
              <a:solidFill>
                <a:srgbClr val="444444"/>
              </a:solidFill>
              <a:effectLst/>
              <a:latin typeface="Georgia" pitchFamily="18" charset="0"/>
              <a:cs typeface="Arial" pitchFamily="34" charset="0"/>
            </a:endParaRPr>
          </a:p>
        </p:txBody>
      </p:sp>
    </p:spTree>
    <p:extLst>
      <p:ext uri="{BB962C8B-B14F-4D97-AF65-F5344CB8AC3E}">
        <p14:creationId xmlns:p14="http://schemas.microsoft.com/office/powerpoint/2010/main" val="357676588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lstStyle/>
          <a:p>
            <a:r>
              <a:rPr lang="ru-RU" b="1" dirty="0" smtClean="0"/>
              <a:t>Как выполняем.</a:t>
            </a:r>
            <a:endParaRPr lang="ru-RU" b="1" dirty="0"/>
          </a:p>
        </p:txBody>
      </p:sp>
      <p:sp>
        <p:nvSpPr>
          <p:cNvPr id="3" name="Объект 2"/>
          <p:cNvSpPr>
            <a:spLocks noGrp="1"/>
          </p:cNvSpPr>
          <p:nvPr>
            <p:ph idx="1"/>
          </p:nvPr>
        </p:nvSpPr>
        <p:spPr>
          <a:xfrm>
            <a:off x="457200" y="1052736"/>
            <a:ext cx="8363272" cy="5544616"/>
          </a:xfrm>
        </p:spPr>
        <p:txBody>
          <a:bodyPr>
            <a:normAutofit fontScale="62500" lnSpcReduction="20000"/>
          </a:bodyPr>
          <a:lstStyle/>
          <a:p>
            <a:r>
              <a:rPr lang="ru-RU" dirty="0"/>
              <a:t>Внимательно прочитайте предложение. Подумайте, что в нём главное, какая основная мысль, без чего предложение не будет точным и полным? Ответьте на вопросы: о чём идёт речь в предложении? (это подлежащее) и что сказано о подлежащем? ( это сказуемое.)</a:t>
            </a:r>
          </a:p>
          <a:p>
            <a:r>
              <a:rPr lang="ru-RU" dirty="0"/>
              <a:t>Помните, что главные члены могут состоять не только из одного слова, но и из нескольких.</a:t>
            </a:r>
          </a:p>
          <a:p>
            <a:r>
              <a:rPr lang="ru-RU" dirty="0"/>
              <a:t>Будьте внимательны со словом </a:t>
            </a:r>
            <a:r>
              <a:rPr lang="ru-RU" i="1" dirty="0"/>
              <a:t>БЫТЬ</a:t>
            </a:r>
            <a:r>
              <a:rPr lang="ru-RU" dirty="0"/>
              <a:t>. Данное слово может быть подлежащим только в значении «находиться» (Он </a:t>
            </a:r>
            <a:r>
              <a:rPr lang="ru-RU" i="1" dirty="0"/>
              <a:t>был</a:t>
            </a:r>
            <a:r>
              <a:rPr lang="ru-RU" dirty="0"/>
              <a:t> здесь, то есть находился).В остальных случаях глагол является частью составного именного сказуемого ( Она </a:t>
            </a:r>
            <a:r>
              <a:rPr lang="ru-RU" i="1" dirty="0"/>
              <a:t>была педагогом</a:t>
            </a:r>
            <a:r>
              <a:rPr lang="ru-RU" dirty="0"/>
              <a:t>).</a:t>
            </a:r>
          </a:p>
          <a:p>
            <a:r>
              <a:rPr lang="ru-RU" dirty="0"/>
              <a:t>Сложно бывает определить, входит инфинитив в составное сказуемое или нет.</a:t>
            </a:r>
          </a:p>
          <a:p>
            <a:r>
              <a:rPr lang="ru-RU" dirty="0"/>
              <a:t>Запомните: инфинитив является частью сказуемого, если оба действия совершает подлежащее (Он </a:t>
            </a:r>
            <a:r>
              <a:rPr lang="ru-RU" i="1" dirty="0"/>
              <a:t>решил прочитать</a:t>
            </a:r>
            <a:r>
              <a:rPr lang="ru-RU" dirty="0"/>
              <a:t> эту книгу). Если же действие, выраженное инфинитивом, будут совершать другие, то это не сказуемое. (Он   </a:t>
            </a:r>
            <a:r>
              <a:rPr lang="ru-RU" i="1" dirty="0"/>
              <a:t>предложил</a:t>
            </a:r>
            <a:r>
              <a:rPr lang="ru-RU" dirty="0"/>
              <a:t>  записаться в кружок.  Здесь  </a:t>
            </a:r>
            <a:r>
              <a:rPr lang="ru-RU" i="1" dirty="0"/>
              <a:t>он  предложил</a:t>
            </a:r>
            <a:r>
              <a:rPr lang="ru-RU" dirty="0"/>
              <a:t> - это основа, предложил ЧТО? записаться, это  дополнение, ведь записываться будут уже другие).</a:t>
            </a:r>
          </a:p>
          <a:p>
            <a:r>
              <a:rPr lang="ru-RU" dirty="0"/>
              <a:t> </a:t>
            </a:r>
          </a:p>
          <a:p>
            <a:endParaRPr lang="ru-RU" dirty="0"/>
          </a:p>
        </p:txBody>
      </p:sp>
    </p:spTree>
    <p:extLst>
      <p:ext uri="{BB962C8B-B14F-4D97-AF65-F5344CB8AC3E}">
        <p14:creationId xmlns:p14="http://schemas.microsoft.com/office/powerpoint/2010/main" val="29650314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Приемы сжатия текста.</a:t>
            </a:r>
            <a:br>
              <a:rPr lang="ru-RU" b="1" dirty="0" smtClean="0"/>
            </a:br>
            <a:endParaRPr lang="ru-RU" b="1" dirty="0"/>
          </a:p>
        </p:txBody>
      </p:sp>
      <p:sp>
        <p:nvSpPr>
          <p:cNvPr id="3" name="Объект 2"/>
          <p:cNvSpPr>
            <a:spLocks noGrp="1"/>
          </p:cNvSpPr>
          <p:nvPr>
            <p:ph idx="1"/>
          </p:nvPr>
        </p:nvSpPr>
        <p:spPr/>
        <p:txBody>
          <a:bodyPr/>
          <a:lstStyle/>
          <a:p>
            <a:r>
              <a:rPr lang="ru-RU" dirty="0" smtClean="0"/>
              <a:t>1. Исключение</a:t>
            </a:r>
          </a:p>
          <a:p>
            <a:r>
              <a:rPr lang="ru-RU" dirty="0" smtClean="0"/>
              <a:t>2. Обобщение</a:t>
            </a:r>
          </a:p>
          <a:p>
            <a:r>
              <a:rPr lang="ru-RU" dirty="0" smtClean="0"/>
              <a:t>3. Упрощение</a:t>
            </a:r>
          </a:p>
          <a:p>
            <a:pPr marL="0" indent="0">
              <a:buNone/>
            </a:pPr>
            <a:r>
              <a:rPr lang="ru-RU" dirty="0"/>
              <a:t> </a:t>
            </a:r>
            <a:r>
              <a:rPr lang="ru-RU" dirty="0" smtClean="0"/>
              <a:t>Использование всех приемов на протяжении всего текста – обязательно!</a:t>
            </a:r>
          </a:p>
          <a:p>
            <a:pPr marL="0" indent="0" algn="ctr">
              <a:buNone/>
            </a:pPr>
            <a:r>
              <a:rPr lang="ru-RU" dirty="0" smtClean="0"/>
              <a:t>Использование 1 или 2 приемов автоматически снимает балл за работу.</a:t>
            </a:r>
            <a:endParaRPr lang="ru-RU" dirty="0"/>
          </a:p>
        </p:txBody>
      </p:sp>
    </p:spTree>
    <p:extLst>
      <p:ext uri="{BB962C8B-B14F-4D97-AF65-F5344CB8AC3E}">
        <p14:creationId xmlns:p14="http://schemas.microsoft.com/office/powerpoint/2010/main" val="52057914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№9. Обособленные члены предложения</a:t>
            </a:r>
            <a:endParaRPr lang="ru-RU" b="1" dirty="0"/>
          </a:p>
        </p:txBody>
      </p:sp>
      <p:sp>
        <p:nvSpPr>
          <p:cNvPr id="3" name="Объект 2"/>
          <p:cNvSpPr>
            <a:spLocks noGrp="1"/>
          </p:cNvSpPr>
          <p:nvPr>
            <p:ph idx="1"/>
          </p:nvPr>
        </p:nvSpPr>
        <p:spPr>
          <a:xfrm>
            <a:off x="457200" y="1600200"/>
            <a:ext cx="8229600" cy="4997152"/>
          </a:xfrm>
        </p:spPr>
        <p:txBody>
          <a:bodyPr>
            <a:normAutofit fontScale="77500" lnSpcReduction="20000"/>
          </a:bodyPr>
          <a:lstStyle/>
          <a:p>
            <a:r>
              <a:rPr lang="ru-RU" dirty="0"/>
              <a:t>Обособленные члены предложения - это такие второстепенные члены, которые выделяются знаками, то есть обособляются. </a:t>
            </a:r>
            <a:r>
              <a:rPr lang="ru-RU" b="1" dirty="0">
                <a:solidFill>
                  <a:srgbClr val="FF0000"/>
                </a:solidFill>
              </a:rPr>
              <a:t>Поэтому сразу исключаете из данных по заданию предложений такие, в которых нет знаков препинания.</a:t>
            </a:r>
          </a:p>
          <a:p>
            <a:r>
              <a:rPr lang="ru-RU" dirty="0"/>
              <a:t>Помните, что обособленные члены выделяются только запятыми и очень редко тире. Если в предложении нет этих знаков, а стоят другие (двоеточие, например,) значит данное предложение не является ответом.</a:t>
            </a:r>
          </a:p>
          <a:p>
            <a:r>
              <a:rPr lang="ru-RU" dirty="0"/>
              <a:t>Итак, вы нашли предложение, которое, как вам кажется, имеет в своём составе обособленные члены. Теперь необходимо узнать, является ли оно именно тем обособленным членом, которое нужно найти по заданию.</a:t>
            </a:r>
          </a:p>
          <a:p>
            <a:endParaRPr lang="ru-RU" dirty="0"/>
          </a:p>
        </p:txBody>
      </p:sp>
    </p:spTree>
    <p:extLst>
      <p:ext uri="{BB962C8B-B14F-4D97-AF65-F5344CB8AC3E}">
        <p14:creationId xmlns:p14="http://schemas.microsoft.com/office/powerpoint/2010/main" val="113950081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just"/>
            <a:r>
              <a:rPr lang="ru-RU" sz="2000" b="1" i="1" dirty="0">
                <a:solidFill>
                  <a:srgbClr val="FF0000"/>
                </a:solidFill>
              </a:rPr>
              <a:t>Обособленное определение</a:t>
            </a:r>
            <a:r>
              <a:rPr lang="ru-RU" sz="2000" dirty="0"/>
              <a:t> находим следующим образом: оно должно отвечать на вопросы определения ( какой? и </a:t>
            </a:r>
            <a:r>
              <a:rPr lang="ru-RU" sz="2000" dirty="0" err="1"/>
              <a:t>др</a:t>
            </a:r>
            <a:r>
              <a:rPr lang="ru-RU" sz="2000" dirty="0"/>
              <a:t>), быть выражено </a:t>
            </a:r>
            <a:r>
              <a:rPr lang="ru-RU" sz="2000" b="1" dirty="0"/>
              <a:t>причастным оборотом, </a:t>
            </a:r>
            <a:r>
              <a:rPr lang="ru-RU" sz="2000" dirty="0"/>
              <a:t>прилагательным с зависимыми словами , одиночными или однородными определениями.</a:t>
            </a:r>
            <a:endParaRPr lang="ru-RU" sz="2000" dirty="0"/>
          </a:p>
        </p:txBody>
      </p:sp>
      <p:sp>
        <p:nvSpPr>
          <p:cNvPr id="3" name="Объект 2"/>
          <p:cNvSpPr>
            <a:spLocks noGrp="1"/>
          </p:cNvSpPr>
          <p:nvPr>
            <p:ph idx="1"/>
          </p:nvPr>
        </p:nvSpPr>
        <p:spPr>
          <a:xfrm>
            <a:off x="323528" y="1600200"/>
            <a:ext cx="8568952" cy="5141168"/>
          </a:xfrm>
        </p:spPr>
        <p:txBody>
          <a:bodyPr>
            <a:normAutofit lnSpcReduction="10000"/>
          </a:bodyPr>
          <a:lstStyle/>
          <a:p>
            <a:r>
              <a:rPr lang="ru-RU" sz="2600" dirty="0"/>
              <a:t>Девочка, </a:t>
            </a:r>
            <a:r>
              <a:rPr lang="ru-RU" sz="2600" i="1" dirty="0">
                <a:solidFill>
                  <a:srgbClr val="FF0000"/>
                </a:solidFill>
              </a:rPr>
              <a:t>так увлечённо читающая книгу</a:t>
            </a:r>
            <a:r>
              <a:rPr lang="ru-RU" sz="2600" dirty="0"/>
              <a:t>, привлекал внимание окружающих.</a:t>
            </a:r>
          </a:p>
          <a:p>
            <a:r>
              <a:rPr lang="ru-RU" sz="2600" dirty="0"/>
              <a:t>( Обособленное определение выражено причастным оборотом).</a:t>
            </a:r>
          </a:p>
          <a:p>
            <a:r>
              <a:rPr lang="ru-RU" sz="2600" i="1" dirty="0">
                <a:solidFill>
                  <a:srgbClr val="FF0000"/>
                </a:solidFill>
              </a:rPr>
              <a:t>Радостные</a:t>
            </a:r>
            <a:r>
              <a:rPr lang="ru-RU" sz="2600" dirty="0"/>
              <a:t>, они не замечали усталости.( Одиночное обособленное определение)</a:t>
            </a:r>
          </a:p>
          <a:p>
            <a:r>
              <a:rPr lang="ru-RU" sz="2600" i="1" dirty="0">
                <a:solidFill>
                  <a:srgbClr val="FF0000"/>
                </a:solidFill>
              </a:rPr>
              <a:t>Радостные и восторженные</a:t>
            </a:r>
            <a:r>
              <a:rPr lang="ru-RU" sz="2600" dirty="0"/>
              <a:t>, они не замечали усталости.( Однородные обособленные определения).</a:t>
            </a:r>
          </a:p>
          <a:p>
            <a:r>
              <a:rPr lang="ru-RU" sz="2600" dirty="0"/>
              <a:t>Путешествие</a:t>
            </a:r>
            <a:r>
              <a:rPr lang="ru-RU" sz="2600" i="1" dirty="0"/>
              <a:t>, </a:t>
            </a:r>
            <a:r>
              <a:rPr lang="ru-RU" sz="2600" i="1" dirty="0">
                <a:solidFill>
                  <a:srgbClr val="FF0000"/>
                </a:solidFill>
              </a:rPr>
              <a:t>увлекательное с самого начала</a:t>
            </a:r>
            <a:r>
              <a:rPr lang="ru-RU" sz="2600" i="1" dirty="0"/>
              <a:t>, </a:t>
            </a:r>
            <a:r>
              <a:rPr lang="ru-RU" sz="2600" dirty="0"/>
              <a:t>оставалось таковым до конца</a:t>
            </a:r>
            <a:r>
              <a:rPr lang="ru-RU" sz="2600" dirty="0" smtClean="0"/>
              <a:t>.</a:t>
            </a:r>
            <a:r>
              <a:rPr lang="ru-RU" sz="2600" dirty="0"/>
              <a:t> </a:t>
            </a:r>
            <a:endParaRPr lang="ru-RU" sz="2600" dirty="0" smtClean="0"/>
          </a:p>
          <a:p>
            <a:r>
              <a:rPr lang="ru-RU" sz="2600" dirty="0" smtClean="0"/>
              <a:t>(</a:t>
            </a:r>
            <a:r>
              <a:rPr lang="ru-RU" sz="2600" dirty="0"/>
              <a:t>Обособленное определение, выраженное прилагательными с зависимыми словами).</a:t>
            </a:r>
          </a:p>
          <a:p>
            <a:endParaRPr lang="ru-RU" dirty="0"/>
          </a:p>
        </p:txBody>
      </p:sp>
    </p:spTree>
    <p:extLst>
      <p:ext uri="{BB962C8B-B14F-4D97-AF65-F5344CB8AC3E}">
        <p14:creationId xmlns:p14="http://schemas.microsoft.com/office/powerpoint/2010/main" val="253539409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229600" cy="1143000"/>
          </a:xfrm>
        </p:spPr>
        <p:txBody>
          <a:bodyPr>
            <a:noAutofit/>
          </a:bodyPr>
          <a:lstStyle/>
          <a:p>
            <a:r>
              <a:rPr lang="ru-RU" sz="3600" b="1" dirty="0" smtClean="0"/>
              <a:t>Как </a:t>
            </a:r>
            <a:r>
              <a:rPr lang="ru-RU" sz="3600" b="1" dirty="0"/>
              <a:t>найти </a:t>
            </a:r>
            <a:r>
              <a:rPr lang="ru-RU" sz="3600" b="1" i="1" dirty="0"/>
              <a:t>обособленное приложение</a:t>
            </a:r>
            <a:r>
              <a:rPr lang="ru-RU" sz="3600" b="1" dirty="0"/>
              <a:t>.</a:t>
            </a:r>
            <a:br>
              <a:rPr lang="ru-RU" sz="3600" b="1" dirty="0"/>
            </a:br>
            <a:endParaRPr lang="ru-RU" sz="3600" b="1" dirty="0"/>
          </a:p>
        </p:txBody>
      </p:sp>
      <p:sp>
        <p:nvSpPr>
          <p:cNvPr id="3" name="Объект 2"/>
          <p:cNvSpPr>
            <a:spLocks noGrp="1"/>
          </p:cNvSpPr>
          <p:nvPr>
            <p:ph idx="1"/>
          </p:nvPr>
        </p:nvSpPr>
        <p:spPr>
          <a:xfrm>
            <a:off x="457200" y="1196752"/>
            <a:ext cx="8229600" cy="5112568"/>
          </a:xfrm>
        </p:spPr>
        <p:txBody>
          <a:bodyPr>
            <a:normAutofit fontScale="92500" lnSpcReduction="10000"/>
          </a:bodyPr>
          <a:lstStyle/>
          <a:p>
            <a:r>
              <a:rPr lang="ru-RU" dirty="0" smtClean="0"/>
              <a:t>Нужно </a:t>
            </a:r>
            <a:r>
              <a:rPr lang="ru-RU" dirty="0"/>
              <a:t>помнить, что приложение – </a:t>
            </a:r>
            <a:r>
              <a:rPr lang="ru-RU" dirty="0">
                <a:solidFill>
                  <a:srgbClr val="FF0000"/>
                </a:solidFill>
              </a:rPr>
              <a:t>определение, выраженное существительным. </a:t>
            </a:r>
            <a:r>
              <a:rPr lang="ru-RU" dirty="0"/>
              <a:t>Значит, в обороте, который вы нашли, обязательно главным словом должно быть имя существительное .</a:t>
            </a:r>
          </a:p>
          <a:p>
            <a:r>
              <a:rPr lang="ru-RU" dirty="0"/>
              <a:t>Если  в предложении есть </a:t>
            </a:r>
            <a:r>
              <a:rPr lang="ru-RU" i="1" dirty="0"/>
              <a:t>тире</a:t>
            </a:r>
            <a:r>
              <a:rPr lang="ru-RU" dirty="0"/>
              <a:t>, то обратите на него особое внимание, потому что приложение часто обособляется тире.</a:t>
            </a:r>
          </a:p>
          <a:p>
            <a:r>
              <a:rPr lang="ru-RU" dirty="0"/>
              <a:t>Помните, что приложение - определение, поэтому тоже отвечает на вопросы какой ? и др.</a:t>
            </a:r>
          </a:p>
          <a:p>
            <a:endParaRPr lang="ru-RU" dirty="0"/>
          </a:p>
        </p:txBody>
      </p:sp>
    </p:spTree>
    <p:extLst>
      <p:ext uri="{BB962C8B-B14F-4D97-AF65-F5344CB8AC3E}">
        <p14:creationId xmlns:p14="http://schemas.microsoft.com/office/powerpoint/2010/main" val="247987560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Примеры.</a:t>
            </a:r>
            <a:br>
              <a:rPr lang="ru-RU" b="1" dirty="0"/>
            </a:br>
            <a:endParaRPr lang="ru-RU" b="1" dirty="0"/>
          </a:p>
        </p:txBody>
      </p:sp>
      <p:sp>
        <p:nvSpPr>
          <p:cNvPr id="3" name="Объект 2"/>
          <p:cNvSpPr>
            <a:spLocks noGrp="1"/>
          </p:cNvSpPr>
          <p:nvPr>
            <p:ph idx="1"/>
          </p:nvPr>
        </p:nvSpPr>
        <p:spPr/>
        <p:txBody>
          <a:bodyPr/>
          <a:lstStyle/>
          <a:p>
            <a:r>
              <a:rPr lang="ru-RU" dirty="0" smtClean="0"/>
              <a:t>Он,</a:t>
            </a:r>
            <a:r>
              <a:rPr lang="ru-RU" dirty="0"/>
              <a:t> </a:t>
            </a:r>
            <a:r>
              <a:rPr lang="ru-RU" i="1" dirty="0">
                <a:solidFill>
                  <a:srgbClr val="FF0000"/>
                </a:solidFill>
              </a:rPr>
              <a:t>человек стеснительный</a:t>
            </a:r>
            <a:r>
              <a:rPr lang="ru-RU" dirty="0"/>
              <a:t>, весь вечер просидел в стороне.</a:t>
            </a:r>
          </a:p>
          <a:p>
            <a:r>
              <a:rPr lang="ru-RU" dirty="0"/>
              <a:t>Астрахань </a:t>
            </a:r>
            <a:r>
              <a:rPr lang="ru-RU" dirty="0">
                <a:solidFill>
                  <a:srgbClr val="FF0000"/>
                </a:solidFill>
              </a:rPr>
              <a:t>- </a:t>
            </a:r>
            <a:r>
              <a:rPr lang="ru-RU" i="1" dirty="0">
                <a:solidFill>
                  <a:srgbClr val="FF0000"/>
                </a:solidFill>
              </a:rPr>
              <a:t>великое рыбное царство </a:t>
            </a:r>
            <a:r>
              <a:rPr lang="ru-RU" dirty="0">
                <a:solidFill>
                  <a:srgbClr val="FF0000"/>
                </a:solidFill>
              </a:rPr>
              <a:t>- </a:t>
            </a:r>
            <a:r>
              <a:rPr lang="ru-RU" dirty="0"/>
              <a:t>предстала перед его взором.</a:t>
            </a:r>
          </a:p>
          <a:p>
            <a:endParaRPr lang="ru-RU" dirty="0"/>
          </a:p>
        </p:txBody>
      </p:sp>
    </p:spTree>
    <p:extLst>
      <p:ext uri="{BB962C8B-B14F-4D97-AF65-F5344CB8AC3E}">
        <p14:creationId xmlns:p14="http://schemas.microsoft.com/office/powerpoint/2010/main" val="426768631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507288" cy="1143000"/>
          </a:xfrm>
        </p:spPr>
        <p:txBody>
          <a:bodyPr>
            <a:normAutofit fontScale="90000"/>
          </a:bodyPr>
          <a:lstStyle/>
          <a:p>
            <a:r>
              <a:rPr lang="ru-RU" b="1" dirty="0"/>
              <a:t>Как найти предложение с </a:t>
            </a:r>
            <a:r>
              <a:rPr lang="ru-RU" b="1" i="1" dirty="0" smtClean="0"/>
              <a:t>обособленным обстоятельством</a:t>
            </a:r>
            <a:endParaRPr lang="ru-RU" b="1" dirty="0"/>
          </a:p>
        </p:txBody>
      </p:sp>
      <p:sp>
        <p:nvSpPr>
          <p:cNvPr id="3" name="Объект 2"/>
          <p:cNvSpPr>
            <a:spLocks noGrp="1"/>
          </p:cNvSpPr>
          <p:nvPr>
            <p:ph idx="1"/>
          </p:nvPr>
        </p:nvSpPr>
        <p:spPr/>
        <p:txBody>
          <a:bodyPr/>
          <a:lstStyle/>
          <a:p>
            <a:r>
              <a:rPr lang="ru-RU" dirty="0"/>
              <a:t>Сначала вспомните вопросы обстоятельства ( где? когда? куда? откуда? почему? зачем? как?)</a:t>
            </a:r>
          </a:p>
          <a:p>
            <a:r>
              <a:rPr lang="ru-RU" dirty="0"/>
              <a:t>Чаще всего обособленные обстоятельства выражены </a:t>
            </a:r>
            <a:r>
              <a:rPr lang="ru-RU" b="1" dirty="0"/>
              <a:t>деепричастным оборотом </a:t>
            </a:r>
            <a:r>
              <a:rPr lang="ru-RU" dirty="0"/>
              <a:t>или одиночным  деепричастием.</a:t>
            </a:r>
          </a:p>
          <a:p>
            <a:endParaRPr lang="ru-RU" dirty="0"/>
          </a:p>
        </p:txBody>
      </p:sp>
    </p:spTree>
    <p:extLst>
      <p:ext uri="{BB962C8B-B14F-4D97-AF65-F5344CB8AC3E}">
        <p14:creationId xmlns:p14="http://schemas.microsoft.com/office/powerpoint/2010/main" val="6393250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a:bodyPr>
          <a:lstStyle/>
          <a:p>
            <a:r>
              <a:rPr lang="ru-RU" sz="4000" b="1" dirty="0" smtClean="0"/>
              <a:t>Примеры </a:t>
            </a:r>
            <a:endParaRPr lang="ru-RU" sz="4000" b="1" dirty="0"/>
          </a:p>
        </p:txBody>
      </p:sp>
      <p:sp>
        <p:nvSpPr>
          <p:cNvPr id="3" name="Объект 2"/>
          <p:cNvSpPr>
            <a:spLocks noGrp="1"/>
          </p:cNvSpPr>
          <p:nvPr>
            <p:ph idx="1"/>
          </p:nvPr>
        </p:nvSpPr>
        <p:spPr>
          <a:xfrm>
            <a:off x="457200" y="1124744"/>
            <a:ext cx="8229600" cy="5400600"/>
          </a:xfrm>
        </p:spPr>
        <p:txBody>
          <a:bodyPr>
            <a:normAutofit fontScale="92500" lnSpcReduction="10000"/>
          </a:bodyPr>
          <a:lstStyle/>
          <a:p>
            <a:r>
              <a:rPr lang="ru-RU" dirty="0"/>
              <a:t>Он, </a:t>
            </a:r>
            <a:r>
              <a:rPr lang="ru-RU" i="1" dirty="0">
                <a:solidFill>
                  <a:srgbClr val="FF0000"/>
                </a:solidFill>
              </a:rPr>
              <a:t>собрав остаток сил</a:t>
            </a:r>
            <a:r>
              <a:rPr lang="ru-RU" dirty="0"/>
              <a:t>, продолжал идти вперёд.</a:t>
            </a:r>
          </a:p>
          <a:p>
            <a:r>
              <a:rPr lang="ru-RU" dirty="0"/>
              <a:t>Он рассказывал, </a:t>
            </a:r>
            <a:r>
              <a:rPr lang="ru-RU" i="1" dirty="0">
                <a:solidFill>
                  <a:srgbClr val="FF0000"/>
                </a:solidFill>
              </a:rPr>
              <a:t>улыбаясь</a:t>
            </a:r>
            <a:r>
              <a:rPr lang="ru-RU" dirty="0"/>
              <a:t>.</a:t>
            </a:r>
          </a:p>
          <a:p>
            <a:pPr marL="0" indent="0">
              <a:buNone/>
            </a:pPr>
            <a:r>
              <a:rPr lang="ru-RU" b="1" dirty="0"/>
              <a:t>Запомните</a:t>
            </a:r>
            <a:r>
              <a:rPr lang="ru-RU" dirty="0"/>
              <a:t>, что обособленными обстоятельствами будут и обороты со словами: </a:t>
            </a:r>
            <a:r>
              <a:rPr lang="ru-RU" i="1" dirty="0"/>
              <a:t>несмотря на, невзирая на, благодаря, вопреки, в силу, при условии, вследствие </a:t>
            </a:r>
            <a:r>
              <a:rPr lang="ru-RU" dirty="0"/>
              <a:t>и др.</a:t>
            </a:r>
          </a:p>
          <a:p>
            <a:pPr marL="0" indent="0">
              <a:buNone/>
            </a:pPr>
            <a:r>
              <a:rPr lang="ru-RU" dirty="0" smtClean="0"/>
              <a:t>   Примеры</a:t>
            </a:r>
            <a:r>
              <a:rPr lang="ru-RU" dirty="0"/>
              <a:t>.</a:t>
            </a:r>
          </a:p>
          <a:p>
            <a:r>
              <a:rPr lang="ru-RU" dirty="0"/>
              <a:t>Он ушёл, </a:t>
            </a:r>
            <a:r>
              <a:rPr lang="ru-RU" i="1" dirty="0">
                <a:solidFill>
                  <a:srgbClr val="FF0000"/>
                </a:solidFill>
              </a:rPr>
              <a:t>невзирая на просьбы окружающих</a:t>
            </a:r>
            <a:r>
              <a:rPr lang="ru-RU" dirty="0"/>
              <a:t>.</a:t>
            </a:r>
          </a:p>
          <a:p>
            <a:r>
              <a:rPr lang="ru-RU" i="1" dirty="0">
                <a:solidFill>
                  <a:srgbClr val="FF0000"/>
                </a:solidFill>
              </a:rPr>
              <a:t>Благодаря поддержке родителей</a:t>
            </a:r>
            <a:r>
              <a:rPr lang="ru-RU" dirty="0"/>
              <a:t>, он смог справиться с данной задачей.</a:t>
            </a:r>
          </a:p>
          <a:p>
            <a:endParaRPr lang="ru-RU" dirty="0"/>
          </a:p>
        </p:txBody>
      </p:sp>
    </p:spTree>
    <p:extLst>
      <p:ext uri="{BB962C8B-B14F-4D97-AF65-F5344CB8AC3E}">
        <p14:creationId xmlns:p14="http://schemas.microsoft.com/office/powerpoint/2010/main" val="242229858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Как определить, что данный обособленный член - дополнение?</a:t>
            </a:r>
            <a:endParaRPr lang="ru-RU" dirty="0"/>
          </a:p>
        </p:txBody>
      </p:sp>
      <p:sp>
        <p:nvSpPr>
          <p:cNvPr id="3" name="Объект 2"/>
          <p:cNvSpPr>
            <a:spLocks noGrp="1"/>
          </p:cNvSpPr>
          <p:nvPr>
            <p:ph idx="1"/>
          </p:nvPr>
        </p:nvSpPr>
        <p:spPr/>
        <p:txBody>
          <a:bodyPr>
            <a:normAutofit fontScale="92500" lnSpcReduction="10000"/>
          </a:bodyPr>
          <a:lstStyle/>
          <a:p>
            <a:pPr marL="0" indent="0">
              <a:buNone/>
            </a:pPr>
            <a:r>
              <a:rPr lang="ru-RU" sz="2600" i="1" dirty="0"/>
              <a:t>Обособленные дополнения</a:t>
            </a:r>
            <a:r>
              <a:rPr lang="ru-RU" sz="2600" dirty="0"/>
              <a:t> в заданиях предлагаются редко, но и их нужно уметь </a:t>
            </a:r>
            <a:r>
              <a:rPr lang="ru-RU" sz="2600" dirty="0" smtClean="0"/>
              <a:t>видеть </a:t>
            </a:r>
            <a:r>
              <a:rPr lang="ru-RU" sz="2600" dirty="0"/>
              <a:t>в тексте</a:t>
            </a:r>
            <a:r>
              <a:rPr lang="ru-RU" sz="2600" dirty="0" smtClean="0"/>
              <a:t>.</a:t>
            </a:r>
          </a:p>
          <a:p>
            <a:r>
              <a:rPr lang="ru-RU" dirty="0"/>
              <a:t>Во-первых, конечно, по вопросам косвенных падежей.</a:t>
            </a:r>
          </a:p>
          <a:p>
            <a:r>
              <a:rPr lang="ru-RU" dirty="0"/>
              <a:t>Во-вторых, при обособленных дополнениях всегда есть определённые предлоги и существительные с предлогами. Их нужно хорошо запомнить : </a:t>
            </a:r>
            <a:r>
              <a:rPr lang="ru-RU" i="1" dirty="0"/>
              <a:t>кроме, наряду, сверх, включая, помимо, вместо, за исключением </a:t>
            </a:r>
            <a:r>
              <a:rPr lang="ru-RU" dirty="0"/>
              <a:t>и др</a:t>
            </a:r>
            <a:r>
              <a:rPr lang="ru-RU" i="1" dirty="0"/>
              <a:t>.</a:t>
            </a:r>
            <a:endParaRPr lang="ru-RU" dirty="0"/>
          </a:p>
          <a:p>
            <a:endParaRPr lang="ru-RU" dirty="0"/>
          </a:p>
        </p:txBody>
      </p:sp>
    </p:spTree>
    <p:extLst>
      <p:ext uri="{BB962C8B-B14F-4D97-AF65-F5344CB8AC3E}">
        <p14:creationId xmlns:p14="http://schemas.microsoft.com/office/powerpoint/2010/main" val="384882420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Примеры </a:t>
            </a:r>
            <a:endParaRPr lang="ru-RU" dirty="0"/>
          </a:p>
        </p:txBody>
      </p:sp>
      <p:sp>
        <p:nvSpPr>
          <p:cNvPr id="3" name="Объект 2"/>
          <p:cNvSpPr>
            <a:spLocks noGrp="1"/>
          </p:cNvSpPr>
          <p:nvPr>
            <p:ph idx="1"/>
          </p:nvPr>
        </p:nvSpPr>
        <p:spPr/>
        <p:txBody>
          <a:bodyPr/>
          <a:lstStyle/>
          <a:p>
            <a:r>
              <a:rPr lang="ru-RU" dirty="0"/>
              <a:t>Здесь, </a:t>
            </a:r>
            <a:r>
              <a:rPr lang="ru-RU" i="1" dirty="0">
                <a:solidFill>
                  <a:srgbClr val="FF0000"/>
                </a:solidFill>
              </a:rPr>
              <a:t>за малым исключением</a:t>
            </a:r>
            <a:r>
              <a:rPr lang="ru-RU" dirty="0"/>
              <a:t>, собрались люди, хорошо знающие друг друга.</a:t>
            </a:r>
          </a:p>
          <a:p>
            <a:r>
              <a:rPr lang="ru-RU" dirty="0"/>
              <a:t>Настроение, </a:t>
            </a:r>
            <a:r>
              <a:rPr lang="ru-RU" i="1" dirty="0">
                <a:solidFill>
                  <a:srgbClr val="FF0000"/>
                </a:solidFill>
              </a:rPr>
              <a:t>сверх обыкновения</a:t>
            </a:r>
            <a:r>
              <a:rPr lang="ru-RU" dirty="0"/>
              <a:t>, было просто замечательное.</a:t>
            </a:r>
          </a:p>
          <a:p>
            <a:endParaRPr lang="ru-RU" dirty="0"/>
          </a:p>
        </p:txBody>
      </p:sp>
    </p:spTree>
    <p:extLst>
      <p:ext uri="{BB962C8B-B14F-4D97-AF65-F5344CB8AC3E}">
        <p14:creationId xmlns:p14="http://schemas.microsoft.com/office/powerpoint/2010/main" val="407143375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74042"/>
          </a:xfrm>
        </p:spPr>
        <p:txBody>
          <a:bodyPr>
            <a:normAutofit fontScale="90000"/>
          </a:bodyPr>
          <a:lstStyle/>
          <a:p>
            <a:endParaRPr lang="ru-RU" dirty="0"/>
          </a:p>
        </p:txBody>
      </p:sp>
      <p:sp>
        <p:nvSpPr>
          <p:cNvPr id="3" name="Объект 2"/>
          <p:cNvSpPr>
            <a:spLocks noGrp="1"/>
          </p:cNvSpPr>
          <p:nvPr>
            <p:ph idx="1"/>
          </p:nvPr>
        </p:nvSpPr>
        <p:spPr>
          <a:xfrm>
            <a:off x="457200" y="692696"/>
            <a:ext cx="8229600" cy="5433467"/>
          </a:xfrm>
        </p:spPr>
        <p:txBody>
          <a:bodyPr>
            <a:normAutofit lnSpcReduction="10000"/>
          </a:bodyPr>
          <a:lstStyle/>
          <a:p>
            <a:r>
              <a:rPr lang="ru-RU" dirty="0"/>
              <a:t>Часто в задании нужно не просто найти определённый обособленный член предложения, </a:t>
            </a:r>
            <a:r>
              <a:rPr lang="ru-RU" dirty="0" smtClean="0"/>
              <a:t>а </a:t>
            </a:r>
            <a:r>
              <a:rPr lang="ru-RU" b="1" i="1" dirty="0" smtClean="0"/>
              <a:t>однородные </a:t>
            </a:r>
            <a:r>
              <a:rPr lang="ru-RU" b="1" i="1" dirty="0"/>
              <a:t>обособленные члены</a:t>
            </a:r>
            <a:r>
              <a:rPr lang="ru-RU" dirty="0"/>
              <a:t>. Это сделать вовсе не трудно. Просто обособленных членов должно быть сразу два (редко - три), они стоят всегда рядом или идут друг за другом. Если между ними есть союз </a:t>
            </a:r>
            <a:r>
              <a:rPr lang="ru-RU" b="1" i="1" dirty="0"/>
              <a:t>И</a:t>
            </a:r>
            <a:r>
              <a:rPr lang="ru-RU" dirty="0"/>
              <a:t>, то тогда по правилу постановки знаков препинания при однородных членах </a:t>
            </a:r>
            <a:r>
              <a:rPr lang="ru-RU" i="1" dirty="0"/>
              <a:t>между </a:t>
            </a:r>
            <a:r>
              <a:rPr lang="ru-RU" dirty="0"/>
              <a:t>оборотами запятой не будет, только </a:t>
            </a:r>
            <a:r>
              <a:rPr lang="ru-RU" i="1" dirty="0"/>
              <a:t>перед и после</a:t>
            </a:r>
            <a:r>
              <a:rPr lang="ru-RU" dirty="0"/>
              <a:t> них.</a:t>
            </a:r>
            <a:endParaRPr lang="ru-RU" dirty="0"/>
          </a:p>
        </p:txBody>
      </p:sp>
    </p:spTree>
    <p:extLst>
      <p:ext uri="{BB962C8B-B14F-4D97-AF65-F5344CB8AC3E}">
        <p14:creationId xmlns:p14="http://schemas.microsoft.com/office/powerpoint/2010/main" val="162772602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74638"/>
            <a:ext cx="8712968" cy="1143000"/>
          </a:xfrm>
        </p:spPr>
        <p:txBody>
          <a:bodyPr>
            <a:normAutofit fontScale="90000"/>
          </a:bodyPr>
          <a:lstStyle/>
          <a:p>
            <a:r>
              <a:rPr lang="ru-RU" b="1" dirty="0" smtClean="0"/>
              <a:t>№ 10 Вводные слова и предложения</a:t>
            </a:r>
            <a:endParaRPr lang="ru-RU" b="1" dirty="0"/>
          </a:p>
        </p:txBody>
      </p:sp>
      <p:sp>
        <p:nvSpPr>
          <p:cNvPr id="3" name="Объект 2"/>
          <p:cNvSpPr>
            <a:spLocks noGrp="1"/>
          </p:cNvSpPr>
          <p:nvPr>
            <p:ph idx="1"/>
          </p:nvPr>
        </p:nvSpPr>
        <p:spPr/>
        <p:txBody>
          <a:bodyPr/>
          <a:lstStyle/>
          <a:p>
            <a:r>
              <a:rPr lang="ru-RU" dirty="0"/>
              <a:t>Вводные слова - это слова или сочетания слов, при помощи которых говорящий выражает своё отношение к тому, о чём он говорит. На письме они выделяются  с обеих сторон  запятыми. В устной речи вводные слова произносятся с особой интонацией: более быстро, чем остальные слова. Вводные слова не являются членами предложения.</a:t>
            </a:r>
            <a:endParaRPr lang="ru-RU" dirty="0"/>
          </a:p>
        </p:txBody>
      </p:sp>
    </p:spTree>
    <p:extLst>
      <p:ext uri="{BB962C8B-B14F-4D97-AF65-F5344CB8AC3E}">
        <p14:creationId xmlns:p14="http://schemas.microsoft.com/office/powerpoint/2010/main" val="41274963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Абзац должен быть!</a:t>
            </a:r>
            <a:endParaRPr lang="ru-RU" b="1" dirty="0"/>
          </a:p>
        </p:txBody>
      </p:sp>
      <p:sp>
        <p:nvSpPr>
          <p:cNvPr id="3" name="Объект 2"/>
          <p:cNvSpPr>
            <a:spLocks noGrp="1"/>
          </p:cNvSpPr>
          <p:nvPr>
            <p:ph idx="1"/>
          </p:nvPr>
        </p:nvSpPr>
        <p:spPr/>
        <p:txBody>
          <a:bodyPr/>
          <a:lstStyle/>
          <a:p>
            <a:pPr marL="0" indent="0">
              <a:buNone/>
            </a:pPr>
            <a:r>
              <a:rPr lang="ru-RU" dirty="0" smtClean="0"/>
              <a:t>Текста должен быть четко структурирован – красная строка должна быть там, где вы задумали! Отступите от основного текста на 1,5 – 2 см.</a:t>
            </a:r>
          </a:p>
          <a:p>
            <a:pPr marL="0" indent="0" algn="ctr">
              <a:buNone/>
            </a:pPr>
            <a:r>
              <a:rPr lang="ru-RU" b="1" dirty="0" smtClean="0">
                <a:solidFill>
                  <a:srgbClr val="FF0000"/>
                </a:solidFill>
              </a:rPr>
              <a:t>В тексте должно быть 3 абзаца, соответственно, 3 красные строки.</a:t>
            </a:r>
            <a:endParaRPr lang="ru-RU" b="1" dirty="0">
              <a:solidFill>
                <a:srgbClr val="FF0000"/>
              </a:solidFill>
            </a:endParaRPr>
          </a:p>
        </p:txBody>
      </p:sp>
    </p:spTree>
    <p:extLst>
      <p:ext uri="{BB962C8B-B14F-4D97-AF65-F5344CB8AC3E}">
        <p14:creationId xmlns:p14="http://schemas.microsoft.com/office/powerpoint/2010/main" val="313115069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018"/>
          </a:xfrm>
        </p:spPr>
        <p:txBody>
          <a:bodyPr>
            <a:normAutofit fontScale="90000"/>
          </a:bodyPr>
          <a:lstStyle/>
          <a:p>
            <a:endParaRPr lang="ru-RU" dirty="0"/>
          </a:p>
        </p:txBody>
      </p:sp>
      <p:sp>
        <p:nvSpPr>
          <p:cNvPr id="3" name="Объект 2"/>
          <p:cNvSpPr>
            <a:spLocks noGrp="1"/>
          </p:cNvSpPr>
          <p:nvPr>
            <p:ph idx="1"/>
          </p:nvPr>
        </p:nvSpPr>
        <p:spPr>
          <a:xfrm>
            <a:off x="457200" y="476672"/>
            <a:ext cx="8229600" cy="6048672"/>
          </a:xfrm>
        </p:spPr>
        <p:txBody>
          <a:bodyPr>
            <a:normAutofit fontScale="85000" lnSpcReduction="20000"/>
          </a:bodyPr>
          <a:lstStyle/>
          <a:p>
            <a:r>
              <a:rPr lang="ru-RU" dirty="0"/>
              <a:t>Вводные предложения, слова и сочетания выделятся запятыми</a:t>
            </a:r>
          </a:p>
          <a:p>
            <a:pPr marL="0" indent="0">
              <a:buNone/>
            </a:pPr>
            <a:r>
              <a:rPr lang="ru-RU" u="sng" dirty="0"/>
              <a:t>Например</a:t>
            </a:r>
            <a:r>
              <a:rPr lang="ru-RU" dirty="0"/>
              <a:t>:</a:t>
            </a:r>
          </a:p>
          <a:p>
            <a:r>
              <a:rPr lang="ru-RU" dirty="0">
                <a:solidFill>
                  <a:srgbClr val="FF0000"/>
                </a:solidFill>
              </a:rPr>
              <a:t>Кажется</a:t>
            </a:r>
            <a:r>
              <a:rPr lang="ru-RU" dirty="0"/>
              <a:t>, будет тепло.</a:t>
            </a:r>
          </a:p>
          <a:p>
            <a:r>
              <a:rPr lang="ru-RU" dirty="0">
                <a:solidFill>
                  <a:srgbClr val="FF0000"/>
                </a:solidFill>
              </a:rPr>
              <a:t>Мне кажется</a:t>
            </a:r>
            <a:r>
              <a:rPr lang="ru-RU" dirty="0"/>
              <a:t>, доклад слушателям понравился.</a:t>
            </a:r>
          </a:p>
          <a:p>
            <a:pPr marL="0" indent="0">
              <a:buNone/>
            </a:pPr>
            <a:r>
              <a:rPr lang="ru-RU" u="sng" dirty="0"/>
              <a:t>Если перед вводным словом стоит союз А, то запятая перед вводным словом НЕ ставится</a:t>
            </a:r>
          </a:p>
          <a:p>
            <a:pPr marL="0" indent="0">
              <a:buNone/>
            </a:pPr>
            <a:endParaRPr lang="ru-RU" dirty="0"/>
          </a:p>
          <a:p>
            <a:r>
              <a:rPr lang="ru-RU" dirty="0"/>
              <a:t>Тема на уроке новая, </a:t>
            </a:r>
            <a:r>
              <a:rPr lang="ru-RU" dirty="0">
                <a:solidFill>
                  <a:srgbClr val="FF0000"/>
                </a:solidFill>
              </a:rPr>
              <a:t>а значит</a:t>
            </a:r>
            <a:r>
              <a:rPr lang="ru-RU" dirty="0"/>
              <a:t>, она должна вызвать интерес.</a:t>
            </a:r>
          </a:p>
          <a:p>
            <a:pPr marL="0" indent="0">
              <a:buNone/>
            </a:pPr>
            <a:r>
              <a:rPr lang="ru-RU" b="1" u="sng" dirty="0"/>
              <a:t>Исключение</a:t>
            </a:r>
            <a:r>
              <a:rPr lang="ru-RU" dirty="0"/>
              <a:t>: если перед союзом стоит слово с частицей НЕ, то после союза А запятая ставится.</a:t>
            </a:r>
          </a:p>
          <a:p>
            <a:pPr marL="0" indent="0">
              <a:buNone/>
            </a:pPr>
            <a:endParaRPr lang="ru-RU" dirty="0"/>
          </a:p>
          <a:p>
            <a:r>
              <a:rPr lang="ru-RU" dirty="0"/>
              <a:t>Жизнь его не праздник, а , </a:t>
            </a:r>
            <a:r>
              <a:rPr lang="ru-RU" dirty="0">
                <a:solidFill>
                  <a:srgbClr val="FF0000"/>
                </a:solidFill>
              </a:rPr>
              <a:t>наоборот</a:t>
            </a:r>
            <a:r>
              <a:rPr lang="ru-RU" dirty="0"/>
              <a:t>, постоянная борьба за выживание.</a:t>
            </a:r>
          </a:p>
          <a:p>
            <a:endParaRPr lang="ru-RU" dirty="0"/>
          </a:p>
        </p:txBody>
      </p:sp>
    </p:spTree>
    <p:extLst>
      <p:ext uri="{BB962C8B-B14F-4D97-AF65-F5344CB8AC3E}">
        <p14:creationId xmlns:p14="http://schemas.microsoft.com/office/powerpoint/2010/main" val="83841869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Значения вводных слов</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243193822"/>
              </p:ext>
            </p:extLst>
          </p:nvPr>
        </p:nvGraphicFramePr>
        <p:xfrm>
          <a:off x="467544" y="1268760"/>
          <a:ext cx="8352927" cy="5256584"/>
        </p:xfrm>
        <a:graphic>
          <a:graphicData uri="http://schemas.openxmlformats.org/drawingml/2006/table">
            <a:tbl>
              <a:tblPr/>
              <a:tblGrid>
                <a:gridCol w="2448271"/>
                <a:gridCol w="5904656"/>
              </a:tblGrid>
              <a:tr h="1177940">
                <a:tc>
                  <a:txBody>
                    <a:bodyPr/>
                    <a:lstStyle/>
                    <a:p>
                      <a:r>
                        <a:rPr lang="ru-RU" sz="1600" dirty="0">
                          <a:effectLst/>
                          <a:latin typeface="georgia"/>
                        </a:rPr>
                        <a:t>1.уверенность</a:t>
                      </a:r>
                      <a:endParaRPr lang="ru-RU" sz="2000" dirty="0">
                        <a:effectLst/>
                      </a:endParaRPr>
                    </a:p>
                  </a:txBody>
                  <a:tcPr anchor="ctr">
                    <a:lnL>
                      <a:noFill/>
                    </a:lnL>
                    <a:lnR>
                      <a:noFill/>
                    </a:lnR>
                    <a:lnT>
                      <a:noFill/>
                    </a:lnT>
                    <a:lnB>
                      <a:noFill/>
                    </a:lnB>
                    <a:solidFill>
                      <a:srgbClr val="FFFFFF"/>
                    </a:solidFill>
                  </a:tcPr>
                </a:tc>
                <a:tc>
                  <a:txBody>
                    <a:bodyPr/>
                    <a:lstStyle/>
                    <a:p>
                      <a:r>
                        <a:rPr lang="ru-RU" sz="1600" dirty="0">
                          <a:effectLst/>
                          <a:latin typeface="georgia"/>
                        </a:rPr>
                        <a:t>конечно, бесспорно,  разумеется, без сомнения, несомненно, в самом деле, действительно,  само собой, правда, подлинно, само собой  разумеется, естественно, спору нет.</a:t>
                      </a:r>
                      <a:endParaRPr lang="ru-RU" sz="2000" dirty="0">
                        <a:effectLst/>
                      </a:endParaRPr>
                    </a:p>
                  </a:txBody>
                  <a:tcPr anchor="ctr">
                    <a:lnL>
                      <a:noFill/>
                    </a:lnL>
                    <a:lnR>
                      <a:noFill/>
                    </a:lnR>
                    <a:lnT>
                      <a:noFill/>
                    </a:lnT>
                    <a:lnB>
                      <a:noFill/>
                    </a:lnB>
                    <a:solidFill>
                      <a:srgbClr val="FFFFFF"/>
                    </a:solidFill>
                  </a:tcPr>
                </a:tc>
              </a:tr>
              <a:tr h="2241887">
                <a:tc>
                  <a:txBody>
                    <a:bodyPr/>
                    <a:lstStyle/>
                    <a:p>
                      <a:r>
                        <a:rPr lang="ru-RU" sz="1600">
                          <a:effectLst/>
                          <a:latin typeface="georgia"/>
                        </a:rPr>
                        <a:t>2. неуверенность, предположение</a:t>
                      </a:r>
                      <a:endParaRPr lang="ru-RU" sz="2000">
                        <a:effectLst/>
                      </a:endParaRPr>
                    </a:p>
                  </a:txBody>
                  <a:tcPr anchor="ctr">
                    <a:lnL>
                      <a:noFill/>
                    </a:lnL>
                    <a:lnR>
                      <a:noFill/>
                    </a:lnR>
                    <a:lnT>
                      <a:noFill/>
                    </a:lnT>
                    <a:lnB>
                      <a:noFill/>
                    </a:lnB>
                    <a:solidFill>
                      <a:srgbClr val="FFFFFF"/>
                    </a:solidFill>
                  </a:tcPr>
                </a:tc>
                <a:tc>
                  <a:txBody>
                    <a:bodyPr/>
                    <a:lstStyle/>
                    <a:p>
                      <a:r>
                        <a:rPr lang="ru-RU" sz="1600" dirty="0">
                          <a:effectLst/>
                          <a:latin typeface="georgia"/>
                        </a:rPr>
                        <a:t>наверное, вероятно, кажется, как кажется, право, чай, по всей вероятности, пожалуй, очевидно, возможно, по-видимому, видно, верно, как видно, должно быть, может быть, полагаю, думаю, думается, надеюсь, надо полагать, в каком-то смысле, некоторым образом,  допустим, предположим, так или иначе, если хотите.</a:t>
                      </a:r>
                      <a:endParaRPr lang="ru-RU" sz="2000" dirty="0">
                        <a:effectLst/>
                      </a:endParaRPr>
                    </a:p>
                  </a:txBody>
                  <a:tcPr anchor="ctr">
                    <a:lnL>
                      <a:noFill/>
                    </a:lnL>
                    <a:lnR>
                      <a:noFill/>
                    </a:lnR>
                    <a:lnT>
                      <a:noFill/>
                    </a:lnT>
                    <a:lnB>
                      <a:noFill/>
                    </a:lnB>
                    <a:solidFill>
                      <a:srgbClr val="FFFFFF"/>
                    </a:solidFill>
                  </a:tcPr>
                </a:tc>
              </a:tr>
              <a:tr h="1836757">
                <a:tc>
                  <a:txBody>
                    <a:bodyPr/>
                    <a:lstStyle/>
                    <a:p>
                      <a:r>
                        <a:rPr lang="ru-RU" sz="1600">
                          <a:effectLst/>
                          <a:latin typeface="georgia"/>
                        </a:rPr>
                        <a:t>3.различные чувства: радость, одобрение</a:t>
                      </a:r>
                      <a:endParaRPr lang="ru-RU" sz="2000">
                        <a:effectLst/>
                      </a:endParaRPr>
                    </a:p>
                  </a:txBody>
                  <a:tcPr anchor="ctr">
                    <a:lnL>
                      <a:noFill/>
                    </a:lnL>
                    <a:lnR>
                      <a:noFill/>
                    </a:lnR>
                    <a:lnT>
                      <a:noFill/>
                    </a:lnT>
                    <a:lnB>
                      <a:noFill/>
                    </a:lnB>
                    <a:solidFill>
                      <a:srgbClr val="FFFFFF"/>
                    </a:solidFill>
                  </a:tcPr>
                </a:tc>
                <a:tc>
                  <a:txBody>
                    <a:bodyPr/>
                    <a:lstStyle/>
                    <a:p>
                      <a:r>
                        <a:rPr lang="ru-RU" sz="1600" dirty="0">
                          <a:effectLst/>
                          <a:latin typeface="georgia"/>
                        </a:rPr>
                        <a:t>К радости, на радость, к счастью, на счастье, что хорошо, что ещё лучше, к удовольствию кого-либо и др.</a:t>
                      </a:r>
                      <a:endParaRPr lang="ru-RU" sz="2000" dirty="0">
                        <a:effectLst/>
                      </a:endParaRPr>
                    </a:p>
                  </a:txBody>
                  <a:tcPr anchor="ctr">
                    <a:lnL>
                      <a:noFill/>
                    </a:lnL>
                    <a:lnR>
                      <a:noFill/>
                    </a:lnR>
                    <a:lnT>
                      <a:noFill/>
                    </a:lnT>
                    <a:lnB>
                      <a:noFill/>
                    </a:lnB>
                    <a:solidFill>
                      <a:srgbClr val="FFFFFF"/>
                    </a:solidFill>
                  </a:tcPr>
                </a:tc>
              </a:tr>
            </a:tbl>
          </a:graphicData>
        </a:graphic>
      </p:graphicFrame>
    </p:spTree>
    <p:extLst>
      <p:ext uri="{BB962C8B-B14F-4D97-AF65-F5344CB8AC3E}">
        <p14:creationId xmlns:p14="http://schemas.microsoft.com/office/powerpoint/2010/main" val="235362142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1473352610"/>
              </p:ext>
            </p:extLst>
          </p:nvPr>
        </p:nvGraphicFramePr>
        <p:xfrm>
          <a:off x="179512" y="188640"/>
          <a:ext cx="8677434" cy="6480720"/>
        </p:xfrm>
        <a:graphic>
          <a:graphicData uri="http://schemas.openxmlformats.org/drawingml/2006/table">
            <a:tbl>
              <a:tblPr/>
              <a:tblGrid>
                <a:gridCol w="2543386"/>
                <a:gridCol w="6134048"/>
              </a:tblGrid>
              <a:tr h="1316937">
                <a:tc>
                  <a:txBody>
                    <a:bodyPr/>
                    <a:lstStyle/>
                    <a:p>
                      <a:r>
                        <a:rPr lang="ru-RU" sz="1600" dirty="0">
                          <a:effectLst/>
                          <a:latin typeface="georgia"/>
                        </a:rPr>
                        <a:t>4.различные чувства: сожаление, неодобрение</a:t>
                      </a:r>
                      <a:endParaRPr lang="ru-RU" sz="2000" dirty="0">
                        <a:effectLst/>
                      </a:endParaRPr>
                    </a:p>
                  </a:txBody>
                  <a:tcPr marL="72609" marR="72609" marT="36305" marB="36305" anchor="ctr">
                    <a:lnL>
                      <a:noFill/>
                    </a:lnL>
                    <a:lnR>
                      <a:noFill/>
                    </a:lnR>
                    <a:lnT>
                      <a:noFill/>
                    </a:lnT>
                    <a:lnB>
                      <a:noFill/>
                    </a:lnB>
                    <a:solidFill>
                      <a:srgbClr val="FFFFFF"/>
                    </a:solidFill>
                  </a:tcPr>
                </a:tc>
                <a:tc>
                  <a:txBody>
                    <a:bodyPr/>
                    <a:lstStyle/>
                    <a:p>
                      <a:r>
                        <a:rPr lang="ru-RU" sz="1600" dirty="0">
                          <a:effectLst/>
                          <a:latin typeface="georgia"/>
                        </a:rPr>
                        <a:t>к несчастью, к сожалению, по несчастью, к стыду кого-либо, к прискорбию, к досаде , на беду, как на беду, грешным делом, как нарочно, что ещё хуже, что обидно, увы, к огорчению, жаль, как назло, чего доброго  и др.</a:t>
                      </a:r>
                      <a:endParaRPr lang="ru-RU" sz="2000" dirty="0">
                        <a:effectLst/>
                      </a:endParaRPr>
                    </a:p>
                  </a:txBody>
                  <a:tcPr marL="72609" marR="72609" marT="36305" marB="36305" anchor="ctr">
                    <a:lnL>
                      <a:noFill/>
                    </a:lnL>
                    <a:lnR>
                      <a:noFill/>
                    </a:lnR>
                    <a:lnT>
                      <a:noFill/>
                    </a:lnT>
                    <a:lnB>
                      <a:noFill/>
                    </a:lnB>
                    <a:solidFill>
                      <a:srgbClr val="FFFFFF"/>
                    </a:solidFill>
                  </a:tcPr>
                </a:tc>
              </a:tr>
              <a:tr h="1074344">
                <a:tc>
                  <a:txBody>
                    <a:bodyPr/>
                    <a:lstStyle/>
                    <a:p>
                      <a:r>
                        <a:rPr lang="ru-RU" sz="1600" dirty="0">
                          <a:effectLst/>
                          <a:latin typeface="georgia"/>
                        </a:rPr>
                        <a:t>5.различные чувства: удивление, недоумение</a:t>
                      </a:r>
                      <a:endParaRPr lang="ru-RU" sz="2000" dirty="0">
                        <a:effectLst/>
                      </a:endParaRPr>
                    </a:p>
                  </a:txBody>
                  <a:tcPr marL="72609" marR="72609" marT="36305" marB="36305" anchor="ctr">
                    <a:lnL>
                      <a:noFill/>
                    </a:lnL>
                    <a:lnR>
                      <a:noFill/>
                    </a:lnR>
                    <a:lnT>
                      <a:noFill/>
                    </a:lnT>
                    <a:lnB>
                      <a:noFill/>
                    </a:lnB>
                    <a:solidFill>
                      <a:srgbClr val="FFFFFF"/>
                    </a:solidFill>
                  </a:tcPr>
                </a:tc>
                <a:tc>
                  <a:txBody>
                    <a:bodyPr/>
                    <a:lstStyle/>
                    <a:p>
                      <a:r>
                        <a:rPr lang="ru-RU" sz="1600">
                          <a:effectLst/>
                          <a:latin typeface="georgia"/>
                        </a:rPr>
                        <a:t>удивительное дело, к удивлению, странно, к изумлению, непонятное дело, странное дело  и др.</a:t>
                      </a:r>
                      <a:endParaRPr lang="ru-RU" sz="2000">
                        <a:effectLst/>
                      </a:endParaRPr>
                    </a:p>
                  </a:txBody>
                  <a:tcPr marL="72609" marR="72609" marT="36305" marB="36305" anchor="ctr">
                    <a:lnL>
                      <a:noFill/>
                    </a:lnL>
                    <a:lnR>
                      <a:noFill/>
                    </a:lnR>
                    <a:lnT>
                      <a:noFill/>
                    </a:lnT>
                    <a:lnB>
                      <a:noFill/>
                    </a:lnB>
                    <a:solidFill>
                      <a:srgbClr val="FFFFFF"/>
                    </a:solidFill>
                  </a:tcPr>
                </a:tc>
              </a:tr>
              <a:tr h="1559531">
                <a:tc>
                  <a:txBody>
                    <a:bodyPr/>
                    <a:lstStyle/>
                    <a:p>
                      <a:r>
                        <a:rPr lang="ru-RU" sz="1600" dirty="0">
                          <a:effectLst/>
                          <a:latin typeface="georgia"/>
                        </a:rPr>
                        <a:t>6.различные чувства: общий экспрессивный характер высказывания</a:t>
                      </a:r>
                      <a:endParaRPr lang="ru-RU" sz="2000" dirty="0">
                        <a:effectLst/>
                      </a:endParaRPr>
                    </a:p>
                  </a:txBody>
                  <a:tcPr marL="72609" marR="72609" marT="36305" marB="36305" anchor="ctr">
                    <a:lnL>
                      <a:noFill/>
                    </a:lnL>
                    <a:lnR>
                      <a:noFill/>
                    </a:lnR>
                    <a:lnT>
                      <a:noFill/>
                    </a:lnT>
                    <a:lnB>
                      <a:noFill/>
                    </a:lnB>
                    <a:solidFill>
                      <a:srgbClr val="FFFFFF"/>
                    </a:solidFill>
                  </a:tcPr>
                </a:tc>
                <a:tc>
                  <a:txBody>
                    <a:bodyPr/>
                    <a:lstStyle/>
                    <a:p>
                      <a:r>
                        <a:rPr lang="ru-RU" sz="1600">
                          <a:effectLst/>
                          <a:latin typeface="georgia"/>
                        </a:rPr>
                        <a:t>по справедливости, по сути, по совести, по душе, по существу, по праве сказать, по правде, правда, если правду сказать, надо правду сказать, сказать по чести, смешно сказать, между нами говоря, нечего зря говорить, кроме шуток, признаюсь, в сущности говоря и др.</a:t>
                      </a:r>
                      <a:endParaRPr lang="ru-RU" sz="2000">
                        <a:effectLst/>
                      </a:endParaRPr>
                    </a:p>
                  </a:txBody>
                  <a:tcPr marL="72609" marR="72609" marT="36305" marB="36305" anchor="ctr">
                    <a:lnL>
                      <a:noFill/>
                    </a:lnL>
                    <a:lnR>
                      <a:noFill/>
                    </a:lnR>
                    <a:lnT>
                      <a:noFill/>
                    </a:lnT>
                    <a:lnB>
                      <a:noFill/>
                    </a:lnB>
                    <a:solidFill>
                      <a:srgbClr val="FFFFFF"/>
                    </a:solidFill>
                  </a:tcPr>
                </a:tc>
              </a:tr>
              <a:tr h="2529908">
                <a:tc>
                  <a:txBody>
                    <a:bodyPr/>
                    <a:lstStyle/>
                    <a:p>
                      <a:r>
                        <a:rPr lang="ru-RU" sz="1600" dirty="0">
                          <a:effectLst/>
                          <a:latin typeface="georgia"/>
                        </a:rPr>
                        <a:t>7.источник сообщения</a:t>
                      </a:r>
                      <a:endParaRPr lang="ru-RU" sz="2000" dirty="0">
                        <a:effectLst/>
                      </a:endParaRPr>
                    </a:p>
                  </a:txBody>
                  <a:tcPr marL="72609" marR="72609" marT="36305" marB="36305" anchor="ctr">
                    <a:lnL>
                      <a:noFill/>
                    </a:lnL>
                    <a:lnR>
                      <a:noFill/>
                    </a:lnR>
                    <a:lnT>
                      <a:noFill/>
                    </a:lnT>
                    <a:lnB>
                      <a:noFill/>
                    </a:lnB>
                    <a:solidFill>
                      <a:srgbClr val="FFFFFF"/>
                    </a:solidFill>
                  </a:tcPr>
                </a:tc>
                <a:tc>
                  <a:txBody>
                    <a:bodyPr/>
                    <a:lstStyle/>
                    <a:p>
                      <a:r>
                        <a:rPr lang="ru-RU" sz="1600" dirty="0">
                          <a:effectLst/>
                          <a:latin typeface="georgia"/>
                        </a:rPr>
                        <a:t>по мнению кого-либо, по сообщению кого- либо, по-твоему, по-моему, по выражению кого-либо, по словам кого-либо, по пословице, по слухам, с точки зрения кого- либо, по преданию, слышно, помнится, дескать, мол, как говорят, говорят, как слышно, как помню, как считают, как указывалось, как известно, как говорили в старину, как оказалось, на мой взгляд , с моей точки зрения , вижу, известно , по наблюдению , с точки зрения и др.</a:t>
                      </a:r>
                      <a:endParaRPr lang="ru-RU" sz="2000" dirty="0">
                        <a:effectLst/>
                      </a:endParaRPr>
                    </a:p>
                  </a:txBody>
                  <a:tcPr marL="72609" marR="72609" marT="36305" marB="36305" anchor="ctr">
                    <a:lnL>
                      <a:noFill/>
                    </a:lnL>
                    <a:lnR>
                      <a:noFill/>
                    </a:lnR>
                    <a:lnT>
                      <a:noFill/>
                    </a:lnT>
                    <a:lnB>
                      <a:noFill/>
                    </a:lnB>
                    <a:solidFill>
                      <a:srgbClr val="FFFFFF"/>
                    </a:solidFill>
                  </a:tcPr>
                </a:tc>
              </a:tr>
            </a:tbl>
          </a:graphicData>
        </a:graphic>
      </p:graphicFrame>
    </p:spTree>
    <p:extLst>
      <p:ext uri="{BB962C8B-B14F-4D97-AF65-F5344CB8AC3E}">
        <p14:creationId xmlns:p14="http://schemas.microsoft.com/office/powerpoint/2010/main" val="291784884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3996810848"/>
              </p:ext>
            </p:extLst>
          </p:nvPr>
        </p:nvGraphicFramePr>
        <p:xfrm>
          <a:off x="107504" y="116632"/>
          <a:ext cx="8856984" cy="6670550"/>
        </p:xfrm>
        <a:graphic>
          <a:graphicData uri="http://schemas.openxmlformats.org/drawingml/2006/table">
            <a:tbl>
              <a:tblPr/>
              <a:tblGrid>
                <a:gridCol w="2596013"/>
                <a:gridCol w="6260971"/>
              </a:tblGrid>
              <a:tr h="1503310">
                <a:tc>
                  <a:txBody>
                    <a:bodyPr/>
                    <a:lstStyle/>
                    <a:p>
                      <a:r>
                        <a:rPr lang="ru-RU" sz="1400" dirty="0">
                          <a:effectLst/>
                          <a:latin typeface="georgia"/>
                        </a:rPr>
                        <a:t>8.порядок мыслей и их связь</a:t>
                      </a:r>
                      <a:endParaRPr lang="ru-RU" sz="1800" dirty="0">
                        <a:effectLst/>
                      </a:endParaRPr>
                    </a:p>
                  </a:txBody>
                  <a:tcPr marL="52223" marR="52223" marT="26111" marB="26111" anchor="ctr">
                    <a:lnL>
                      <a:noFill/>
                    </a:lnL>
                    <a:lnR>
                      <a:noFill/>
                    </a:lnR>
                    <a:lnT>
                      <a:noFill/>
                    </a:lnT>
                    <a:lnB>
                      <a:noFill/>
                    </a:lnB>
                    <a:solidFill>
                      <a:srgbClr val="FFFFFF"/>
                    </a:solidFill>
                  </a:tcPr>
                </a:tc>
                <a:tc>
                  <a:txBody>
                    <a:bodyPr/>
                    <a:lstStyle/>
                    <a:p>
                      <a:r>
                        <a:rPr lang="ru-RU" sz="1400">
                          <a:effectLst/>
                          <a:latin typeface="georgia"/>
                        </a:rPr>
                        <a:t>во-первых, во-вторых, итак, наконец, значит, следовательно, о, таким образом, например,  к примеру, наоборот, кроме того, в частности, в довершении всего, к тому же, притом, вдобавок, с одной стороны, с другой стороны, между прочим, впрочем, сверх того, в общем, главное, стало быть, кстати сказать, кстати,  к слову сказать и др.</a:t>
                      </a:r>
                      <a:endParaRPr lang="ru-RU" sz="1800">
                        <a:effectLst/>
                      </a:endParaRPr>
                    </a:p>
                  </a:txBody>
                  <a:tcPr marL="52223" marR="52223" marT="26111" marB="26111" anchor="ctr">
                    <a:lnL>
                      <a:noFill/>
                    </a:lnL>
                    <a:lnR>
                      <a:noFill/>
                    </a:lnR>
                    <a:lnT>
                      <a:noFill/>
                    </a:lnT>
                    <a:lnB>
                      <a:noFill/>
                    </a:lnB>
                    <a:solidFill>
                      <a:srgbClr val="FFFFFF"/>
                    </a:solidFill>
                  </a:tcPr>
                </a:tc>
              </a:tr>
              <a:tr h="1324947">
                <a:tc>
                  <a:txBody>
                    <a:bodyPr/>
                    <a:lstStyle/>
                    <a:p>
                      <a:r>
                        <a:rPr lang="ru-RU" sz="1400" dirty="0">
                          <a:effectLst/>
                          <a:latin typeface="georgia"/>
                        </a:rPr>
                        <a:t>9.способ оформления речи</a:t>
                      </a:r>
                      <a:endParaRPr lang="ru-RU" sz="1800" dirty="0">
                        <a:effectLst/>
                      </a:endParaRPr>
                    </a:p>
                  </a:txBody>
                  <a:tcPr marL="52223" marR="52223" marT="26111" marB="26111" anchor="ctr">
                    <a:lnL>
                      <a:noFill/>
                    </a:lnL>
                    <a:lnR>
                      <a:noFill/>
                    </a:lnR>
                    <a:lnT>
                      <a:noFill/>
                    </a:lnT>
                    <a:lnB>
                      <a:noFill/>
                    </a:lnB>
                    <a:solidFill>
                      <a:srgbClr val="FFFFFF"/>
                    </a:solidFill>
                  </a:tcPr>
                </a:tc>
                <a:tc>
                  <a:txBody>
                    <a:bodyPr/>
                    <a:lstStyle/>
                    <a:p>
                      <a:r>
                        <a:rPr lang="ru-RU" sz="1400" dirty="0">
                          <a:effectLst/>
                          <a:latin typeface="georgia"/>
                        </a:rPr>
                        <a:t>одним словом,  словом, иначе говоря, другими словами, грубо говоря, прямо говоря, собственно, собственно  говоря, вернее,  короче, прямо сказать, лучше сказать, так сказать,  проще сказать, если можно так выразиться,  как бы сказать, что называется, значит   и др.</a:t>
                      </a:r>
                      <a:endParaRPr lang="ru-RU" sz="1800" dirty="0">
                        <a:effectLst/>
                      </a:endParaRPr>
                    </a:p>
                  </a:txBody>
                  <a:tcPr marL="52223" marR="52223" marT="26111" marB="26111" anchor="ctr">
                    <a:lnL>
                      <a:noFill/>
                    </a:lnL>
                    <a:lnR>
                      <a:noFill/>
                    </a:lnR>
                    <a:lnT>
                      <a:noFill/>
                    </a:lnT>
                    <a:lnB>
                      <a:noFill/>
                    </a:lnB>
                    <a:solidFill>
                      <a:srgbClr val="FFFFFF"/>
                    </a:solidFill>
                  </a:tcPr>
                </a:tc>
              </a:tr>
              <a:tr h="968219">
                <a:tc>
                  <a:txBody>
                    <a:bodyPr/>
                    <a:lstStyle/>
                    <a:p>
                      <a:r>
                        <a:rPr lang="ru-RU" sz="1400">
                          <a:effectLst/>
                          <a:latin typeface="georgia"/>
                        </a:rPr>
                        <a:t>10.оценка меры степени того, о чём говорится; степень обычности фактов</a:t>
                      </a:r>
                      <a:endParaRPr lang="ru-RU" sz="1800">
                        <a:effectLst/>
                      </a:endParaRPr>
                    </a:p>
                  </a:txBody>
                  <a:tcPr marL="52223" marR="52223" marT="26111" marB="26111" anchor="ctr">
                    <a:lnL>
                      <a:noFill/>
                    </a:lnL>
                    <a:lnR>
                      <a:noFill/>
                    </a:lnR>
                    <a:lnT>
                      <a:noFill/>
                    </a:lnT>
                    <a:lnB>
                      <a:noFill/>
                    </a:lnB>
                    <a:solidFill>
                      <a:srgbClr val="FFFFFF"/>
                    </a:solidFill>
                  </a:tcPr>
                </a:tc>
                <a:tc>
                  <a:txBody>
                    <a:bodyPr/>
                    <a:lstStyle/>
                    <a:p>
                      <a:r>
                        <a:rPr lang="ru-RU" sz="1400" dirty="0">
                          <a:effectLst/>
                          <a:latin typeface="georgia"/>
                        </a:rPr>
                        <a:t>по крайней мере, по меньшей мере, в значительной мере, в той или иной степени, по обычаю, по обыкновению, случается, бывает, как и всегда, как водится, как это случается, как это бывает, как это иногда случается и др.</a:t>
                      </a:r>
                      <a:endParaRPr lang="ru-RU" sz="1800" dirty="0">
                        <a:effectLst/>
                      </a:endParaRPr>
                    </a:p>
                  </a:txBody>
                  <a:tcPr marL="52223" marR="52223" marT="26111" marB="26111" anchor="ctr">
                    <a:lnL>
                      <a:noFill/>
                    </a:lnL>
                    <a:lnR>
                      <a:noFill/>
                    </a:lnR>
                    <a:lnT>
                      <a:noFill/>
                    </a:lnT>
                    <a:lnB>
                      <a:noFill/>
                    </a:lnB>
                    <a:solidFill>
                      <a:srgbClr val="FFFFFF"/>
                    </a:solidFill>
                  </a:tcPr>
                </a:tc>
              </a:tr>
              <a:tr h="2395132">
                <a:tc>
                  <a:txBody>
                    <a:bodyPr/>
                    <a:lstStyle/>
                    <a:p>
                      <a:r>
                        <a:rPr lang="ru-RU" sz="1400">
                          <a:effectLst/>
                          <a:latin typeface="georgia"/>
                        </a:rPr>
                        <a:t>11.привлечение внимания собеседника к сообщению, акцентирование на нём внимания</a:t>
                      </a:r>
                      <a:endParaRPr lang="ru-RU" sz="1800">
                        <a:effectLst/>
                      </a:endParaRPr>
                    </a:p>
                  </a:txBody>
                  <a:tcPr marL="52223" marR="52223" marT="26111" marB="26111" anchor="ctr">
                    <a:lnL>
                      <a:noFill/>
                    </a:lnL>
                    <a:lnR>
                      <a:noFill/>
                    </a:lnR>
                    <a:lnT>
                      <a:noFill/>
                    </a:lnT>
                    <a:lnB>
                      <a:noFill/>
                    </a:lnB>
                    <a:solidFill>
                      <a:srgbClr val="FFFFFF"/>
                    </a:solidFill>
                  </a:tcPr>
                </a:tc>
                <a:tc>
                  <a:txBody>
                    <a:bodyPr/>
                    <a:lstStyle/>
                    <a:p>
                      <a:r>
                        <a:rPr lang="ru-RU" sz="1400" dirty="0">
                          <a:effectLst/>
                          <a:latin typeface="georgia"/>
                        </a:rPr>
                        <a:t>знаешь  (ли), видишь (ли), помнишь (ли), веришь  ли), понимаешь</a:t>
                      </a:r>
                      <a:endParaRPr lang="ru-RU" sz="1800" dirty="0">
                        <a:effectLst/>
                      </a:endParaRPr>
                    </a:p>
                    <a:p>
                      <a:r>
                        <a:rPr lang="ru-RU" sz="1400" dirty="0">
                          <a:effectLst/>
                          <a:latin typeface="georgia"/>
                        </a:rPr>
                        <a:t>(ли), позвольте, послушайте, представьте себе, представьте, можете себе представить, вообразите, поверьте, поверишь ли, поверите, признайтесь, не поверишь, заметьте, согласитесь, если хочешь знать, сделайте милость, напоминаем, напоминаю, подчёркиваю, повторяю, что ещё важнее, что важно, что ещё существенней, что существенно , позвольте, помилуйте, поймите , помните, заметьте   </a:t>
                      </a:r>
                      <a:endParaRPr lang="ru-RU" sz="1800" dirty="0">
                        <a:effectLst/>
                      </a:endParaRPr>
                    </a:p>
                    <a:p>
                      <a:r>
                        <a:rPr lang="ru-RU" sz="1400" dirty="0">
                          <a:effectLst/>
                          <a:latin typeface="georgia"/>
                        </a:rPr>
                        <a:t>( себе) и др.</a:t>
                      </a:r>
                      <a:endParaRPr lang="ru-RU" sz="1800" dirty="0">
                        <a:effectLst/>
                      </a:endParaRPr>
                    </a:p>
                  </a:txBody>
                  <a:tcPr marL="52223" marR="52223" marT="26111" marB="26111" anchor="ctr">
                    <a:lnL>
                      <a:noFill/>
                    </a:lnL>
                    <a:lnR>
                      <a:noFill/>
                    </a:lnR>
                    <a:lnT>
                      <a:noFill/>
                    </a:lnT>
                    <a:lnB>
                      <a:noFill/>
                    </a:lnB>
                    <a:solidFill>
                      <a:srgbClr val="FFFFFF"/>
                    </a:solidFill>
                  </a:tcPr>
                </a:tc>
              </a:tr>
              <a:tr h="433128">
                <a:tc>
                  <a:txBody>
                    <a:bodyPr/>
                    <a:lstStyle/>
                    <a:p>
                      <a:r>
                        <a:rPr lang="ru-RU" sz="1400" dirty="0">
                          <a:effectLst/>
                          <a:latin typeface="georgia"/>
                        </a:rPr>
                        <a:t>12.выражения вежливости</a:t>
                      </a:r>
                      <a:endParaRPr lang="ru-RU" sz="1800" dirty="0">
                        <a:effectLst/>
                      </a:endParaRPr>
                    </a:p>
                  </a:txBody>
                  <a:tcPr marL="52223" marR="52223" marT="26111" marB="26111" anchor="ctr">
                    <a:lnL>
                      <a:noFill/>
                    </a:lnL>
                    <a:lnR>
                      <a:noFill/>
                    </a:lnR>
                    <a:lnT>
                      <a:noFill/>
                    </a:lnT>
                    <a:lnB>
                      <a:noFill/>
                    </a:lnB>
                    <a:solidFill>
                      <a:srgbClr val="FFFFFF"/>
                    </a:solidFill>
                  </a:tcPr>
                </a:tc>
                <a:tc>
                  <a:txBody>
                    <a:bodyPr/>
                    <a:lstStyle/>
                    <a:p>
                      <a:r>
                        <a:rPr lang="ru-RU" sz="1400" dirty="0">
                          <a:effectLst/>
                          <a:latin typeface="georgia"/>
                        </a:rPr>
                        <a:t>простите, извините, будьте добры, спасибо, будьте любезны, пожалуйста и др.</a:t>
                      </a:r>
                      <a:endParaRPr lang="ru-RU" sz="1800" dirty="0">
                        <a:effectLst/>
                      </a:endParaRPr>
                    </a:p>
                  </a:txBody>
                  <a:tcPr marL="52223" marR="52223" marT="26111" marB="26111" anchor="ctr">
                    <a:lnL>
                      <a:noFill/>
                    </a:lnL>
                    <a:lnR>
                      <a:noFill/>
                    </a:lnR>
                    <a:lnT>
                      <a:noFill/>
                    </a:lnT>
                    <a:lnB>
                      <a:noFill/>
                    </a:lnB>
                    <a:solidFill>
                      <a:srgbClr val="FFFFFF"/>
                    </a:solidFill>
                  </a:tcPr>
                </a:tc>
              </a:tr>
            </a:tbl>
          </a:graphicData>
        </a:graphic>
      </p:graphicFrame>
    </p:spTree>
    <p:extLst>
      <p:ext uri="{BB962C8B-B14F-4D97-AF65-F5344CB8AC3E}">
        <p14:creationId xmlns:p14="http://schemas.microsoft.com/office/powerpoint/2010/main" val="61494196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sz="4000" b="1" dirty="0" smtClean="0"/>
              <a:t>Как выполняем</a:t>
            </a:r>
            <a:endParaRPr lang="ru-RU" sz="4000" b="1" dirty="0"/>
          </a:p>
        </p:txBody>
      </p:sp>
      <p:sp>
        <p:nvSpPr>
          <p:cNvPr id="3" name="Объект 2"/>
          <p:cNvSpPr>
            <a:spLocks noGrp="1"/>
          </p:cNvSpPr>
          <p:nvPr>
            <p:ph idx="1"/>
          </p:nvPr>
        </p:nvSpPr>
        <p:spPr>
          <a:xfrm>
            <a:off x="179512" y="908720"/>
            <a:ext cx="8712968" cy="5688632"/>
          </a:xfrm>
        </p:spPr>
        <p:txBody>
          <a:bodyPr>
            <a:normAutofit fontScale="70000" lnSpcReduction="20000"/>
          </a:bodyPr>
          <a:lstStyle/>
          <a:p>
            <a:r>
              <a:rPr lang="ru-RU" sz="3400" dirty="0"/>
              <a:t>Вспомните, что такое </a:t>
            </a:r>
            <a:r>
              <a:rPr lang="ru-RU" sz="3400" b="1" i="1" dirty="0"/>
              <a:t>вводные слова</a:t>
            </a:r>
            <a:r>
              <a:rPr lang="ru-RU" sz="3400" b="1" dirty="0"/>
              <a:t> </a:t>
            </a:r>
            <a:r>
              <a:rPr lang="ru-RU" sz="3400" dirty="0"/>
              <a:t>(слова, выражающие различные оттенки чувств, помогающие оформить мысли и т.д.) </a:t>
            </a:r>
            <a:r>
              <a:rPr lang="ru-RU" sz="3400" dirty="0">
                <a:solidFill>
                  <a:srgbClr val="FF0000"/>
                </a:solidFill>
              </a:rPr>
              <a:t>Это не члены предложения, они легко могут быть убраны из текста.</a:t>
            </a:r>
          </a:p>
          <a:p>
            <a:r>
              <a:rPr lang="ru-RU" sz="3400" dirty="0"/>
              <a:t>Найдите в предложениях все запятые. Исключите знаки по другим правилам (например, при однородных, обособленных членах, обращении, знаки между простыми предложениями в составе сложного и др.).</a:t>
            </a:r>
          </a:p>
          <a:p>
            <a:r>
              <a:rPr lang="ru-RU" sz="3400" dirty="0"/>
              <a:t>Найдя вводные слова, ещё раз убедитесь, что вы не ошиблись. Для этого подумайте, какое значение имеет данное вводное слово (вспомните теорию).</a:t>
            </a:r>
          </a:p>
          <a:p>
            <a:r>
              <a:rPr lang="ru-RU" sz="3400" dirty="0"/>
              <a:t>Редко, но бывает задание, по которому нужно найти знаки, выделяющие </a:t>
            </a:r>
            <a:r>
              <a:rPr lang="ru-RU" sz="3400" i="1" dirty="0"/>
              <a:t>вводное предложение</a:t>
            </a:r>
            <a:r>
              <a:rPr lang="ru-RU" sz="3400" dirty="0"/>
              <a:t>. Сначала вспомните, чем вводное предложение отличается от вводного слова (в нём есть основа). Имейте в виду, что вводное предложение может выделяться тире или скобками. Если вы увидели данные знаки, прежде всего обратите внимание именно на них.</a:t>
            </a:r>
          </a:p>
          <a:p>
            <a:endParaRPr lang="ru-RU" dirty="0"/>
          </a:p>
        </p:txBody>
      </p:sp>
    </p:spTree>
    <p:extLst>
      <p:ext uri="{BB962C8B-B14F-4D97-AF65-F5344CB8AC3E}">
        <p14:creationId xmlns:p14="http://schemas.microsoft.com/office/powerpoint/2010/main" val="371524425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000" b="1" dirty="0" smtClean="0"/>
              <a:t>№11 Количество грамматических основ</a:t>
            </a:r>
            <a:endParaRPr lang="ru-RU" b="1" dirty="0"/>
          </a:p>
        </p:txBody>
      </p:sp>
      <p:sp>
        <p:nvSpPr>
          <p:cNvPr id="3" name="Объект 2"/>
          <p:cNvSpPr>
            <a:spLocks noGrp="1"/>
          </p:cNvSpPr>
          <p:nvPr>
            <p:ph idx="1"/>
          </p:nvPr>
        </p:nvSpPr>
        <p:spPr/>
        <p:txBody>
          <a:bodyPr/>
          <a:lstStyle/>
          <a:p>
            <a:r>
              <a:rPr lang="ru-RU" dirty="0"/>
              <a:t>Данное задание связано теоретически с заданием № 8. </a:t>
            </a:r>
            <a:r>
              <a:rPr lang="ru-RU" dirty="0" smtClean="0"/>
              <a:t>Вспомните, что </a:t>
            </a:r>
            <a:r>
              <a:rPr lang="ru-RU" dirty="0"/>
              <a:t>такое грамматическая основа, чем бывают выражены главные члены предложения</a:t>
            </a:r>
            <a:r>
              <a:rPr lang="ru-RU" dirty="0" smtClean="0"/>
              <a:t>.</a:t>
            </a:r>
          </a:p>
          <a:p>
            <a:r>
              <a:rPr lang="ru-RU" dirty="0" smtClean="0"/>
              <a:t>В бланке ответ должен быть записан цифрой.</a:t>
            </a:r>
          </a:p>
          <a:p>
            <a:r>
              <a:rPr lang="ru-RU" dirty="0" smtClean="0"/>
              <a:t>В основном даются сложные предложения с несколькими грамматическими основами.</a:t>
            </a:r>
            <a:endParaRPr lang="ru-RU" dirty="0"/>
          </a:p>
        </p:txBody>
      </p:sp>
    </p:spTree>
    <p:extLst>
      <p:ext uri="{BB962C8B-B14F-4D97-AF65-F5344CB8AC3E}">
        <p14:creationId xmlns:p14="http://schemas.microsoft.com/office/powerpoint/2010/main" val="389982579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b="1" dirty="0" smtClean="0"/>
              <a:t>№ 12. Знаки препинания в сложном предложении</a:t>
            </a:r>
            <a:endParaRPr lang="ru-RU" sz="3600" b="1" dirty="0"/>
          </a:p>
        </p:txBody>
      </p:sp>
      <p:sp>
        <p:nvSpPr>
          <p:cNvPr id="3" name="Объект 2"/>
          <p:cNvSpPr>
            <a:spLocks noGrp="1"/>
          </p:cNvSpPr>
          <p:nvPr>
            <p:ph idx="1"/>
          </p:nvPr>
        </p:nvSpPr>
        <p:spPr/>
        <p:txBody>
          <a:bodyPr/>
          <a:lstStyle/>
          <a:p>
            <a:pPr marL="0" indent="0" algn="just">
              <a:buNone/>
            </a:pPr>
            <a:r>
              <a:rPr lang="ru-RU" dirty="0"/>
              <a:t>Вспомним, что сложные предложения бывают  трёх типов: </a:t>
            </a:r>
            <a:r>
              <a:rPr lang="ru-RU" b="1" dirty="0"/>
              <a:t>сложносочинённое</a:t>
            </a:r>
            <a:r>
              <a:rPr lang="ru-RU" dirty="0"/>
              <a:t>, </a:t>
            </a:r>
            <a:r>
              <a:rPr lang="ru-RU" b="1" dirty="0"/>
              <a:t>сложноподчинённое</a:t>
            </a:r>
            <a:r>
              <a:rPr lang="ru-RU" dirty="0"/>
              <a:t> и </a:t>
            </a:r>
            <a:r>
              <a:rPr lang="ru-RU" b="1" dirty="0"/>
              <a:t>бессоюзное сложное</a:t>
            </a:r>
            <a:r>
              <a:rPr lang="ru-RU" dirty="0"/>
              <a:t>. Каждый тип  сложного имеет свои правила постановки знаков между частями  предложения. Вспомним эти правила.</a:t>
            </a:r>
            <a:endParaRPr lang="ru-RU" dirty="0"/>
          </a:p>
        </p:txBody>
      </p:sp>
    </p:spTree>
    <p:extLst>
      <p:ext uri="{BB962C8B-B14F-4D97-AF65-F5344CB8AC3E}">
        <p14:creationId xmlns:p14="http://schemas.microsoft.com/office/powerpoint/2010/main" val="12233087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836712"/>
            <a:ext cx="8229600" cy="1143000"/>
          </a:xfrm>
        </p:spPr>
        <p:txBody>
          <a:bodyPr>
            <a:noAutofit/>
          </a:bodyPr>
          <a:lstStyle/>
          <a:p>
            <a:r>
              <a:rPr lang="ru-RU" sz="3600" b="1" dirty="0"/>
              <a:t>Знаки препинания в сложносочинённых </a:t>
            </a:r>
            <a:r>
              <a:rPr lang="ru-RU" sz="3600" b="1" dirty="0" smtClean="0"/>
              <a:t>предложениях (ССП</a:t>
            </a:r>
            <a:r>
              <a:rPr lang="ru-RU" sz="3600" b="1" dirty="0"/>
              <a:t>)</a:t>
            </a:r>
            <a:br>
              <a:rPr lang="ru-RU" sz="3600" b="1" dirty="0"/>
            </a:br>
            <a:endParaRPr lang="ru-RU" sz="3600" b="1" dirty="0"/>
          </a:p>
        </p:txBody>
      </p:sp>
      <p:sp>
        <p:nvSpPr>
          <p:cNvPr id="3" name="Объект 2"/>
          <p:cNvSpPr>
            <a:spLocks noGrp="1"/>
          </p:cNvSpPr>
          <p:nvPr>
            <p:ph idx="1"/>
          </p:nvPr>
        </p:nvSpPr>
        <p:spPr>
          <a:xfrm>
            <a:off x="467544" y="2060848"/>
            <a:ext cx="8229600" cy="4525963"/>
          </a:xfrm>
        </p:spPr>
        <p:txBody>
          <a:bodyPr>
            <a:normAutofit/>
          </a:bodyPr>
          <a:lstStyle/>
          <a:p>
            <a:r>
              <a:rPr lang="ru-RU" dirty="0" smtClean="0"/>
              <a:t>ССП </a:t>
            </a:r>
            <a:r>
              <a:rPr lang="ru-RU" dirty="0"/>
              <a:t>- это предложение, части которого соединяются сочинительными союзами, так как предложения в составе ССП не зависят друг от друга, равноправны.</a:t>
            </a:r>
          </a:p>
          <a:p>
            <a:r>
              <a:rPr lang="ru-RU" b="1" i="1" dirty="0"/>
              <a:t>Основное правило</a:t>
            </a:r>
            <a:r>
              <a:rPr lang="ru-RU" dirty="0"/>
              <a:t>: запятая ставится между частями сложного предложения, соединёнными сочинительными  союзами, то  есть в ССП.</a:t>
            </a:r>
          </a:p>
          <a:p>
            <a:endParaRPr lang="ru-RU" dirty="0"/>
          </a:p>
        </p:txBody>
      </p:sp>
    </p:spTree>
    <p:extLst>
      <p:ext uri="{BB962C8B-B14F-4D97-AF65-F5344CB8AC3E}">
        <p14:creationId xmlns:p14="http://schemas.microsoft.com/office/powerpoint/2010/main" val="358404101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8919763"/>
              </p:ext>
            </p:extLst>
          </p:nvPr>
        </p:nvGraphicFramePr>
        <p:xfrm>
          <a:off x="251520" y="188640"/>
          <a:ext cx="8568952" cy="6480720"/>
        </p:xfrm>
        <a:graphic>
          <a:graphicData uri="http://schemas.openxmlformats.org/drawingml/2006/table">
            <a:tbl>
              <a:tblPr/>
              <a:tblGrid>
                <a:gridCol w="4284476"/>
                <a:gridCol w="4284476"/>
              </a:tblGrid>
              <a:tr h="390451">
                <a:tc>
                  <a:txBody>
                    <a:bodyPr/>
                    <a:lstStyle/>
                    <a:p>
                      <a:r>
                        <a:rPr lang="ru-RU" sz="1800" b="1" dirty="0">
                          <a:effectLst/>
                          <a:latin typeface="georgia"/>
                        </a:rPr>
                        <a:t>Тип союзов</a:t>
                      </a:r>
                      <a:endParaRPr lang="ru-RU" sz="2400" dirty="0">
                        <a:effectLst/>
                      </a:endParaRPr>
                    </a:p>
                  </a:txBody>
                  <a:tcPr marL="82290" marR="82290" marT="41145" marB="41145" anchor="ctr">
                    <a:lnL>
                      <a:noFill/>
                    </a:lnL>
                    <a:lnR>
                      <a:noFill/>
                    </a:lnR>
                    <a:lnT>
                      <a:noFill/>
                    </a:lnT>
                    <a:lnB>
                      <a:noFill/>
                    </a:lnB>
                    <a:solidFill>
                      <a:srgbClr val="FFFFFF"/>
                    </a:solidFill>
                  </a:tcPr>
                </a:tc>
                <a:tc>
                  <a:txBody>
                    <a:bodyPr/>
                    <a:lstStyle/>
                    <a:p>
                      <a:r>
                        <a:rPr lang="ru-RU" sz="1800" b="1">
                          <a:effectLst/>
                          <a:latin typeface="georgia"/>
                        </a:rPr>
                        <a:t>Примеры</a:t>
                      </a:r>
                      <a:endParaRPr lang="ru-RU" sz="2400">
                        <a:effectLst/>
                      </a:endParaRPr>
                    </a:p>
                  </a:txBody>
                  <a:tcPr marL="82290" marR="82290" marT="41145" marB="41145" anchor="ctr">
                    <a:lnL>
                      <a:noFill/>
                    </a:lnL>
                    <a:lnR>
                      <a:noFill/>
                    </a:lnR>
                    <a:lnT>
                      <a:noFill/>
                    </a:lnT>
                    <a:lnB>
                      <a:noFill/>
                    </a:lnB>
                    <a:solidFill>
                      <a:srgbClr val="FFFFFF"/>
                    </a:solidFill>
                  </a:tcPr>
                </a:tc>
              </a:tr>
              <a:tr h="942185">
                <a:tc>
                  <a:txBody>
                    <a:bodyPr/>
                    <a:lstStyle/>
                    <a:p>
                      <a:r>
                        <a:rPr lang="ru-RU" sz="1800" i="1" dirty="0">
                          <a:solidFill>
                            <a:srgbClr val="C818E2"/>
                          </a:solidFill>
                          <a:effectLst/>
                          <a:latin typeface="georgia"/>
                        </a:rPr>
                        <a:t>Соединительные</a:t>
                      </a:r>
                      <a:endParaRPr lang="ru-RU" sz="2400" dirty="0">
                        <a:effectLst/>
                      </a:endParaRPr>
                    </a:p>
                  </a:txBody>
                  <a:tcPr marL="82290" marR="82290" marT="41145" marB="41145" anchor="ctr">
                    <a:lnL>
                      <a:noFill/>
                    </a:lnL>
                    <a:lnR>
                      <a:noFill/>
                    </a:lnR>
                    <a:lnT>
                      <a:noFill/>
                    </a:lnT>
                    <a:lnB>
                      <a:noFill/>
                    </a:lnB>
                    <a:solidFill>
                      <a:srgbClr val="FFFFFF"/>
                    </a:solidFill>
                  </a:tcPr>
                </a:tc>
                <a:tc>
                  <a:txBody>
                    <a:bodyPr/>
                    <a:lstStyle/>
                    <a:p>
                      <a:r>
                        <a:rPr lang="ru-RU" sz="1800" dirty="0">
                          <a:effectLst/>
                          <a:latin typeface="georgia"/>
                        </a:rPr>
                        <a:t>и</a:t>
                      </a:r>
                      <a:endParaRPr lang="ru-RU" sz="2400" dirty="0">
                        <a:effectLst/>
                      </a:endParaRPr>
                    </a:p>
                    <a:p>
                      <a:r>
                        <a:rPr lang="ru-RU" sz="1800" dirty="0">
                          <a:effectLst/>
                          <a:latin typeface="georgia"/>
                        </a:rPr>
                        <a:t>да (в значении И)</a:t>
                      </a:r>
                      <a:endParaRPr lang="ru-RU" sz="2400" dirty="0">
                        <a:effectLst/>
                      </a:endParaRPr>
                    </a:p>
                    <a:p>
                      <a:r>
                        <a:rPr lang="ru-RU" sz="1800" dirty="0">
                          <a:effectLst/>
                          <a:latin typeface="georgia"/>
                        </a:rPr>
                        <a:t>ни…,ни</a:t>
                      </a:r>
                      <a:endParaRPr lang="ru-RU" sz="2400" dirty="0">
                        <a:effectLst/>
                      </a:endParaRPr>
                    </a:p>
                  </a:txBody>
                  <a:tcPr marL="82290" marR="82290" marT="41145" marB="41145" anchor="ctr">
                    <a:lnL>
                      <a:noFill/>
                    </a:lnL>
                    <a:lnR>
                      <a:noFill/>
                    </a:lnR>
                    <a:lnT>
                      <a:noFill/>
                    </a:lnT>
                    <a:lnB>
                      <a:noFill/>
                    </a:lnB>
                    <a:solidFill>
                      <a:srgbClr val="FFFFFF"/>
                    </a:solidFill>
                  </a:tcPr>
                </a:tc>
              </a:tr>
              <a:tr h="1769790">
                <a:tc>
                  <a:txBody>
                    <a:bodyPr/>
                    <a:lstStyle/>
                    <a:p>
                      <a:r>
                        <a:rPr lang="ru-RU" sz="1800" i="1" dirty="0">
                          <a:solidFill>
                            <a:srgbClr val="C818E2"/>
                          </a:solidFill>
                          <a:effectLst/>
                          <a:latin typeface="georgia"/>
                        </a:rPr>
                        <a:t>Разделительные</a:t>
                      </a:r>
                      <a:endParaRPr lang="ru-RU" sz="2400" dirty="0">
                        <a:effectLst/>
                      </a:endParaRPr>
                    </a:p>
                  </a:txBody>
                  <a:tcPr marL="82290" marR="82290" marT="41145" marB="41145" anchor="ctr">
                    <a:lnL>
                      <a:noFill/>
                    </a:lnL>
                    <a:lnR>
                      <a:noFill/>
                    </a:lnR>
                    <a:lnT>
                      <a:noFill/>
                    </a:lnT>
                    <a:lnB>
                      <a:noFill/>
                    </a:lnB>
                    <a:solidFill>
                      <a:srgbClr val="FFFFFF"/>
                    </a:solidFill>
                  </a:tcPr>
                </a:tc>
                <a:tc>
                  <a:txBody>
                    <a:bodyPr/>
                    <a:lstStyle/>
                    <a:p>
                      <a:r>
                        <a:rPr lang="ru-RU" sz="1800" dirty="0">
                          <a:effectLst/>
                          <a:latin typeface="georgia"/>
                        </a:rPr>
                        <a:t>или</a:t>
                      </a:r>
                      <a:endParaRPr lang="ru-RU" sz="2400" dirty="0">
                        <a:effectLst/>
                      </a:endParaRPr>
                    </a:p>
                    <a:p>
                      <a:r>
                        <a:rPr lang="ru-RU" sz="1800" dirty="0">
                          <a:effectLst/>
                          <a:latin typeface="georgia"/>
                        </a:rPr>
                        <a:t>либо</a:t>
                      </a:r>
                      <a:endParaRPr lang="ru-RU" sz="2400" dirty="0">
                        <a:effectLst/>
                      </a:endParaRPr>
                    </a:p>
                    <a:p>
                      <a:r>
                        <a:rPr lang="ru-RU" sz="1800" dirty="0">
                          <a:effectLst/>
                          <a:latin typeface="georgia"/>
                        </a:rPr>
                        <a:t>то…, то</a:t>
                      </a:r>
                      <a:endParaRPr lang="ru-RU" sz="2400" dirty="0">
                        <a:effectLst/>
                      </a:endParaRPr>
                    </a:p>
                    <a:p>
                      <a:r>
                        <a:rPr lang="ru-RU" sz="1800" dirty="0">
                          <a:effectLst/>
                          <a:latin typeface="georgia"/>
                        </a:rPr>
                        <a:t>не то…., не то</a:t>
                      </a:r>
                      <a:endParaRPr lang="ru-RU" sz="2400" dirty="0">
                        <a:effectLst/>
                      </a:endParaRPr>
                    </a:p>
                    <a:p>
                      <a:r>
                        <a:rPr lang="ru-RU" sz="1800" dirty="0">
                          <a:effectLst/>
                          <a:latin typeface="georgia"/>
                        </a:rPr>
                        <a:t>а то</a:t>
                      </a:r>
                      <a:endParaRPr lang="ru-RU" sz="2400" dirty="0">
                        <a:effectLst/>
                      </a:endParaRPr>
                    </a:p>
                    <a:p>
                      <a:r>
                        <a:rPr lang="ru-RU" sz="1800" dirty="0">
                          <a:effectLst/>
                          <a:latin typeface="georgia"/>
                        </a:rPr>
                        <a:t> не то</a:t>
                      </a:r>
                      <a:endParaRPr lang="ru-RU" sz="2400" dirty="0">
                        <a:effectLst/>
                      </a:endParaRPr>
                    </a:p>
                  </a:txBody>
                  <a:tcPr marL="82290" marR="82290" marT="41145" marB="41145" anchor="ctr">
                    <a:lnL>
                      <a:noFill/>
                    </a:lnL>
                    <a:lnR>
                      <a:noFill/>
                    </a:lnR>
                    <a:lnT>
                      <a:noFill/>
                    </a:lnT>
                    <a:lnB>
                      <a:noFill/>
                    </a:lnB>
                    <a:solidFill>
                      <a:srgbClr val="FFFFFF"/>
                    </a:solidFill>
                  </a:tcPr>
                </a:tc>
              </a:tr>
              <a:tr h="1493921">
                <a:tc>
                  <a:txBody>
                    <a:bodyPr/>
                    <a:lstStyle/>
                    <a:p>
                      <a:r>
                        <a:rPr lang="ru-RU" sz="1800" i="1" dirty="0">
                          <a:solidFill>
                            <a:srgbClr val="C818E2"/>
                          </a:solidFill>
                          <a:effectLst/>
                          <a:latin typeface="georgia"/>
                        </a:rPr>
                        <a:t>Противительные</a:t>
                      </a:r>
                      <a:endParaRPr lang="ru-RU" sz="2400" dirty="0">
                        <a:effectLst/>
                      </a:endParaRPr>
                    </a:p>
                  </a:txBody>
                  <a:tcPr marL="82290" marR="82290" marT="41145" marB="41145" anchor="ctr">
                    <a:lnL>
                      <a:noFill/>
                    </a:lnL>
                    <a:lnR>
                      <a:noFill/>
                    </a:lnR>
                    <a:lnT>
                      <a:noFill/>
                    </a:lnT>
                    <a:lnB>
                      <a:noFill/>
                    </a:lnB>
                    <a:solidFill>
                      <a:srgbClr val="FFFFFF"/>
                    </a:solidFill>
                  </a:tcPr>
                </a:tc>
                <a:tc>
                  <a:txBody>
                    <a:bodyPr/>
                    <a:lstStyle/>
                    <a:p>
                      <a:r>
                        <a:rPr lang="ru-RU" sz="1800" dirty="0">
                          <a:effectLst/>
                          <a:latin typeface="georgia"/>
                        </a:rPr>
                        <a:t>а</a:t>
                      </a:r>
                      <a:endParaRPr lang="ru-RU" sz="2400" dirty="0">
                        <a:effectLst/>
                      </a:endParaRPr>
                    </a:p>
                    <a:p>
                      <a:r>
                        <a:rPr lang="ru-RU" sz="1800" dirty="0">
                          <a:effectLst/>
                          <a:latin typeface="georgia"/>
                        </a:rPr>
                        <a:t>но</a:t>
                      </a:r>
                      <a:endParaRPr lang="ru-RU" sz="2400" dirty="0">
                        <a:effectLst/>
                      </a:endParaRPr>
                    </a:p>
                    <a:p>
                      <a:r>
                        <a:rPr lang="ru-RU" sz="1800" dirty="0">
                          <a:effectLst/>
                          <a:latin typeface="georgia"/>
                        </a:rPr>
                        <a:t>зато</a:t>
                      </a:r>
                      <a:endParaRPr lang="ru-RU" sz="2400" dirty="0">
                        <a:effectLst/>
                      </a:endParaRPr>
                    </a:p>
                    <a:p>
                      <a:r>
                        <a:rPr lang="ru-RU" sz="1800" dirty="0">
                          <a:effectLst/>
                          <a:latin typeface="georgia"/>
                        </a:rPr>
                        <a:t>однако</a:t>
                      </a:r>
                      <a:endParaRPr lang="ru-RU" sz="2400" dirty="0">
                        <a:effectLst/>
                      </a:endParaRPr>
                    </a:p>
                    <a:p>
                      <a:r>
                        <a:rPr lang="ru-RU" sz="1800" dirty="0">
                          <a:effectLst/>
                          <a:latin typeface="georgia"/>
                        </a:rPr>
                        <a:t>да (в значении НО)</a:t>
                      </a:r>
                      <a:endParaRPr lang="ru-RU" sz="2400" dirty="0">
                        <a:effectLst/>
                      </a:endParaRPr>
                    </a:p>
                  </a:txBody>
                  <a:tcPr marL="82290" marR="82290" marT="41145" marB="41145" anchor="ctr">
                    <a:lnL>
                      <a:noFill/>
                    </a:lnL>
                    <a:lnR>
                      <a:noFill/>
                    </a:lnR>
                    <a:lnT>
                      <a:noFill/>
                    </a:lnT>
                    <a:lnB>
                      <a:noFill/>
                    </a:lnB>
                    <a:solidFill>
                      <a:srgbClr val="FFFFFF"/>
                    </a:solidFill>
                  </a:tcPr>
                </a:tc>
              </a:tr>
              <a:tr h="1218054">
                <a:tc>
                  <a:txBody>
                    <a:bodyPr/>
                    <a:lstStyle/>
                    <a:p>
                      <a:r>
                        <a:rPr lang="ru-RU" sz="1800" i="1">
                          <a:solidFill>
                            <a:srgbClr val="C818E2"/>
                          </a:solidFill>
                          <a:effectLst/>
                          <a:latin typeface="georgia"/>
                        </a:rPr>
                        <a:t>Присоединительные</a:t>
                      </a:r>
                      <a:endParaRPr lang="ru-RU" sz="2400">
                        <a:effectLst/>
                      </a:endParaRPr>
                    </a:p>
                  </a:txBody>
                  <a:tcPr marL="82290" marR="82290" marT="41145" marB="41145" anchor="ctr">
                    <a:lnL>
                      <a:noFill/>
                    </a:lnL>
                    <a:lnR>
                      <a:noFill/>
                    </a:lnR>
                    <a:lnT>
                      <a:noFill/>
                    </a:lnT>
                    <a:lnB>
                      <a:noFill/>
                    </a:lnB>
                    <a:solidFill>
                      <a:srgbClr val="FFFFFF"/>
                    </a:solidFill>
                  </a:tcPr>
                </a:tc>
                <a:tc>
                  <a:txBody>
                    <a:bodyPr/>
                    <a:lstStyle/>
                    <a:p>
                      <a:r>
                        <a:rPr lang="ru-RU" sz="1800" dirty="0">
                          <a:effectLst/>
                          <a:latin typeface="georgia"/>
                        </a:rPr>
                        <a:t>да</a:t>
                      </a:r>
                      <a:endParaRPr lang="ru-RU" sz="2400" dirty="0">
                        <a:effectLst/>
                      </a:endParaRPr>
                    </a:p>
                    <a:p>
                      <a:r>
                        <a:rPr lang="ru-RU" sz="1800" dirty="0">
                          <a:effectLst/>
                          <a:latin typeface="georgia"/>
                        </a:rPr>
                        <a:t>да и</a:t>
                      </a:r>
                      <a:endParaRPr lang="ru-RU" sz="2400" dirty="0">
                        <a:effectLst/>
                      </a:endParaRPr>
                    </a:p>
                    <a:p>
                      <a:r>
                        <a:rPr lang="ru-RU" sz="1800" dirty="0">
                          <a:effectLst/>
                          <a:latin typeface="georgia"/>
                        </a:rPr>
                        <a:t>тоже</a:t>
                      </a:r>
                      <a:endParaRPr lang="ru-RU" sz="2400" dirty="0">
                        <a:effectLst/>
                      </a:endParaRPr>
                    </a:p>
                    <a:p>
                      <a:r>
                        <a:rPr lang="ru-RU" sz="1800" dirty="0">
                          <a:effectLst/>
                          <a:latin typeface="georgia"/>
                        </a:rPr>
                        <a:t>также</a:t>
                      </a:r>
                      <a:endParaRPr lang="ru-RU" sz="2400" dirty="0">
                        <a:effectLst/>
                      </a:endParaRPr>
                    </a:p>
                  </a:txBody>
                  <a:tcPr marL="82290" marR="82290" marT="41145" marB="41145" anchor="ctr">
                    <a:lnL>
                      <a:noFill/>
                    </a:lnL>
                    <a:lnR>
                      <a:noFill/>
                    </a:lnR>
                    <a:lnT>
                      <a:noFill/>
                    </a:lnT>
                    <a:lnB>
                      <a:noFill/>
                    </a:lnB>
                    <a:solidFill>
                      <a:srgbClr val="FFFFFF"/>
                    </a:solidFill>
                  </a:tcPr>
                </a:tc>
              </a:tr>
              <a:tr h="666319">
                <a:tc>
                  <a:txBody>
                    <a:bodyPr/>
                    <a:lstStyle/>
                    <a:p>
                      <a:r>
                        <a:rPr lang="ru-RU" sz="1800" i="1">
                          <a:solidFill>
                            <a:srgbClr val="C818E2"/>
                          </a:solidFill>
                          <a:effectLst/>
                          <a:latin typeface="georgia"/>
                        </a:rPr>
                        <a:t>Пояснительные</a:t>
                      </a:r>
                      <a:endParaRPr lang="ru-RU" sz="2400">
                        <a:effectLst/>
                      </a:endParaRPr>
                    </a:p>
                  </a:txBody>
                  <a:tcPr marL="82290" marR="82290" marT="41145" marB="41145" anchor="ctr">
                    <a:lnL>
                      <a:noFill/>
                    </a:lnL>
                    <a:lnR>
                      <a:noFill/>
                    </a:lnR>
                    <a:lnT>
                      <a:noFill/>
                    </a:lnT>
                    <a:lnB>
                      <a:noFill/>
                    </a:lnB>
                    <a:solidFill>
                      <a:srgbClr val="FFFFFF"/>
                    </a:solidFill>
                  </a:tcPr>
                </a:tc>
                <a:tc>
                  <a:txBody>
                    <a:bodyPr/>
                    <a:lstStyle/>
                    <a:p>
                      <a:r>
                        <a:rPr lang="ru-RU" sz="1800" dirty="0">
                          <a:effectLst/>
                          <a:latin typeface="georgia"/>
                        </a:rPr>
                        <a:t>то есть</a:t>
                      </a:r>
                      <a:endParaRPr lang="ru-RU" sz="2400" dirty="0">
                        <a:effectLst/>
                      </a:endParaRPr>
                    </a:p>
                    <a:p>
                      <a:r>
                        <a:rPr lang="ru-RU" sz="1800" dirty="0">
                          <a:effectLst/>
                          <a:latin typeface="georgia"/>
                        </a:rPr>
                        <a:t> а именно</a:t>
                      </a:r>
                      <a:endParaRPr lang="ru-RU" sz="2400" dirty="0">
                        <a:effectLst/>
                      </a:endParaRPr>
                    </a:p>
                  </a:txBody>
                  <a:tcPr marL="82290" marR="82290" marT="41145" marB="41145" anchor="ctr">
                    <a:lnL>
                      <a:noFill/>
                    </a:lnL>
                    <a:lnR>
                      <a:noFill/>
                    </a:lnR>
                    <a:lnT>
                      <a:noFill/>
                    </a:lnT>
                    <a:lnB>
                      <a:noFill/>
                    </a:lnB>
                    <a:solidFill>
                      <a:srgbClr val="FFFFFF"/>
                    </a:solidFill>
                  </a:tcPr>
                </a:tc>
              </a:tr>
            </a:tbl>
          </a:graphicData>
        </a:graphic>
      </p:graphicFrame>
    </p:spTree>
    <p:extLst>
      <p:ext uri="{BB962C8B-B14F-4D97-AF65-F5344CB8AC3E}">
        <p14:creationId xmlns:p14="http://schemas.microsoft.com/office/powerpoint/2010/main" val="191774246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29600" cy="5721499"/>
          </a:xfrm>
        </p:spPr>
        <p:txBody>
          <a:bodyPr/>
          <a:lstStyle/>
          <a:p>
            <a:pPr marL="0" indent="0" algn="just">
              <a:buNone/>
            </a:pPr>
            <a:r>
              <a:rPr lang="ru-RU" dirty="0"/>
              <a:t>Нужно помнить, что бывают так называемые </a:t>
            </a:r>
            <a:r>
              <a:rPr lang="ru-RU" b="1" i="1" dirty="0">
                <a:solidFill>
                  <a:srgbClr val="FF0000"/>
                </a:solidFill>
              </a:rPr>
              <a:t>двойные союзы</a:t>
            </a:r>
            <a:r>
              <a:rPr lang="ru-RU" dirty="0"/>
              <a:t>, которые характеризуются тем, что первая часть союза стоит в первой час и предложения, а вторая- во второй</a:t>
            </a:r>
            <a:r>
              <a:rPr lang="ru-RU" dirty="0" smtClean="0"/>
              <a:t>:</a:t>
            </a:r>
          </a:p>
          <a:p>
            <a:pPr marL="0" indent="0" algn="just">
              <a:buNone/>
            </a:pPr>
            <a:endParaRPr lang="ru-RU" dirty="0"/>
          </a:p>
          <a:p>
            <a:r>
              <a:rPr lang="ru-RU" dirty="0"/>
              <a:t>не только…, но и</a:t>
            </a:r>
          </a:p>
          <a:p>
            <a:r>
              <a:rPr lang="ru-RU" dirty="0"/>
              <a:t>как…, так и</a:t>
            </a:r>
          </a:p>
          <a:p>
            <a:r>
              <a:rPr lang="ru-RU" dirty="0"/>
              <a:t>не столько…, сколько</a:t>
            </a:r>
          </a:p>
          <a:p>
            <a:endParaRPr lang="ru-RU" dirty="0"/>
          </a:p>
        </p:txBody>
      </p:sp>
    </p:spTree>
    <p:extLst>
      <p:ext uri="{BB962C8B-B14F-4D97-AF65-F5344CB8AC3E}">
        <p14:creationId xmlns:p14="http://schemas.microsoft.com/office/powerpoint/2010/main" val="10516705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Прием написания основного текста</a:t>
            </a:r>
            <a:endParaRPr lang="ru-RU" b="1"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10123317"/>
              </p:ext>
            </p:extLst>
          </p:nvPr>
        </p:nvGraphicFramePr>
        <p:xfrm>
          <a:off x="457200" y="1628800"/>
          <a:ext cx="8229600" cy="4206240"/>
        </p:xfrm>
        <a:graphic>
          <a:graphicData uri="http://schemas.openxmlformats.org/drawingml/2006/table">
            <a:tbl>
              <a:tblPr firstRow="1" bandRow="1">
                <a:tableStyleId>{5C22544A-7EE6-4342-B048-85BDC9FD1C3A}</a:tableStyleId>
              </a:tblPr>
              <a:tblGrid>
                <a:gridCol w="4114800"/>
                <a:gridCol w="4114800"/>
              </a:tblGrid>
              <a:tr h="342240">
                <a:tc>
                  <a:txBody>
                    <a:bodyPr/>
                    <a:lstStyle/>
                    <a:p>
                      <a:pPr algn="ctr"/>
                      <a:r>
                        <a:rPr lang="ru-RU" sz="2400" dirty="0" smtClean="0"/>
                        <a:t>1 прослушивание</a:t>
                      </a:r>
                      <a:endParaRPr lang="ru-RU" sz="2400" dirty="0"/>
                    </a:p>
                  </a:txBody>
                  <a:tcPr/>
                </a:tc>
                <a:tc>
                  <a:txBody>
                    <a:bodyPr/>
                    <a:lstStyle/>
                    <a:p>
                      <a:pPr algn="ctr"/>
                      <a:r>
                        <a:rPr lang="ru-RU" sz="2400" dirty="0" smtClean="0"/>
                        <a:t>2 прослушивание</a:t>
                      </a:r>
                      <a:endParaRPr lang="ru-RU" sz="2400" dirty="0"/>
                    </a:p>
                  </a:txBody>
                  <a:tcPr/>
                </a:tc>
              </a:tr>
              <a:tr h="370840">
                <a:tc>
                  <a:txBody>
                    <a:bodyPr/>
                    <a:lstStyle/>
                    <a:p>
                      <a:r>
                        <a:rPr lang="ru-RU" sz="2400" dirty="0" smtClean="0"/>
                        <a:t>1 предложение (основа)</a:t>
                      </a:r>
                      <a:endParaRPr lang="ru-RU" sz="2400" dirty="0"/>
                    </a:p>
                  </a:txBody>
                  <a:tcPr/>
                </a:tc>
                <a:tc>
                  <a:txBody>
                    <a:bodyPr/>
                    <a:lstStyle/>
                    <a:p>
                      <a:r>
                        <a:rPr lang="ru-RU" sz="2400" dirty="0" smtClean="0"/>
                        <a:t>1 предложение (то, что пропустили)</a:t>
                      </a:r>
                      <a:endParaRPr lang="ru-RU" sz="2400" dirty="0"/>
                    </a:p>
                  </a:txBody>
                  <a:tcPr/>
                </a:tc>
              </a:tr>
              <a:tr h="370840">
                <a:tc>
                  <a:txBody>
                    <a:bodyPr/>
                    <a:lstStyle/>
                    <a:p>
                      <a:r>
                        <a:rPr lang="ru-RU" sz="2400" dirty="0" smtClean="0"/>
                        <a:t>2 предложение (основа)</a:t>
                      </a:r>
                      <a:endParaRPr lang="ru-RU" sz="2400" dirty="0"/>
                    </a:p>
                  </a:txBody>
                  <a:tcPr/>
                </a:tc>
                <a:tc>
                  <a:txBody>
                    <a:bodyPr/>
                    <a:lstStyle/>
                    <a:p>
                      <a:r>
                        <a:rPr lang="ru-RU" sz="2400" dirty="0" smtClean="0"/>
                        <a:t>2 предложение (то, что пропустили)</a:t>
                      </a:r>
                      <a:endParaRPr lang="ru-RU" sz="2400" dirty="0"/>
                    </a:p>
                  </a:txBody>
                  <a:tcPr/>
                </a:tc>
              </a:tr>
              <a:tr h="370840">
                <a:tc>
                  <a:txBody>
                    <a:bodyPr/>
                    <a:lstStyle/>
                    <a:p>
                      <a:r>
                        <a:rPr lang="ru-RU" sz="2400" dirty="0" smtClean="0"/>
                        <a:t>3 предложение (основа)</a:t>
                      </a:r>
                      <a:endParaRPr lang="ru-RU" sz="2400" dirty="0"/>
                    </a:p>
                  </a:txBody>
                  <a:tcPr/>
                </a:tc>
                <a:tc>
                  <a:txBody>
                    <a:bodyPr/>
                    <a:lstStyle/>
                    <a:p>
                      <a:r>
                        <a:rPr lang="ru-RU" sz="2400" dirty="0" smtClean="0"/>
                        <a:t>3 предложение (то, что пропустили)</a:t>
                      </a:r>
                      <a:endParaRPr lang="ru-RU" sz="2400" dirty="0"/>
                    </a:p>
                  </a:txBody>
                  <a:tcPr/>
                </a:tc>
              </a:tr>
              <a:tr h="370840">
                <a:tc>
                  <a:txBody>
                    <a:bodyPr/>
                    <a:lstStyle/>
                    <a:p>
                      <a:r>
                        <a:rPr lang="ru-RU" sz="2400" dirty="0" smtClean="0"/>
                        <a:t>4 предложение (основа)</a:t>
                      </a:r>
                      <a:endParaRPr lang="ru-RU" sz="2400" dirty="0"/>
                    </a:p>
                  </a:txBody>
                  <a:tcPr/>
                </a:tc>
                <a:tc>
                  <a:txBody>
                    <a:bodyPr/>
                    <a:lstStyle/>
                    <a:p>
                      <a:r>
                        <a:rPr lang="ru-RU" sz="2400" dirty="0" smtClean="0"/>
                        <a:t>4</a:t>
                      </a:r>
                      <a:r>
                        <a:rPr lang="ru-RU" sz="2400" baseline="0" dirty="0" smtClean="0"/>
                        <a:t> </a:t>
                      </a:r>
                      <a:r>
                        <a:rPr lang="ru-RU" sz="2400" dirty="0" smtClean="0"/>
                        <a:t>предложение (то, что пропустили)</a:t>
                      </a:r>
                      <a:endParaRPr lang="ru-RU" sz="2400" dirty="0"/>
                    </a:p>
                  </a:txBody>
                  <a:tcPr/>
                </a:tc>
              </a:tr>
              <a:tr h="370840">
                <a:tc>
                  <a:txBody>
                    <a:bodyPr/>
                    <a:lstStyle/>
                    <a:p>
                      <a:r>
                        <a:rPr lang="ru-RU" sz="2400" dirty="0" smtClean="0">
                          <a:solidFill>
                            <a:srgbClr val="FF0000"/>
                          </a:solidFill>
                        </a:rPr>
                        <a:t>И так далее до конца текста</a:t>
                      </a:r>
                      <a:endParaRPr lang="ru-RU" sz="2400" dirty="0">
                        <a:solidFill>
                          <a:srgbClr val="FF0000"/>
                        </a:solidFill>
                      </a:endParaRPr>
                    </a:p>
                  </a:txBody>
                  <a:tcPr/>
                </a:tc>
                <a:tc>
                  <a:txBody>
                    <a:bodyPr/>
                    <a:lstStyle/>
                    <a:p>
                      <a:endParaRPr lang="ru-RU" sz="2400" dirty="0"/>
                    </a:p>
                  </a:txBody>
                  <a:tcPr/>
                </a:tc>
              </a:tr>
            </a:tbl>
          </a:graphicData>
        </a:graphic>
      </p:graphicFrame>
    </p:spTree>
    <p:extLst>
      <p:ext uri="{BB962C8B-B14F-4D97-AF65-F5344CB8AC3E}">
        <p14:creationId xmlns:p14="http://schemas.microsoft.com/office/powerpoint/2010/main" val="310264513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60648"/>
            <a:ext cx="8229600" cy="6336704"/>
          </a:xfrm>
        </p:spPr>
        <p:txBody>
          <a:bodyPr>
            <a:normAutofit fontScale="92500" lnSpcReduction="10000"/>
          </a:bodyPr>
          <a:lstStyle/>
          <a:p>
            <a:pPr marL="0" indent="0">
              <a:buNone/>
            </a:pPr>
            <a:r>
              <a:rPr lang="ru-RU" b="1" dirty="0" smtClean="0"/>
              <a:t>СПП</a:t>
            </a:r>
            <a:r>
              <a:rPr lang="ru-RU" dirty="0" smtClean="0"/>
              <a:t> - это предложение, в котором есть главное предложение и придаточное, то есть зависящее от главного, причём в предложении моет быть несколько придаточных.</a:t>
            </a:r>
          </a:p>
          <a:p>
            <a:r>
              <a:rPr lang="ru-RU" dirty="0" smtClean="0"/>
              <a:t>Соединяются </a:t>
            </a:r>
            <a:r>
              <a:rPr lang="ru-RU" dirty="0"/>
              <a:t>придаточные с главными </a:t>
            </a:r>
            <a:r>
              <a:rPr lang="ru-RU" i="1" dirty="0">
                <a:solidFill>
                  <a:srgbClr val="FF0000"/>
                </a:solidFill>
              </a:rPr>
              <a:t>подчинительными союзами и союзными словами</a:t>
            </a:r>
            <a:r>
              <a:rPr lang="ru-RU" dirty="0"/>
              <a:t>(то есть частями речи, которые выполняют роль союзов, оставаясь  при этом членами предложения).</a:t>
            </a:r>
          </a:p>
          <a:p>
            <a:r>
              <a:rPr lang="ru-RU" dirty="0"/>
              <a:t>Вспомним эти союзы, чтобы зрительно находить их в предложении, а значит, видеть те запятые, которые соединяют части предложения, связанные подчинительной связью ( именно так требуется по заданию).</a:t>
            </a:r>
          </a:p>
          <a:p>
            <a:endParaRPr lang="ru-RU" dirty="0"/>
          </a:p>
        </p:txBody>
      </p:sp>
    </p:spTree>
    <p:extLst>
      <p:ext uri="{BB962C8B-B14F-4D97-AF65-F5344CB8AC3E}">
        <p14:creationId xmlns:p14="http://schemas.microsoft.com/office/powerpoint/2010/main" val="287200715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032306836"/>
              </p:ext>
            </p:extLst>
          </p:nvPr>
        </p:nvGraphicFramePr>
        <p:xfrm>
          <a:off x="179511" y="116634"/>
          <a:ext cx="8784976" cy="6374002"/>
        </p:xfrm>
        <a:graphic>
          <a:graphicData uri="http://schemas.openxmlformats.org/drawingml/2006/table">
            <a:tbl>
              <a:tblPr/>
              <a:tblGrid>
                <a:gridCol w="4392488"/>
                <a:gridCol w="4392488"/>
              </a:tblGrid>
              <a:tr h="414396">
                <a:tc>
                  <a:txBody>
                    <a:bodyPr/>
                    <a:lstStyle/>
                    <a:p>
                      <a:r>
                        <a:rPr lang="ru-RU" sz="2000" i="1" dirty="0">
                          <a:solidFill>
                            <a:srgbClr val="C818E2"/>
                          </a:solidFill>
                          <a:effectLst/>
                          <a:latin typeface="georgia"/>
                        </a:rPr>
                        <a:t>Типы подчинительных союзов</a:t>
                      </a:r>
                      <a:endParaRPr lang="ru-RU" sz="2800" dirty="0">
                        <a:effectLst/>
                      </a:endParaRPr>
                    </a:p>
                  </a:txBody>
                  <a:tcPr anchor="ctr">
                    <a:lnL>
                      <a:noFill/>
                    </a:lnL>
                    <a:lnR>
                      <a:noFill/>
                    </a:lnR>
                    <a:lnT>
                      <a:noFill/>
                    </a:lnT>
                    <a:lnB>
                      <a:noFill/>
                    </a:lnB>
                    <a:solidFill>
                      <a:srgbClr val="FFFFFF"/>
                    </a:solidFill>
                  </a:tcPr>
                </a:tc>
                <a:tc>
                  <a:txBody>
                    <a:bodyPr/>
                    <a:lstStyle/>
                    <a:p>
                      <a:r>
                        <a:rPr lang="ru-RU" sz="2000" i="1">
                          <a:solidFill>
                            <a:srgbClr val="C818E2"/>
                          </a:solidFill>
                          <a:effectLst/>
                          <a:latin typeface="georgia"/>
                        </a:rPr>
                        <a:t>Примеры</a:t>
                      </a:r>
                      <a:endParaRPr lang="ru-RU" sz="2800">
                        <a:effectLst/>
                      </a:endParaRPr>
                    </a:p>
                  </a:txBody>
                  <a:tcPr anchor="ctr">
                    <a:lnL>
                      <a:noFill/>
                    </a:lnL>
                    <a:lnR>
                      <a:noFill/>
                    </a:lnR>
                    <a:lnT>
                      <a:noFill/>
                    </a:lnT>
                    <a:lnB>
                      <a:noFill/>
                    </a:lnB>
                    <a:solidFill>
                      <a:srgbClr val="FFFFFF"/>
                    </a:solidFill>
                  </a:tcPr>
                </a:tc>
              </a:tr>
              <a:tr h="414396">
                <a:tc>
                  <a:txBody>
                    <a:bodyPr/>
                    <a:lstStyle/>
                    <a:p>
                      <a:r>
                        <a:rPr lang="ru-RU" sz="2000" dirty="0">
                          <a:effectLst/>
                          <a:latin typeface="georgia"/>
                        </a:rPr>
                        <a:t>Изъяснительные</a:t>
                      </a:r>
                      <a:endParaRPr lang="ru-RU" sz="2800" dirty="0">
                        <a:effectLst/>
                      </a:endParaRPr>
                    </a:p>
                  </a:txBody>
                  <a:tcPr anchor="ctr">
                    <a:lnL>
                      <a:noFill/>
                    </a:lnL>
                    <a:lnR>
                      <a:noFill/>
                    </a:lnR>
                    <a:lnT>
                      <a:noFill/>
                    </a:lnT>
                    <a:lnB>
                      <a:noFill/>
                    </a:lnB>
                    <a:solidFill>
                      <a:srgbClr val="FFFFFF"/>
                    </a:solidFill>
                  </a:tcPr>
                </a:tc>
                <a:tc>
                  <a:txBody>
                    <a:bodyPr/>
                    <a:lstStyle/>
                    <a:p>
                      <a:r>
                        <a:rPr lang="ru-RU" sz="2000">
                          <a:effectLst/>
                          <a:latin typeface="georgia"/>
                        </a:rPr>
                        <a:t>чтобы, будто, что,  как</a:t>
                      </a:r>
                      <a:endParaRPr lang="ru-RU" sz="2800">
                        <a:effectLst/>
                      </a:endParaRPr>
                    </a:p>
                  </a:txBody>
                  <a:tcPr anchor="ctr">
                    <a:lnL>
                      <a:noFill/>
                    </a:lnL>
                    <a:lnR>
                      <a:noFill/>
                    </a:lnR>
                    <a:lnT>
                      <a:noFill/>
                    </a:lnT>
                    <a:lnB>
                      <a:noFill/>
                    </a:lnB>
                    <a:solidFill>
                      <a:srgbClr val="FFFFFF"/>
                    </a:solidFill>
                  </a:tcPr>
                </a:tc>
              </a:tr>
              <a:tr h="994551">
                <a:tc>
                  <a:txBody>
                    <a:bodyPr/>
                    <a:lstStyle/>
                    <a:p>
                      <a:r>
                        <a:rPr lang="ru-RU" sz="2000" dirty="0">
                          <a:effectLst/>
                          <a:latin typeface="georgia"/>
                        </a:rPr>
                        <a:t>Временные</a:t>
                      </a:r>
                      <a:endParaRPr lang="ru-RU" sz="2800" dirty="0">
                        <a:effectLst/>
                      </a:endParaRPr>
                    </a:p>
                  </a:txBody>
                  <a:tcPr anchor="ctr">
                    <a:lnL>
                      <a:noFill/>
                    </a:lnL>
                    <a:lnR>
                      <a:noFill/>
                    </a:lnR>
                    <a:lnT>
                      <a:noFill/>
                    </a:lnT>
                    <a:lnB>
                      <a:noFill/>
                    </a:lnB>
                    <a:solidFill>
                      <a:srgbClr val="FFFFFF"/>
                    </a:solidFill>
                  </a:tcPr>
                </a:tc>
                <a:tc>
                  <a:txBody>
                    <a:bodyPr/>
                    <a:lstStyle/>
                    <a:p>
                      <a:r>
                        <a:rPr lang="ru-RU" sz="2000" dirty="0">
                          <a:effectLst/>
                          <a:latin typeface="georgia"/>
                        </a:rPr>
                        <a:t>когда, как только, как, лишь, лишь только, между тем как, едва лишь, пока</a:t>
                      </a:r>
                      <a:endParaRPr lang="ru-RU" sz="2800" dirty="0">
                        <a:effectLst/>
                      </a:endParaRPr>
                    </a:p>
                  </a:txBody>
                  <a:tcPr anchor="ctr">
                    <a:lnL>
                      <a:noFill/>
                    </a:lnL>
                    <a:lnR>
                      <a:noFill/>
                    </a:lnR>
                    <a:lnT>
                      <a:noFill/>
                    </a:lnT>
                    <a:lnB>
                      <a:noFill/>
                    </a:lnB>
                    <a:solidFill>
                      <a:srgbClr val="FFFFFF"/>
                    </a:solidFill>
                  </a:tcPr>
                </a:tc>
              </a:tr>
              <a:tr h="1284629">
                <a:tc>
                  <a:txBody>
                    <a:bodyPr/>
                    <a:lstStyle/>
                    <a:p>
                      <a:r>
                        <a:rPr lang="ru-RU" sz="2000" dirty="0">
                          <a:effectLst/>
                          <a:latin typeface="georgia"/>
                        </a:rPr>
                        <a:t>Причинные</a:t>
                      </a:r>
                      <a:endParaRPr lang="ru-RU" sz="2800" dirty="0">
                        <a:effectLst/>
                      </a:endParaRPr>
                    </a:p>
                  </a:txBody>
                  <a:tcPr anchor="ctr">
                    <a:lnL>
                      <a:noFill/>
                    </a:lnL>
                    <a:lnR>
                      <a:noFill/>
                    </a:lnR>
                    <a:lnT>
                      <a:noFill/>
                    </a:lnT>
                    <a:lnB>
                      <a:noFill/>
                    </a:lnB>
                    <a:solidFill>
                      <a:srgbClr val="FFFFFF"/>
                    </a:solidFill>
                  </a:tcPr>
                </a:tc>
                <a:tc>
                  <a:txBody>
                    <a:bodyPr/>
                    <a:lstStyle/>
                    <a:p>
                      <a:r>
                        <a:rPr lang="ru-RU" sz="2000" b="0" u="none" strike="noStrike" dirty="0">
                          <a:solidFill>
                            <a:schemeClr val="tx1"/>
                          </a:solidFill>
                          <a:effectLst/>
                          <a:latin typeface="georgia"/>
                          <a:hlinkClick r:id="rId2"/>
                        </a:rPr>
                        <a:t>Оттого</a:t>
                      </a:r>
                      <a:r>
                        <a:rPr lang="ru-RU" sz="2000" dirty="0">
                          <a:effectLst/>
                          <a:latin typeface="georgia"/>
                        </a:rPr>
                        <a:t> что, потому что, ибо, из-за того что, так как, вследствие того что, благодаря тому что, в связи с тем что</a:t>
                      </a:r>
                      <a:endParaRPr lang="ru-RU" sz="2800" dirty="0">
                        <a:effectLst/>
                      </a:endParaRPr>
                    </a:p>
                  </a:txBody>
                  <a:tcPr anchor="ctr">
                    <a:lnL>
                      <a:noFill/>
                    </a:lnL>
                    <a:lnR>
                      <a:noFill/>
                    </a:lnR>
                    <a:lnT>
                      <a:noFill/>
                    </a:lnT>
                    <a:lnB>
                      <a:noFill/>
                    </a:lnB>
                    <a:solidFill>
                      <a:srgbClr val="FFFFFF"/>
                    </a:solidFill>
                  </a:tcPr>
                </a:tc>
              </a:tr>
              <a:tr h="704474">
                <a:tc>
                  <a:txBody>
                    <a:bodyPr/>
                    <a:lstStyle/>
                    <a:p>
                      <a:r>
                        <a:rPr lang="ru-RU" sz="2000" dirty="0">
                          <a:effectLst/>
                          <a:latin typeface="georgia"/>
                        </a:rPr>
                        <a:t>Сравнительные</a:t>
                      </a:r>
                      <a:endParaRPr lang="ru-RU" sz="2800" dirty="0">
                        <a:effectLst/>
                      </a:endParaRPr>
                    </a:p>
                  </a:txBody>
                  <a:tcPr anchor="ctr">
                    <a:lnL>
                      <a:noFill/>
                    </a:lnL>
                    <a:lnR>
                      <a:noFill/>
                    </a:lnR>
                    <a:lnT>
                      <a:noFill/>
                    </a:lnT>
                    <a:lnB>
                      <a:noFill/>
                    </a:lnB>
                    <a:solidFill>
                      <a:srgbClr val="FFFFFF"/>
                    </a:solidFill>
                  </a:tcPr>
                </a:tc>
                <a:tc>
                  <a:txBody>
                    <a:bodyPr/>
                    <a:lstStyle/>
                    <a:p>
                      <a:r>
                        <a:rPr lang="ru-RU" sz="2000">
                          <a:effectLst/>
                          <a:latin typeface="georgia"/>
                        </a:rPr>
                        <a:t>как будто, словно, будто бы, , словно бы, словно как, как, точно</a:t>
                      </a:r>
                      <a:endParaRPr lang="ru-RU" sz="2800">
                        <a:effectLst/>
                      </a:endParaRPr>
                    </a:p>
                  </a:txBody>
                  <a:tcPr anchor="ctr">
                    <a:lnL>
                      <a:noFill/>
                    </a:lnL>
                    <a:lnR>
                      <a:noFill/>
                    </a:lnR>
                    <a:lnT>
                      <a:noFill/>
                    </a:lnT>
                    <a:lnB>
                      <a:noFill/>
                    </a:lnB>
                    <a:solidFill>
                      <a:srgbClr val="FFFFFF"/>
                    </a:solidFill>
                  </a:tcPr>
                </a:tc>
              </a:tr>
              <a:tr h="414396">
                <a:tc>
                  <a:txBody>
                    <a:bodyPr/>
                    <a:lstStyle/>
                    <a:p>
                      <a:r>
                        <a:rPr lang="ru-RU" sz="2000" dirty="0">
                          <a:effectLst/>
                          <a:latin typeface="georgia"/>
                        </a:rPr>
                        <a:t>Следствия</a:t>
                      </a:r>
                      <a:endParaRPr lang="ru-RU" sz="2800" dirty="0">
                        <a:effectLst/>
                      </a:endParaRPr>
                    </a:p>
                  </a:txBody>
                  <a:tcPr anchor="ctr">
                    <a:lnL>
                      <a:noFill/>
                    </a:lnL>
                    <a:lnR>
                      <a:noFill/>
                    </a:lnR>
                    <a:lnT>
                      <a:noFill/>
                    </a:lnT>
                    <a:lnB>
                      <a:noFill/>
                    </a:lnB>
                    <a:solidFill>
                      <a:srgbClr val="FFFFFF"/>
                    </a:solidFill>
                  </a:tcPr>
                </a:tc>
                <a:tc>
                  <a:txBody>
                    <a:bodyPr/>
                    <a:lstStyle/>
                    <a:p>
                      <a:r>
                        <a:rPr lang="ru-RU" sz="2000">
                          <a:effectLst/>
                          <a:latin typeface="georgia"/>
                        </a:rPr>
                        <a:t>так как</a:t>
                      </a:r>
                      <a:endParaRPr lang="ru-RU" sz="2800">
                        <a:effectLst/>
                      </a:endParaRPr>
                    </a:p>
                  </a:txBody>
                  <a:tcPr anchor="ctr">
                    <a:lnL>
                      <a:noFill/>
                    </a:lnL>
                    <a:lnR>
                      <a:noFill/>
                    </a:lnR>
                    <a:lnT>
                      <a:noFill/>
                    </a:lnT>
                    <a:lnB>
                      <a:noFill/>
                    </a:lnB>
                    <a:solidFill>
                      <a:srgbClr val="FFFFFF"/>
                    </a:solidFill>
                  </a:tcPr>
                </a:tc>
              </a:tr>
              <a:tr h="704474">
                <a:tc>
                  <a:txBody>
                    <a:bodyPr/>
                    <a:lstStyle/>
                    <a:p>
                      <a:r>
                        <a:rPr lang="ru-RU" sz="2000" dirty="0">
                          <a:effectLst/>
                          <a:latin typeface="georgia"/>
                        </a:rPr>
                        <a:t>Условные</a:t>
                      </a:r>
                      <a:endParaRPr lang="ru-RU" sz="2800" dirty="0">
                        <a:effectLst/>
                      </a:endParaRPr>
                    </a:p>
                  </a:txBody>
                  <a:tcPr anchor="ctr">
                    <a:lnL>
                      <a:noFill/>
                    </a:lnL>
                    <a:lnR>
                      <a:noFill/>
                    </a:lnR>
                    <a:lnT>
                      <a:noFill/>
                    </a:lnT>
                    <a:lnB>
                      <a:noFill/>
                    </a:lnB>
                    <a:solidFill>
                      <a:srgbClr val="FFFFFF"/>
                    </a:solidFill>
                  </a:tcPr>
                </a:tc>
                <a:tc>
                  <a:txBody>
                    <a:bodyPr/>
                    <a:lstStyle/>
                    <a:p>
                      <a:r>
                        <a:rPr lang="ru-RU" sz="2000" dirty="0">
                          <a:effectLst/>
                          <a:latin typeface="georgia"/>
                        </a:rPr>
                        <a:t>если, если бы, когда, когда бы, коли, коль, ежели,  ежели бы, раз</a:t>
                      </a:r>
                      <a:endParaRPr lang="ru-RU" sz="2800" dirty="0">
                        <a:effectLst/>
                      </a:endParaRPr>
                    </a:p>
                  </a:txBody>
                  <a:tcPr anchor="ctr">
                    <a:lnL>
                      <a:noFill/>
                    </a:lnL>
                    <a:lnR>
                      <a:noFill/>
                    </a:lnR>
                    <a:lnT>
                      <a:noFill/>
                    </a:lnT>
                    <a:lnB>
                      <a:noFill/>
                    </a:lnB>
                    <a:solidFill>
                      <a:srgbClr val="FFFFFF"/>
                    </a:solidFill>
                  </a:tcPr>
                </a:tc>
              </a:tr>
              <a:tr h="1405386">
                <a:tc>
                  <a:txBody>
                    <a:bodyPr/>
                    <a:lstStyle/>
                    <a:p>
                      <a:r>
                        <a:rPr lang="ru-RU" sz="2000" dirty="0">
                          <a:effectLst/>
                          <a:latin typeface="georgia"/>
                        </a:rPr>
                        <a:t>Уступительные</a:t>
                      </a:r>
                      <a:endParaRPr lang="ru-RU" sz="2800" dirty="0">
                        <a:effectLst/>
                      </a:endParaRPr>
                    </a:p>
                  </a:txBody>
                  <a:tcPr anchor="ctr">
                    <a:lnL>
                      <a:noFill/>
                    </a:lnL>
                    <a:lnR>
                      <a:noFill/>
                    </a:lnR>
                    <a:lnT>
                      <a:noFill/>
                    </a:lnT>
                    <a:lnB>
                      <a:noFill/>
                    </a:lnB>
                    <a:solidFill>
                      <a:srgbClr val="FFFFFF"/>
                    </a:solidFill>
                  </a:tcPr>
                </a:tc>
                <a:tc>
                  <a:txBody>
                    <a:bodyPr/>
                    <a:lstStyle/>
                    <a:p>
                      <a:r>
                        <a:rPr lang="ru-RU" sz="2000" dirty="0">
                          <a:effectLst/>
                          <a:latin typeface="georgia"/>
                        </a:rPr>
                        <a:t>хотя, хоть, хотя бы, несмотря на то что, невзирая на то что, пусть, даром что</a:t>
                      </a:r>
                      <a:endParaRPr lang="ru-RU" sz="2800" dirty="0">
                        <a:effectLst/>
                      </a:endParaRPr>
                    </a:p>
                  </a:txBody>
                  <a:tcPr anchor="ctr">
                    <a:lnL>
                      <a:noFill/>
                    </a:lnL>
                    <a:lnR>
                      <a:noFill/>
                    </a:lnR>
                    <a:lnT>
                      <a:noFill/>
                    </a:lnT>
                    <a:lnB>
                      <a:noFill/>
                    </a:lnB>
                    <a:solidFill>
                      <a:srgbClr val="FFFFFF"/>
                    </a:solidFill>
                  </a:tcPr>
                </a:tc>
              </a:tr>
            </a:tbl>
          </a:graphicData>
        </a:graphic>
      </p:graphicFrame>
    </p:spTree>
    <p:extLst>
      <p:ext uri="{BB962C8B-B14F-4D97-AF65-F5344CB8AC3E}">
        <p14:creationId xmlns:p14="http://schemas.microsoft.com/office/powerpoint/2010/main" val="274855006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b="1" dirty="0"/>
              <a:t>Основное правило постановки запятой между частями СПП</a:t>
            </a:r>
            <a:endParaRPr lang="ru-RU" sz="3200" dirty="0"/>
          </a:p>
        </p:txBody>
      </p:sp>
      <p:sp>
        <p:nvSpPr>
          <p:cNvPr id="3" name="Объект 2"/>
          <p:cNvSpPr>
            <a:spLocks noGrp="1"/>
          </p:cNvSpPr>
          <p:nvPr>
            <p:ph idx="1"/>
          </p:nvPr>
        </p:nvSpPr>
        <p:spPr/>
        <p:txBody>
          <a:bodyPr/>
          <a:lstStyle/>
          <a:p>
            <a:r>
              <a:rPr lang="ru-RU" dirty="0"/>
              <a:t>Если предложение СПП, то между частями </a:t>
            </a:r>
            <a:r>
              <a:rPr lang="ru-RU" i="1" dirty="0"/>
              <a:t>ставится запятая</a:t>
            </a:r>
            <a:r>
              <a:rPr lang="ru-RU" dirty="0"/>
              <a:t> перед </a:t>
            </a:r>
            <a:r>
              <a:rPr lang="ru-RU" dirty="0" smtClean="0"/>
              <a:t>подчинительным </a:t>
            </a:r>
            <a:r>
              <a:rPr lang="ru-RU" dirty="0"/>
              <a:t>союзом</a:t>
            </a:r>
            <a:r>
              <a:rPr lang="ru-RU" dirty="0" smtClean="0"/>
              <a:t>.</a:t>
            </a:r>
          </a:p>
          <a:p>
            <a:r>
              <a:rPr lang="ru-RU" dirty="0"/>
              <a:t>Однако не всё так просто. Есть несколько очень важных исключений, которые необходимо запомнить</a:t>
            </a:r>
            <a:endParaRPr lang="ru-RU" dirty="0"/>
          </a:p>
        </p:txBody>
      </p:sp>
    </p:spTree>
    <p:extLst>
      <p:ext uri="{BB962C8B-B14F-4D97-AF65-F5344CB8AC3E}">
        <p14:creationId xmlns:p14="http://schemas.microsoft.com/office/powerpoint/2010/main" val="317248025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60648"/>
            <a:ext cx="8435280" cy="6408712"/>
          </a:xfrm>
        </p:spPr>
        <p:txBody>
          <a:bodyPr>
            <a:normAutofit fontScale="70000" lnSpcReduction="20000"/>
          </a:bodyPr>
          <a:lstStyle/>
          <a:p>
            <a:pPr marL="0" indent="0">
              <a:buNone/>
            </a:pPr>
            <a:r>
              <a:rPr lang="ru-RU" b="1" dirty="0"/>
              <a:t>Запятая между частями </a:t>
            </a:r>
            <a:r>
              <a:rPr lang="ru-RU" b="1" dirty="0" smtClean="0"/>
              <a:t>СПП</a:t>
            </a:r>
            <a:r>
              <a:rPr lang="ru-RU" b="1" dirty="0"/>
              <a:t> </a:t>
            </a:r>
            <a:r>
              <a:rPr lang="ru-RU" b="1" i="1" dirty="0"/>
              <a:t>не ставится</a:t>
            </a:r>
            <a:r>
              <a:rPr lang="ru-RU" b="1" dirty="0"/>
              <a:t> в следующих случаях:</a:t>
            </a:r>
          </a:p>
          <a:p>
            <a:r>
              <a:rPr lang="ru-RU" dirty="0"/>
              <a:t>Если перед подчинительным союзом или союзным словом </a:t>
            </a:r>
            <a:r>
              <a:rPr lang="ru-RU" i="1" dirty="0"/>
              <a:t>есть отрицание с</a:t>
            </a:r>
            <a:r>
              <a:rPr lang="ru-RU" dirty="0"/>
              <a:t> частицей </a:t>
            </a:r>
            <a:r>
              <a:rPr lang="ru-RU" i="1" dirty="0"/>
              <a:t>НЕ.</a:t>
            </a:r>
            <a:endParaRPr lang="ru-RU" dirty="0"/>
          </a:p>
          <a:p>
            <a:pPr marL="0" indent="0">
              <a:buNone/>
            </a:pPr>
            <a:r>
              <a:rPr lang="ru-RU" u="sng" dirty="0"/>
              <a:t>Пример.</a:t>
            </a:r>
          </a:p>
          <a:p>
            <a:pPr marL="0" indent="0">
              <a:buNone/>
            </a:pPr>
            <a:r>
              <a:rPr lang="ru-RU" i="1" dirty="0" smtClean="0"/>
              <a:t>     Старайся </a:t>
            </a:r>
            <a:r>
              <a:rPr lang="ru-RU" i="1" dirty="0"/>
              <a:t>представить не как ты провалишься на экзамене, а </a:t>
            </a:r>
            <a:r>
              <a:rPr lang="ru-RU" i="1" dirty="0" smtClean="0"/>
              <a:t>   как </a:t>
            </a:r>
            <a:r>
              <a:rPr lang="ru-RU" i="1" dirty="0"/>
              <a:t>сможешь показать все свои знания.</a:t>
            </a:r>
          </a:p>
          <a:p>
            <a:r>
              <a:rPr lang="ru-RU" dirty="0"/>
              <a:t>Если придаточное предложение в своём составе имеет только </a:t>
            </a:r>
            <a:r>
              <a:rPr lang="ru-RU" i="1" dirty="0"/>
              <a:t>одно союзное слово</a:t>
            </a:r>
            <a:r>
              <a:rPr lang="ru-RU" dirty="0"/>
              <a:t>.</a:t>
            </a:r>
          </a:p>
          <a:p>
            <a:pPr marL="0" indent="0">
              <a:buNone/>
            </a:pPr>
            <a:r>
              <a:rPr lang="ru-RU" u="sng" dirty="0"/>
              <a:t>Пример.</a:t>
            </a:r>
          </a:p>
          <a:p>
            <a:pPr marL="0" indent="0">
              <a:buNone/>
            </a:pPr>
            <a:r>
              <a:rPr lang="ru-RU" i="1" dirty="0" smtClean="0"/>
              <a:t>     Она </a:t>
            </a:r>
            <a:r>
              <a:rPr lang="ru-RU" i="1" dirty="0"/>
              <a:t>сердилась на него, но сама не понимала за что</a:t>
            </a:r>
            <a:r>
              <a:rPr lang="ru-RU" dirty="0"/>
              <a:t>( выделенная часть предложения- придаточное, состоящее из одного союзного слова, поэтому нет запятой).</a:t>
            </a:r>
          </a:p>
          <a:p>
            <a:r>
              <a:rPr lang="ru-RU" dirty="0"/>
              <a:t>Не ставится запятая перед вторым простым предложением, если пред ним стоят слова </a:t>
            </a:r>
            <a:r>
              <a:rPr lang="ru-RU" i="1" dirty="0"/>
              <a:t>а именно, в частности, особенно, а также, то есть </a:t>
            </a:r>
            <a:r>
              <a:rPr lang="ru-RU" dirty="0"/>
              <a:t>и подобные.</a:t>
            </a:r>
          </a:p>
          <a:p>
            <a:pPr marL="0" indent="0">
              <a:buNone/>
            </a:pPr>
            <a:r>
              <a:rPr lang="ru-RU" u="sng" dirty="0"/>
              <a:t>Пример.</a:t>
            </a:r>
          </a:p>
          <a:p>
            <a:pPr marL="0" indent="0">
              <a:buNone/>
            </a:pPr>
            <a:r>
              <a:rPr lang="ru-RU" i="1" dirty="0" smtClean="0"/>
              <a:t>    Путешествие </a:t>
            </a:r>
            <a:r>
              <a:rPr lang="ru-RU" i="1" dirty="0"/>
              <a:t>придётся прервать в сезон дождей, а именно когда наступит сентябрь.</a:t>
            </a:r>
          </a:p>
          <a:p>
            <a:endParaRPr lang="ru-RU" dirty="0"/>
          </a:p>
        </p:txBody>
      </p:sp>
    </p:spTree>
    <p:extLst>
      <p:ext uri="{BB962C8B-B14F-4D97-AF65-F5344CB8AC3E}">
        <p14:creationId xmlns:p14="http://schemas.microsoft.com/office/powerpoint/2010/main" val="37824223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98178"/>
          </a:xfrm>
        </p:spPr>
        <p:txBody>
          <a:bodyPr>
            <a:noAutofit/>
          </a:bodyPr>
          <a:lstStyle/>
          <a:p>
            <a:r>
              <a:rPr lang="ru-RU" sz="2800" dirty="0"/>
              <a:t>Часто в предложении бывает </a:t>
            </a:r>
            <a:r>
              <a:rPr lang="ru-RU" sz="2800" b="1" i="1" dirty="0"/>
              <a:t>несколько придаточных</a:t>
            </a:r>
            <a:r>
              <a:rPr lang="ru-RU" sz="2800" dirty="0"/>
              <a:t>. Как же нужно ставить знаки препинания в этом случае? Рассмотрим данные правила.</a:t>
            </a:r>
            <a:endParaRPr lang="ru-RU" sz="2800" dirty="0"/>
          </a:p>
        </p:txBody>
      </p:sp>
      <p:sp>
        <p:nvSpPr>
          <p:cNvPr id="3" name="Объект 2"/>
          <p:cNvSpPr>
            <a:spLocks noGrp="1"/>
          </p:cNvSpPr>
          <p:nvPr>
            <p:ph idx="1"/>
          </p:nvPr>
        </p:nvSpPr>
        <p:spPr>
          <a:xfrm>
            <a:off x="467544" y="1916832"/>
            <a:ext cx="8229600" cy="4065315"/>
          </a:xfrm>
        </p:spPr>
        <p:txBody>
          <a:bodyPr>
            <a:noAutofit/>
          </a:bodyPr>
          <a:lstStyle/>
          <a:p>
            <a:pPr algn="just"/>
            <a:r>
              <a:rPr lang="ru-RU" sz="2400" dirty="0"/>
              <a:t>Если в СПП несколько придаточных и между ними </a:t>
            </a:r>
            <a:r>
              <a:rPr lang="ru-RU" sz="2400" i="1" dirty="0"/>
              <a:t>нет союзов</a:t>
            </a:r>
            <a:r>
              <a:rPr lang="ru-RU" sz="2400" dirty="0"/>
              <a:t>, то запятая ставится.</a:t>
            </a:r>
          </a:p>
          <a:p>
            <a:pPr marL="0" indent="0" algn="just">
              <a:buNone/>
            </a:pPr>
            <a:r>
              <a:rPr lang="ru-RU" sz="2400" dirty="0"/>
              <a:t>Пример.</a:t>
            </a:r>
          </a:p>
          <a:p>
            <a:pPr algn="just"/>
            <a:r>
              <a:rPr lang="ru-RU" sz="2400" i="1" dirty="0"/>
              <a:t>Мне казалось, что все вокруг  смотрели на меня с удивлением, что в их глазах было сожаление.</a:t>
            </a:r>
          </a:p>
          <a:p>
            <a:pPr algn="just"/>
            <a:r>
              <a:rPr lang="ru-RU" sz="2400" dirty="0"/>
              <a:t>Если два однородных придаточных соединены </a:t>
            </a:r>
            <a:r>
              <a:rPr lang="ru-RU" sz="2400" i="1" dirty="0"/>
              <a:t>соединительным или </a:t>
            </a:r>
            <a:r>
              <a:rPr lang="ru-RU" sz="2400" i="1" dirty="0" smtClean="0"/>
              <a:t>разделительным союзом</a:t>
            </a:r>
            <a:r>
              <a:rPr lang="ru-RU" sz="2400" dirty="0"/>
              <a:t>, то запятая между ними не ставится.</a:t>
            </a:r>
          </a:p>
          <a:p>
            <a:pPr marL="0" indent="0" algn="just">
              <a:buNone/>
            </a:pPr>
            <a:r>
              <a:rPr lang="ru-RU" sz="2400" dirty="0"/>
              <a:t>Пример.</a:t>
            </a:r>
          </a:p>
          <a:p>
            <a:pPr algn="just"/>
            <a:r>
              <a:rPr lang="ru-RU" sz="2400" i="1" dirty="0"/>
              <a:t>Учитель объяснил , как нужно выполнять данное задание и как не ошибиться  постановке знаков препинания.</a:t>
            </a:r>
          </a:p>
          <a:p>
            <a:pPr algn="just"/>
            <a:endParaRPr lang="ru-RU" sz="2400" i="1" dirty="0"/>
          </a:p>
        </p:txBody>
      </p:sp>
    </p:spTree>
    <p:extLst>
      <p:ext uri="{BB962C8B-B14F-4D97-AF65-F5344CB8AC3E}">
        <p14:creationId xmlns:p14="http://schemas.microsoft.com/office/powerpoint/2010/main" val="6840535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922114"/>
          </a:xfrm>
        </p:spPr>
        <p:txBody>
          <a:bodyPr>
            <a:noAutofit/>
          </a:bodyPr>
          <a:lstStyle/>
          <a:p>
            <a:r>
              <a:rPr lang="ru-RU" sz="3200" b="1" dirty="0"/>
              <a:t>Знаки препинания в бессоюзном сложном предложении (БСП)</a:t>
            </a:r>
            <a:r>
              <a:rPr lang="ru-RU" sz="3200" dirty="0"/>
              <a:t/>
            </a:r>
            <a:br>
              <a:rPr lang="ru-RU" sz="3200" dirty="0"/>
            </a:br>
            <a:endParaRPr lang="ru-RU" sz="3200" dirty="0"/>
          </a:p>
        </p:txBody>
      </p:sp>
      <p:sp>
        <p:nvSpPr>
          <p:cNvPr id="3" name="Объект 2"/>
          <p:cNvSpPr>
            <a:spLocks noGrp="1"/>
          </p:cNvSpPr>
          <p:nvPr>
            <p:ph idx="1"/>
          </p:nvPr>
        </p:nvSpPr>
        <p:spPr/>
        <p:txBody>
          <a:bodyPr>
            <a:normAutofit fontScale="85000" lnSpcReduction="10000"/>
          </a:bodyPr>
          <a:lstStyle/>
          <a:p>
            <a:r>
              <a:rPr lang="ru-RU" dirty="0"/>
              <a:t>Основной знак препинания - </a:t>
            </a:r>
            <a:r>
              <a:rPr lang="ru-RU" i="1" dirty="0"/>
              <a:t>запятая</a:t>
            </a:r>
            <a:r>
              <a:rPr lang="ru-RU" dirty="0"/>
              <a:t>. В таких предложениях нет осложняющих конструкций внутри простых.</a:t>
            </a:r>
          </a:p>
          <a:p>
            <a:pPr marL="0" indent="0">
              <a:buNone/>
            </a:pPr>
            <a:r>
              <a:rPr lang="ru-RU" dirty="0"/>
              <a:t>Пример.</a:t>
            </a:r>
          </a:p>
          <a:p>
            <a:r>
              <a:rPr lang="ru-RU" i="1" dirty="0"/>
              <a:t>Спектакль закончился, театр опустел.</a:t>
            </a:r>
          </a:p>
          <a:p>
            <a:r>
              <a:rPr lang="ru-RU" dirty="0"/>
              <a:t>Если хотя бы одно предложение осложнено чет-то, то между простыми ставится </a:t>
            </a:r>
            <a:r>
              <a:rPr lang="ru-RU" i="1" dirty="0"/>
              <a:t>точка с запятой.</a:t>
            </a:r>
            <a:endParaRPr lang="ru-RU" dirty="0"/>
          </a:p>
          <a:p>
            <a:pPr marL="0" indent="0">
              <a:buNone/>
            </a:pPr>
            <a:r>
              <a:rPr lang="ru-RU" dirty="0"/>
              <a:t>Пример.</a:t>
            </a:r>
          </a:p>
          <a:p>
            <a:r>
              <a:rPr lang="ru-RU" i="1" dirty="0"/>
              <a:t>Спектакль, вызвавший такие бурные овации, закончился; театр опустел.</a:t>
            </a:r>
          </a:p>
          <a:p>
            <a:endParaRPr lang="ru-RU" dirty="0"/>
          </a:p>
        </p:txBody>
      </p:sp>
    </p:spTree>
    <p:extLst>
      <p:ext uri="{BB962C8B-B14F-4D97-AF65-F5344CB8AC3E}">
        <p14:creationId xmlns:p14="http://schemas.microsoft.com/office/powerpoint/2010/main" val="187675628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5793507"/>
          </a:xfrm>
        </p:spPr>
        <p:txBody>
          <a:bodyPr>
            <a:normAutofit fontScale="85000" lnSpcReduction="20000"/>
          </a:bodyPr>
          <a:lstStyle/>
          <a:p>
            <a:pPr marL="0" indent="0">
              <a:buNone/>
            </a:pPr>
            <a:r>
              <a:rPr lang="ru-RU" u="sng" dirty="0"/>
              <a:t>Ставится тире:</a:t>
            </a:r>
          </a:p>
          <a:p>
            <a:r>
              <a:rPr lang="ru-RU" dirty="0"/>
              <a:t>Если предложения </a:t>
            </a:r>
            <a:r>
              <a:rPr lang="ru-RU" i="1" dirty="0"/>
              <a:t>противопоставлены</a:t>
            </a:r>
            <a:r>
              <a:rPr lang="ru-RU" dirty="0"/>
              <a:t> по смыслу ( в таких случаях легко поставить </a:t>
            </a:r>
            <a:r>
              <a:rPr lang="ru-RU" dirty="0" err="1"/>
              <a:t>союзы</a:t>
            </a:r>
            <a:r>
              <a:rPr lang="ru-RU" i="1" dirty="0" err="1"/>
              <a:t>А</a:t>
            </a:r>
            <a:r>
              <a:rPr lang="ru-RU" i="1" dirty="0"/>
              <a:t>, ЗАТО, НО, ОДНАКО, ДА</a:t>
            </a:r>
            <a:r>
              <a:rPr lang="ru-RU" dirty="0"/>
              <a:t> в значении НО)</a:t>
            </a:r>
          </a:p>
          <a:p>
            <a:pPr marL="0" indent="0">
              <a:buNone/>
            </a:pPr>
            <a:r>
              <a:rPr lang="ru-RU" dirty="0"/>
              <a:t>Пример:</a:t>
            </a:r>
          </a:p>
          <a:p>
            <a:r>
              <a:rPr lang="ru-RU" i="1" dirty="0"/>
              <a:t>Стоял июль - погода же была прохладной.</a:t>
            </a:r>
          </a:p>
          <a:p>
            <a:r>
              <a:rPr lang="ru-RU" dirty="0"/>
              <a:t>Во второй части предложения содержится </a:t>
            </a:r>
            <a:r>
              <a:rPr lang="ru-RU" i="1" dirty="0"/>
              <a:t>быстрая смена событий</a:t>
            </a:r>
            <a:r>
              <a:rPr lang="ru-RU" dirty="0"/>
              <a:t>, происходит что-то неожиданное.</a:t>
            </a:r>
          </a:p>
          <a:p>
            <a:pPr marL="0" indent="0">
              <a:buNone/>
            </a:pPr>
            <a:r>
              <a:rPr lang="ru-RU" dirty="0"/>
              <a:t>Пример:</a:t>
            </a:r>
          </a:p>
          <a:p>
            <a:r>
              <a:rPr lang="ru-RU" i="1" dirty="0"/>
              <a:t>Он заплакал - все засмеялись.</a:t>
            </a:r>
          </a:p>
          <a:p>
            <a:r>
              <a:rPr lang="ru-RU" dirty="0"/>
              <a:t>Первая часть имеет обстоятельственные значения </a:t>
            </a:r>
            <a:r>
              <a:rPr lang="ru-RU" i="1" dirty="0"/>
              <a:t>времени, условия или причины </a:t>
            </a:r>
            <a:r>
              <a:rPr lang="ru-RU" dirty="0"/>
              <a:t>( легко можно вставить союзы </a:t>
            </a:r>
            <a:r>
              <a:rPr lang="ru-RU" i="1" dirty="0"/>
              <a:t>КОГДА, ЕСЛИ, ТАК КАК</a:t>
            </a:r>
            <a:r>
              <a:rPr lang="ru-RU" dirty="0"/>
              <a:t>).</a:t>
            </a:r>
          </a:p>
          <a:p>
            <a:pPr marL="0" indent="0">
              <a:buNone/>
            </a:pPr>
            <a:r>
              <a:rPr lang="ru-RU" dirty="0"/>
              <a:t>Пример.</a:t>
            </a:r>
          </a:p>
          <a:p>
            <a:r>
              <a:rPr lang="ru-RU" i="1" dirty="0"/>
              <a:t>Лес рубят - щепки летят.</a:t>
            </a:r>
          </a:p>
          <a:p>
            <a:endParaRPr lang="ru-RU" dirty="0"/>
          </a:p>
        </p:txBody>
      </p:sp>
    </p:spTree>
    <p:extLst>
      <p:ext uri="{BB962C8B-B14F-4D97-AF65-F5344CB8AC3E}">
        <p14:creationId xmlns:p14="http://schemas.microsoft.com/office/powerpoint/2010/main" val="409239531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435280" cy="6264696"/>
          </a:xfrm>
        </p:spPr>
        <p:txBody>
          <a:bodyPr>
            <a:normAutofit fontScale="85000" lnSpcReduction="20000"/>
          </a:bodyPr>
          <a:lstStyle/>
          <a:p>
            <a:r>
              <a:rPr lang="ru-RU" dirty="0"/>
              <a:t>Во втором предложении содержится значение </a:t>
            </a:r>
            <a:r>
              <a:rPr lang="ru-RU" i="1" dirty="0"/>
              <a:t>следствия</a:t>
            </a:r>
            <a:r>
              <a:rPr lang="ru-RU" dirty="0"/>
              <a:t> ( можно вставить </a:t>
            </a:r>
            <a:r>
              <a:rPr lang="ru-RU" dirty="0" smtClean="0"/>
              <a:t>слово </a:t>
            </a:r>
            <a:r>
              <a:rPr lang="ru-RU" i="1" dirty="0" smtClean="0"/>
              <a:t>ПОЭТОМУ</a:t>
            </a:r>
            <a:r>
              <a:rPr lang="ru-RU" dirty="0"/>
              <a:t>).</a:t>
            </a:r>
          </a:p>
          <a:p>
            <a:pPr marL="0" indent="0">
              <a:buNone/>
            </a:pPr>
            <a:r>
              <a:rPr lang="ru-RU" dirty="0"/>
              <a:t>Пример.</a:t>
            </a:r>
          </a:p>
          <a:p>
            <a:r>
              <a:rPr lang="ru-RU" i="1" dirty="0"/>
              <a:t>Похвала приятна - как её не желать ?</a:t>
            </a:r>
          </a:p>
          <a:p>
            <a:r>
              <a:rPr lang="ru-RU" dirty="0"/>
              <a:t>Во втором предложении содержится с</a:t>
            </a:r>
            <a:r>
              <a:rPr lang="ru-RU" i="1" dirty="0"/>
              <a:t>равнение </a:t>
            </a:r>
            <a:r>
              <a:rPr lang="ru-RU" dirty="0"/>
              <a:t>( легко вставить сравнительные союзы </a:t>
            </a:r>
            <a:r>
              <a:rPr lang="ru-RU" i="1" dirty="0"/>
              <a:t>КАК, СЛОВНО, БУДТО, ЧТО</a:t>
            </a:r>
            <a:r>
              <a:rPr lang="ru-RU" dirty="0"/>
              <a:t>).</a:t>
            </a:r>
          </a:p>
          <a:p>
            <a:pPr marL="0" indent="0">
              <a:buNone/>
            </a:pPr>
            <a:r>
              <a:rPr lang="ru-RU" dirty="0"/>
              <a:t>Пример:</a:t>
            </a:r>
          </a:p>
          <a:p>
            <a:r>
              <a:rPr lang="ru-RU" i="1" dirty="0"/>
              <a:t>Посмотрит - рублём одарит.</a:t>
            </a:r>
          </a:p>
          <a:p>
            <a:r>
              <a:rPr lang="ru-RU" dirty="0"/>
              <a:t>Второе предложение – </a:t>
            </a:r>
            <a:r>
              <a:rPr lang="ru-RU" i="1" dirty="0"/>
              <a:t>присоединительное </a:t>
            </a:r>
            <a:r>
              <a:rPr lang="ru-RU" dirty="0"/>
              <a:t>в предложении есть или можно вставить </a:t>
            </a:r>
            <a:r>
              <a:rPr lang="ru-RU" dirty="0" smtClean="0"/>
              <a:t>слова </a:t>
            </a:r>
            <a:r>
              <a:rPr lang="ru-RU" i="1" dirty="0" smtClean="0"/>
              <a:t>ЭТО,ТАК,ТАКОВ</a:t>
            </a:r>
            <a:r>
              <a:rPr lang="ru-RU" dirty="0"/>
              <a:t>  и другие).</a:t>
            </a:r>
          </a:p>
          <a:p>
            <a:pPr marL="0" indent="0">
              <a:buNone/>
            </a:pPr>
            <a:r>
              <a:rPr lang="ru-RU" dirty="0"/>
              <a:t>Пример.</a:t>
            </a:r>
          </a:p>
          <a:p>
            <a:r>
              <a:rPr lang="ru-RU" i="1" dirty="0"/>
              <a:t>Приказ надо выполнять – так он был воспитан.</a:t>
            </a:r>
          </a:p>
          <a:p>
            <a:endParaRPr lang="ru-RU" dirty="0"/>
          </a:p>
        </p:txBody>
      </p:sp>
    </p:spTree>
    <p:extLst>
      <p:ext uri="{BB962C8B-B14F-4D97-AF65-F5344CB8AC3E}">
        <p14:creationId xmlns:p14="http://schemas.microsoft.com/office/powerpoint/2010/main" val="385544070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6120680"/>
          </a:xfrm>
        </p:spPr>
        <p:txBody>
          <a:bodyPr>
            <a:normAutofit fontScale="85000" lnSpcReduction="20000"/>
          </a:bodyPr>
          <a:lstStyle/>
          <a:p>
            <a:pPr marL="0" indent="0">
              <a:buNone/>
            </a:pPr>
            <a:r>
              <a:rPr lang="ru-RU" u="sng" dirty="0"/>
              <a:t>Ставится двоеточие</a:t>
            </a:r>
            <a:r>
              <a:rPr lang="ru-RU" dirty="0"/>
              <a:t>:</a:t>
            </a:r>
          </a:p>
          <a:p>
            <a:r>
              <a:rPr lang="ru-RU" dirty="0"/>
              <a:t>Во втором предложении- пояснение, раскрытие содержания первого( можно вставить  </a:t>
            </a:r>
            <a:r>
              <a:rPr lang="ru-RU" i="1" dirty="0"/>
              <a:t>А ИМЕННО</a:t>
            </a:r>
            <a:r>
              <a:rPr lang="ru-RU" dirty="0"/>
              <a:t>).</a:t>
            </a:r>
          </a:p>
          <a:p>
            <a:pPr marL="0" indent="0">
              <a:buNone/>
            </a:pPr>
            <a:r>
              <a:rPr lang="ru-RU" dirty="0"/>
              <a:t>Пример.</a:t>
            </a:r>
          </a:p>
          <a:p>
            <a:r>
              <a:rPr lang="ru-RU" i="1" dirty="0"/>
              <a:t>Дети были наказаны: им не разрешалось гулять в этот день.</a:t>
            </a:r>
          </a:p>
          <a:p>
            <a:r>
              <a:rPr lang="ru-RU" dirty="0"/>
              <a:t>Во втором предложении дополняется содержание первого (легко можно вставить слово </a:t>
            </a:r>
            <a:r>
              <a:rPr lang="ru-RU" i="1" dirty="0" smtClean="0"/>
              <a:t>ЧТО </a:t>
            </a:r>
            <a:r>
              <a:rPr lang="ru-RU" dirty="0" smtClean="0"/>
              <a:t>или </a:t>
            </a:r>
            <a:r>
              <a:rPr lang="ru-RU" dirty="0"/>
              <a:t>такие слова: И УВИДЕЛ,ЧТО ; И УСЛЫШАЛ, ЧТО; И ПОНЯЛ, ЧТО )</a:t>
            </a:r>
          </a:p>
          <a:p>
            <a:pPr marL="0" indent="0">
              <a:buNone/>
            </a:pPr>
            <a:r>
              <a:rPr lang="ru-RU" dirty="0"/>
              <a:t>Пример.</a:t>
            </a:r>
          </a:p>
          <a:p>
            <a:r>
              <a:rPr lang="ru-RU" i="1" dirty="0"/>
              <a:t>Он выглянул в окно: всё было белым от первого снега</a:t>
            </a:r>
            <a:r>
              <a:rPr lang="ru-RU" i="1" dirty="0" smtClean="0"/>
              <a:t>.</a:t>
            </a:r>
          </a:p>
          <a:p>
            <a:r>
              <a:rPr lang="ru-RU" dirty="0"/>
              <a:t>Во втором предложении содержится </a:t>
            </a:r>
            <a:r>
              <a:rPr lang="ru-RU" i="1" dirty="0"/>
              <a:t>причина </a:t>
            </a:r>
            <a:r>
              <a:rPr lang="ru-RU" dirty="0"/>
              <a:t>(можно вставить союз </a:t>
            </a:r>
            <a:r>
              <a:rPr lang="ru-RU" i="1" dirty="0"/>
              <a:t>ПОТОМУ ЧТО</a:t>
            </a:r>
            <a:r>
              <a:rPr lang="ru-RU" dirty="0"/>
              <a:t>).</a:t>
            </a:r>
            <a:endParaRPr lang="ru-RU" i="1" dirty="0"/>
          </a:p>
          <a:p>
            <a:endParaRPr lang="ru-RU" dirty="0"/>
          </a:p>
        </p:txBody>
      </p:sp>
    </p:spTree>
    <p:extLst>
      <p:ext uri="{BB962C8B-B14F-4D97-AF65-F5344CB8AC3E}">
        <p14:creationId xmlns:p14="http://schemas.microsoft.com/office/powerpoint/2010/main" val="359319721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706090"/>
          </a:xfrm>
        </p:spPr>
        <p:txBody>
          <a:bodyPr>
            <a:normAutofit/>
          </a:bodyPr>
          <a:lstStyle/>
          <a:p>
            <a:r>
              <a:rPr lang="ru-RU" sz="3600" b="1" dirty="0" smtClean="0"/>
              <a:t>Как выполняем.</a:t>
            </a:r>
            <a:endParaRPr lang="ru-RU" sz="3600" b="1" dirty="0"/>
          </a:p>
        </p:txBody>
      </p:sp>
      <p:sp>
        <p:nvSpPr>
          <p:cNvPr id="3" name="Объект 2"/>
          <p:cNvSpPr>
            <a:spLocks noGrp="1"/>
          </p:cNvSpPr>
          <p:nvPr>
            <p:ph idx="1"/>
          </p:nvPr>
        </p:nvSpPr>
        <p:spPr>
          <a:xfrm>
            <a:off x="395536" y="692696"/>
            <a:ext cx="8496944" cy="5472608"/>
          </a:xfrm>
        </p:spPr>
        <p:txBody>
          <a:bodyPr>
            <a:noAutofit/>
          </a:bodyPr>
          <a:lstStyle/>
          <a:p>
            <a:r>
              <a:rPr lang="ru-RU" sz="2400" dirty="0"/>
              <a:t>Внимательно прочитайте задание, вдумайтесь в него, чётко представьте, какие именно знаки препинания вы будете искать, при каком предложении: ССП, СПП или БСП.</a:t>
            </a:r>
          </a:p>
          <a:p>
            <a:r>
              <a:rPr lang="ru-RU" sz="2400" dirty="0"/>
              <a:t>Если это </a:t>
            </a:r>
            <a:r>
              <a:rPr lang="ru-RU" sz="2400" i="1" dirty="0"/>
              <a:t>БСП</a:t>
            </a:r>
            <a:r>
              <a:rPr lang="ru-RU" sz="2400" dirty="0"/>
              <a:t>, то значит, что между простыми </a:t>
            </a:r>
            <a:r>
              <a:rPr lang="ru-RU" sz="2400" i="1" dirty="0"/>
              <a:t>не должно быть союзов</a:t>
            </a:r>
            <a:r>
              <a:rPr lang="ru-RU" sz="2400" dirty="0"/>
              <a:t> вообще. Не перепутайте с простыми предложениями с однородными членами. В БСП обязательно должно быть несколько грамматических основ.</a:t>
            </a:r>
          </a:p>
          <a:p>
            <a:r>
              <a:rPr lang="ru-RU" sz="2400" dirty="0"/>
              <a:t>Если это </a:t>
            </a:r>
            <a:r>
              <a:rPr lang="ru-RU" sz="2400" i="1" dirty="0"/>
              <a:t>ССП</a:t>
            </a:r>
            <a:r>
              <a:rPr lang="ru-RU" sz="2400" dirty="0"/>
              <a:t>, то ищите </a:t>
            </a:r>
            <a:r>
              <a:rPr lang="ru-RU" sz="2400" i="1" dirty="0"/>
              <a:t>сочинительные союзы </a:t>
            </a:r>
            <a:r>
              <a:rPr lang="ru-RU" sz="2400" dirty="0"/>
              <a:t>( вспомните их, в данной статье есть таблица). Здесь тоже легко перепутать простые предложения с однородными членами, так как однородные члены тоже отделяются сочинительными союзами. Всегда ищите грамматические основы. В сложном их должно быть не менее двух.</a:t>
            </a:r>
          </a:p>
          <a:p>
            <a:r>
              <a:rPr lang="ru-RU" sz="2400" dirty="0"/>
              <a:t>Несколько проще найти </a:t>
            </a:r>
            <a:r>
              <a:rPr lang="ru-RU" sz="2400" i="1" dirty="0"/>
              <a:t>СПП</a:t>
            </a:r>
            <a:r>
              <a:rPr lang="ru-RU" sz="2400" dirty="0"/>
              <a:t>, так как </a:t>
            </a:r>
            <a:r>
              <a:rPr lang="ru-RU" sz="2400" i="1" dirty="0"/>
              <a:t>подчинительные союзы</a:t>
            </a:r>
            <a:r>
              <a:rPr lang="ru-RU" sz="2400" dirty="0"/>
              <a:t> соединяют только простые предложения в сложном. </a:t>
            </a:r>
          </a:p>
        </p:txBody>
      </p:sp>
    </p:spTree>
    <p:extLst>
      <p:ext uri="{BB962C8B-B14F-4D97-AF65-F5344CB8AC3E}">
        <p14:creationId xmlns:p14="http://schemas.microsoft.com/office/powerpoint/2010/main" val="40896753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2492897"/>
            <a:ext cx="8229600" cy="3024336"/>
          </a:xfrm>
        </p:spPr>
        <p:txBody>
          <a:bodyPr>
            <a:normAutofit/>
          </a:bodyPr>
          <a:lstStyle/>
          <a:p>
            <a:pPr marL="0" indent="0" algn="ctr">
              <a:buNone/>
            </a:pPr>
            <a:r>
              <a:rPr lang="ru-RU" sz="4400" dirty="0" smtClean="0"/>
              <a:t>Далее, находим в тексте места, где мы можем применить приемы сжатия.</a:t>
            </a:r>
            <a:endParaRPr lang="ru-RU" sz="4400" dirty="0"/>
          </a:p>
        </p:txBody>
      </p:sp>
      <p:sp>
        <p:nvSpPr>
          <p:cNvPr id="4" name="Заголовок 3"/>
          <p:cNvSpPr txBox="1">
            <a:spLocks noGrp="1"/>
          </p:cNvSpPr>
          <p:nvPr>
            <p:ph type="title"/>
          </p:nvPr>
        </p:nvSpPr>
        <p:spPr>
          <a:xfrm>
            <a:off x="457200" y="122864"/>
            <a:ext cx="8229600" cy="1446550"/>
          </a:xfrm>
          <a:prstGeom prst="rect">
            <a:avLst/>
          </a:prstGeom>
          <a:noFill/>
        </p:spPr>
        <p:txBody>
          <a:bodyPr wrap="square" rtlCol="0">
            <a:spAutoFit/>
          </a:bodyPr>
          <a:lstStyle/>
          <a:p>
            <a:pPr algn="ctr"/>
            <a:r>
              <a:rPr lang="ru-RU" b="1" dirty="0" smtClean="0"/>
              <a:t>В черновике у вас должен получиться полный текст!</a:t>
            </a:r>
            <a:endParaRPr lang="ru-RU" b="1" dirty="0"/>
          </a:p>
        </p:txBody>
      </p:sp>
    </p:spTree>
    <p:extLst>
      <p:ext uri="{BB962C8B-B14F-4D97-AF65-F5344CB8AC3E}">
        <p14:creationId xmlns:p14="http://schemas.microsoft.com/office/powerpoint/2010/main" val="107855468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60648"/>
            <a:ext cx="8229600" cy="6120680"/>
          </a:xfrm>
        </p:spPr>
        <p:txBody>
          <a:bodyPr>
            <a:normAutofit fontScale="85000" lnSpcReduction="10000"/>
          </a:bodyPr>
          <a:lstStyle/>
          <a:p>
            <a:r>
              <a:rPr lang="ru-RU" dirty="0"/>
              <a:t>Во-первых, придаточное может стоять </a:t>
            </a:r>
            <a:r>
              <a:rPr lang="ru-RU" i="1" dirty="0"/>
              <a:t>перед главным</a:t>
            </a:r>
            <a:r>
              <a:rPr lang="ru-RU" dirty="0"/>
              <a:t>, а вы обычно ищите запятую перед </a:t>
            </a:r>
            <a:r>
              <a:rPr lang="ru-RU" dirty="0" smtClean="0"/>
              <a:t>подчинительным </a:t>
            </a:r>
            <a:r>
              <a:rPr lang="ru-RU" dirty="0"/>
              <a:t>союзом. Поэтому внимательно смотрите на всё предложение, ищите подчинительные союзы, вспомните их. </a:t>
            </a:r>
          </a:p>
          <a:p>
            <a:r>
              <a:rPr lang="ru-RU" dirty="0"/>
              <a:t>Во-вторых, придаточное  может стоять </a:t>
            </a:r>
            <a:r>
              <a:rPr lang="ru-RU" i="1" dirty="0"/>
              <a:t>в середине главного</a:t>
            </a:r>
            <a:r>
              <a:rPr lang="ru-RU" dirty="0"/>
              <a:t>. Значит, что запятых будет уже две, а не одна.</a:t>
            </a:r>
          </a:p>
          <a:p>
            <a:r>
              <a:rPr lang="ru-RU" dirty="0"/>
              <a:t>В-третьих, будьте внимательны, когда в предложении </a:t>
            </a:r>
            <a:r>
              <a:rPr lang="ru-RU" i="1" dirty="0"/>
              <a:t>несколько</a:t>
            </a:r>
            <a:r>
              <a:rPr lang="ru-RU" dirty="0"/>
              <a:t> придаточных. Особенно если они однородные. Не забудьте про запятую после второго придаточного предложения.</a:t>
            </a:r>
          </a:p>
          <a:p>
            <a:r>
              <a:rPr lang="ru-RU" dirty="0"/>
              <a:t>Наконец, помните, что вы должны найти запятые только при сложном предложении. Никакие другие по другим правилам не записывайте в ответе.</a:t>
            </a:r>
          </a:p>
          <a:p>
            <a:endParaRPr lang="ru-RU" dirty="0"/>
          </a:p>
        </p:txBody>
      </p:sp>
    </p:spTree>
    <p:extLst>
      <p:ext uri="{BB962C8B-B14F-4D97-AF65-F5344CB8AC3E}">
        <p14:creationId xmlns:p14="http://schemas.microsoft.com/office/powerpoint/2010/main" val="374278086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b="1" dirty="0" smtClean="0"/>
              <a:t>№ 13. Типы </a:t>
            </a:r>
            <a:r>
              <a:rPr lang="ru-RU" sz="3200" b="1" dirty="0"/>
              <a:t>подчинения придаточных предложений в сложноподчинённом</a:t>
            </a:r>
            <a:r>
              <a:rPr lang="ru-RU" sz="3200" dirty="0"/>
              <a:t/>
            </a:r>
            <a:br>
              <a:rPr lang="ru-RU" sz="3200" dirty="0"/>
            </a:br>
            <a:endParaRPr lang="ru-RU" sz="3200" dirty="0"/>
          </a:p>
        </p:txBody>
      </p:sp>
      <p:sp>
        <p:nvSpPr>
          <p:cNvPr id="3" name="Объект 2"/>
          <p:cNvSpPr>
            <a:spLocks noGrp="1"/>
          </p:cNvSpPr>
          <p:nvPr>
            <p:ph idx="1"/>
          </p:nvPr>
        </p:nvSpPr>
        <p:spPr/>
        <p:txBody>
          <a:bodyPr/>
          <a:lstStyle/>
          <a:p>
            <a:r>
              <a:rPr lang="ru-RU" dirty="0" smtClean="0"/>
              <a:t>Как выполняем:</a:t>
            </a:r>
          </a:p>
          <a:p>
            <a:r>
              <a:rPr lang="ru-RU" dirty="0" smtClean="0"/>
              <a:t>Среди данных предложений выделите СПП (ПП, ССП, БСП исключаем сразу).</a:t>
            </a:r>
          </a:p>
          <a:p>
            <a:r>
              <a:rPr lang="ru-RU" dirty="0" smtClean="0"/>
              <a:t>Возможно, у вас останется только 1 вариант, НО, в любом случае, нужно разобрать тип подчинения придаточных.</a:t>
            </a:r>
          </a:p>
          <a:p>
            <a:r>
              <a:rPr lang="ru-RU" dirty="0" smtClean="0"/>
              <a:t>Запишите номер выбранного предложения в бланке.</a:t>
            </a:r>
          </a:p>
          <a:p>
            <a:endParaRPr lang="ru-RU" dirty="0"/>
          </a:p>
        </p:txBody>
      </p:sp>
    </p:spTree>
    <p:extLst>
      <p:ext uri="{BB962C8B-B14F-4D97-AF65-F5344CB8AC3E}">
        <p14:creationId xmlns:p14="http://schemas.microsoft.com/office/powerpoint/2010/main" val="249118402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6264696"/>
          </a:xfrm>
        </p:spPr>
        <p:txBody>
          <a:bodyPr>
            <a:normAutofit fontScale="77500" lnSpcReduction="20000"/>
          </a:bodyPr>
          <a:lstStyle/>
          <a:p>
            <a:pPr marL="0" indent="0" algn="ctr">
              <a:buNone/>
            </a:pPr>
            <a:r>
              <a:rPr lang="ru-RU" b="1" i="1" dirty="0"/>
              <a:t>Однородное подчинение придаточных</a:t>
            </a:r>
            <a:endParaRPr lang="ru-RU" b="1" dirty="0"/>
          </a:p>
          <a:p>
            <a:r>
              <a:rPr lang="ru-RU" sz="3100" dirty="0"/>
              <a:t>При данном типе подчинения придаточные - однородные, то есть отвечают на один и тот же вопрос, относятся к одному главному предложению, являются одинаковыми по виду( например, все- придаточные времени, или места, или определительные и т.д.).</a:t>
            </a:r>
          </a:p>
          <a:p>
            <a:r>
              <a:rPr lang="ru-RU" sz="3100" dirty="0"/>
              <a:t>Помните, что если два однородных придаточных соединены разделительным или соединительным одиночным союзом, то запятая между ними </a:t>
            </a:r>
            <a:r>
              <a:rPr lang="ru-RU" sz="3100" i="1" dirty="0"/>
              <a:t>НЕ</a:t>
            </a:r>
            <a:r>
              <a:rPr lang="ru-RU" sz="3100" dirty="0"/>
              <a:t> ставится.</a:t>
            </a:r>
          </a:p>
          <a:p>
            <a:pPr marL="0" indent="0">
              <a:buNone/>
            </a:pPr>
            <a:r>
              <a:rPr lang="ru-RU" sz="3100" u="sng" dirty="0"/>
              <a:t>Пример.</a:t>
            </a:r>
          </a:p>
          <a:p>
            <a:r>
              <a:rPr lang="ru-RU" sz="3100" i="1" dirty="0"/>
              <a:t>Учитель подробно объяснил, как выполняется данное задание , как нужно применять теорию для его выполнения</a:t>
            </a:r>
            <a:r>
              <a:rPr lang="ru-RU" sz="3100" dirty="0"/>
              <a:t>.( В данном примере оба придаточных- изъяснительные).</a:t>
            </a:r>
          </a:p>
          <a:p>
            <a:r>
              <a:rPr lang="ru-RU" sz="3100" i="1" dirty="0"/>
              <a:t>Учитель подробно объяснил, как выполняется данное задание  И как нужно применять теорию для его выполнения</a:t>
            </a:r>
            <a:r>
              <a:rPr lang="ru-RU" sz="3100" dirty="0"/>
              <a:t>.( В данном примере между двумя изъяснительными придаточными </a:t>
            </a:r>
            <a:r>
              <a:rPr lang="ru-RU" sz="3100" dirty="0" smtClean="0"/>
              <a:t>есть </a:t>
            </a:r>
            <a:r>
              <a:rPr lang="ru-RU" sz="3100" i="1" dirty="0" smtClean="0"/>
              <a:t>союз </a:t>
            </a:r>
            <a:r>
              <a:rPr lang="ru-RU" sz="3100" i="1" dirty="0"/>
              <a:t>И</a:t>
            </a:r>
            <a:r>
              <a:rPr lang="ru-RU" sz="3100" dirty="0"/>
              <a:t>, поэтому запятая между ними </a:t>
            </a:r>
            <a:r>
              <a:rPr lang="ru-RU" sz="3100" i="1" dirty="0"/>
              <a:t>не ставится</a:t>
            </a:r>
            <a:r>
              <a:rPr lang="ru-RU" sz="3100" dirty="0"/>
              <a:t>).</a:t>
            </a:r>
          </a:p>
          <a:p>
            <a:endParaRPr lang="ru-RU" sz="3100" dirty="0"/>
          </a:p>
        </p:txBody>
      </p:sp>
    </p:spTree>
    <p:extLst>
      <p:ext uri="{BB962C8B-B14F-4D97-AF65-F5344CB8AC3E}">
        <p14:creationId xmlns:p14="http://schemas.microsoft.com/office/powerpoint/2010/main" val="387735271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60648"/>
            <a:ext cx="8507288" cy="5865515"/>
          </a:xfrm>
        </p:spPr>
        <p:txBody>
          <a:bodyPr>
            <a:normAutofit lnSpcReduction="10000"/>
          </a:bodyPr>
          <a:lstStyle/>
          <a:p>
            <a:pPr marL="0" indent="0" algn="ctr">
              <a:buNone/>
            </a:pPr>
            <a:r>
              <a:rPr lang="ru-RU" b="1" i="1" dirty="0"/>
              <a:t>Параллельное ( или неоднородное) подчинение придаточных</a:t>
            </a:r>
            <a:endParaRPr lang="ru-RU" b="1" dirty="0"/>
          </a:p>
          <a:p>
            <a:r>
              <a:rPr lang="ru-RU" dirty="0"/>
              <a:t>При данном типе подчинения </a:t>
            </a:r>
            <a:r>
              <a:rPr lang="ru-RU" dirty="0" smtClean="0"/>
              <a:t>придаточные - </a:t>
            </a:r>
            <a:r>
              <a:rPr lang="ru-RU" dirty="0"/>
              <a:t>разные по виду, хотя и относятся к одному главному предложению, но только к разным словам в нём.</a:t>
            </a:r>
          </a:p>
          <a:p>
            <a:pPr marL="0" indent="0">
              <a:buNone/>
            </a:pPr>
            <a:r>
              <a:rPr lang="ru-RU" u="sng" dirty="0"/>
              <a:t>Пример.</a:t>
            </a:r>
          </a:p>
          <a:p>
            <a:r>
              <a:rPr lang="ru-RU" i="1" dirty="0">
                <a:solidFill>
                  <a:srgbClr val="FF0000"/>
                </a:solidFill>
              </a:rPr>
              <a:t>Когда </a:t>
            </a:r>
            <a:r>
              <a:rPr lang="ru-RU" i="1" dirty="0"/>
              <a:t>наступило утро, путники решили идти дальне, договорившись, по </a:t>
            </a:r>
            <a:r>
              <a:rPr lang="ru-RU" i="1" dirty="0">
                <a:solidFill>
                  <a:srgbClr val="FF0000"/>
                </a:solidFill>
              </a:rPr>
              <a:t>какому</a:t>
            </a:r>
            <a:r>
              <a:rPr lang="ru-RU" i="1" dirty="0"/>
              <a:t> пути они пойдут.</a:t>
            </a:r>
            <a:r>
              <a:rPr lang="ru-RU" dirty="0"/>
              <a:t>( Первое придаточное- времени, второе- изъяснительное).</a:t>
            </a:r>
          </a:p>
          <a:p>
            <a:endParaRPr lang="ru-RU" dirty="0"/>
          </a:p>
        </p:txBody>
      </p:sp>
    </p:spTree>
    <p:extLst>
      <p:ext uri="{BB962C8B-B14F-4D97-AF65-F5344CB8AC3E}">
        <p14:creationId xmlns:p14="http://schemas.microsoft.com/office/powerpoint/2010/main" val="3236053273"/>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60648"/>
            <a:ext cx="8229600" cy="5865515"/>
          </a:xfrm>
        </p:spPr>
        <p:txBody>
          <a:bodyPr>
            <a:normAutofit fontScale="92500"/>
          </a:bodyPr>
          <a:lstStyle/>
          <a:p>
            <a:pPr marL="0" indent="0" algn="ctr">
              <a:buNone/>
            </a:pPr>
            <a:r>
              <a:rPr lang="ru-RU" b="1" i="1" dirty="0"/>
              <a:t>Последовательное подчинение придаточных</a:t>
            </a:r>
            <a:endParaRPr lang="ru-RU" b="1" dirty="0"/>
          </a:p>
          <a:p>
            <a:r>
              <a:rPr lang="ru-RU" dirty="0"/>
              <a:t>В данном сложноподчинённом предложении первое придаточное  относится к главному, второе - к первому придаточному и так далее, по цепочке. Отсюда и название - последовательное подчинение.</a:t>
            </a:r>
          </a:p>
          <a:p>
            <a:pPr marL="0" indent="0">
              <a:buNone/>
            </a:pPr>
            <a:r>
              <a:rPr lang="ru-RU" u="sng" dirty="0"/>
              <a:t>Пример.</a:t>
            </a:r>
          </a:p>
          <a:p>
            <a:r>
              <a:rPr lang="ru-RU" i="1" dirty="0"/>
              <a:t>Путники решили, </a:t>
            </a:r>
            <a:r>
              <a:rPr lang="ru-RU" i="1" dirty="0">
                <a:solidFill>
                  <a:srgbClr val="FF0000"/>
                </a:solidFill>
              </a:rPr>
              <a:t>что</a:t>
            </a:r>
            <a:r>
              <a:rPr lang="ru-RU" i="1" dirty="0"/>
              <a:t> пойдут по той дороге, </a:t>
            </a:r>
            <a:r>
              <a:rPr lang="ru-RU" i="1" dirty="0">
                <a:solidFill>
                  <a:srgbClr val="FF0000"/>
                </a:solidFill>
              </a:rPr>
              <a:t>которая</a:t>
            </a:r>
            <a:r>
              <a:rPr lang="ru-RU" i="1" dirty="0"/>
              <a:t> отмечена на карте. </a:t>
            </a:r>
            <a:r>
              <a:rPr lang="ru-RU" dirty="0"/>
              <a:t>( В данном предложении  первое предложение относится к главному, а второе -к  первому придаточному: по дороге какой?)</a:t>
            </a:r>
          </a:p>
          <a:p>
            <a:endParaRPr lang="ru-RU" dirty="0"/>
          </a:p>
        </p:txBody>
      </p:sp>
    </p:spTree>
    <p:extLst>
      <p:ext uri="{BB962C8B-B14F-4D97-AF65-F5344CB8AC3E}">
        <p14:creationId xmlns:p14="http://schemas.microsoft.com/office/powerpoint/2010/main" val="140549032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6048672"/>
          </a:xfrm>
        </p:spPr>
        <p:txBody>
          <a:bodyPr>
            <a:normAutofit fontScale="85000" lnSpcReduction="10000"/>
          </a:bodyPr>
          <a:lstStyle/>
          <a:p>
            <a:pPr marL="0" indent="0" algn="ctr">
              <a:buNone/>
            </a:pPr>
            <a:r>
              <a:rPr lang="ru-RU" b="1" i="1" dirty="0"/>
              <a:t>Комбинированное подчинение придаточных</a:t>
            </a:r>
            <a:endParaRPr lang="ru-RU" b="1" dirty="0"/>
          </a:p>
          <a:p>
            <a:r>
              <a:rPr lang="ru-RU" dirty="0"/>
              <a:t>Это сложный тип подчинения, на ОГЭ предложения с подобным типам не встречаются. Но экзамен есть экзамен. Могут и быть  подобные предложения. Поэтому лучше подготовиться и знать.</a:t>
            </a:r>
          </a:p>
          <a:p>
            <a:r>
              <a:rPr lang="ru-RU" dirty="0"/>
              <a:t>Для комбинированного типа характерно то, что в одном предложении одновременно могут быть разные типы подчинения придаточных.</a:t>
            </a:r>
          </a:p>
          <a:p>
            <a:pPr marL="0" indent="0">
              <a:buNone/>
            </a:pPr>
            <a:r>
              <a:rPr lang="ru-RU" u="sng" dirty="0"/>
              <a:t>Разберём пример.</a:t>
            </a:r>
          </a:p>
          <a:p>
            <a:r>
              <a:rPr lang="ru-RU" i="1" dirty="0"/>
              <a:t>Вокруг (где именно?), </a:t>
            </a:r>
            <a:r>
              <a:rPr lang="ru-RU" i="1" dirty="0">
                <a:solidFill>
                  <a:srgbClr val="FF0000"/>
                </a:solidFill>
              </a:rPr>
              <a:t>куда </a:t>
            </a:r>
            <a:r>
              <a:rPr lang="ru-RU" i="1" dirty="0"/>
              <a:t>ни посмотришь, были празднично одетые люди, </a:t>
            </a:r>
            <a:r>
              <a:rPr lang="ru-RU" i="1" dirty="0">
                <a:solidFill>
                  <a:srgbClr val="FF0000"/>
                </a:solidFill>
              </a:rPr>
              <a:t>так что</a:t>
            </a:r>
            <a:r>
              <a:rPr lang="ru-RU" i="1" dirty="0"/>
              <a:t> трудно было понять, выходной </a:t>
            </a:r>
            <a:r>
              <a:rPr lang="ru-RU" i="1" dirty="0">
                <a:solidFill>
                  <a:srgbClr val="FF0000"/>
                </a:solidFill>
              </a:rPr>
              <a:t>ли</a:t>
            </a:r>
            <a:r>
              <a:rPr lang="ru-RU" i="1" dirty="0"/>
              <a:t> или будний сегодня день</a:t>
            </a:r>
            <a:r>
              <a:rPr lang="ru-RU" dirty="0"/>
              <a:t>.( Первое и второе предложение- параллельный тип подчинения, а  второе и третье- </a:t>
            </a:r>
            <a:r>
              <a:rPr lang="ru-RU" dirty="0" smtClean="0"/>
              <a:t>последовательный</a:t>
            </a:r>
            <a:r>
              <a:rPr lang="ru-RU" dirty="0"/>
              <a:t>)</a:t>
            </a:r>
          </a:p>
          <a:p>
            <a:endParaRPr lang="ru-RU" dirty="0"/>
          </a:p>
        </p:txBody>
      </p:sp>
    </p:spTree>
    <p:extLst>
      <p:ext uri="{BB962C8B-B14F-4D97-AF65-F5344CB8AC3E}">
        <p14:creationId xmlns:p14="http://schemas.microsoft.com/office/powerpoint/2010/main" val="104666374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76672"/>
            <a:ext cx="8229600" cy="1143000"/>
          </a:xfrm>
        </p:spPr>
        <p:txBody>
          <a:bodyPr>
            <a:noAutofit/>
          </a:bodyPr>
          <a:lstStyle/>
          <a:p>
            <a:r>
              <a:rPr lang="ru-RU" sz="3600" b="1" dirty="0" smtClean="0"/>
              <a:t>№ 14. </a:t>
            </a:r>
            <a:r>
              <a:rPr lang="ru-RU" sz="3600" b="1" dirty="0"/>
              <a:t>Сложное предложение с разными типами связи</a:t>
            </a:r>
            <a:br>
              <a:rPr lang="ru-RU" sz="3600" b="1" dirty="0"/>
            </a:br>
            <a:endParaRPr lang="ru-RU" sz="3600" b="1" dirty="0"/>
          </a:p>
        </p:txBody>
      </p:sp>
      <p:sp>
        <p:nvSpPr>
          <p:cNvPr id="3" name="Объект 2"/>
          <p:cNvSpPr>
            <a:spLocks noGrp="1"/>
          </p:cNvSpPr>
          <p:nvPr>
            <p:ph idx="1"/>
          </p:nvPr>
        </p:nvSpPr>
        <p:spPr/>
        <p:txBody>
          <a:bodyPr/>
          <a:lstStyle/>
          <a:p>
            <a:pPr marL="0" indent="0">
              <a:buNone/>
            </a:pPr>
            <a:r>
              <a:rPr lang="ru-RU" dirty="0"/>
              <a:t>Данный тип заданий является </a:t>
            </a:r>
            <a:r>
              <a:rPr lang="ru-RU" dirty="0" smtClean="0"/>
              <a:t>обобщающим </a:t>
            </a:r>
            <a:r>
              <a:rPr lang="ru-RU" dirty="0"/>
              <a:t>по теме: </a:t>
            </a:r>
            <a:r>
              <a:rPr lang="ru-RU" i="1" dirty="0"/>
              <a:t>« Сложное предложение».</a:t>
            </a:r>
            <a:r>
              <a:rPr lang="ru-RU" dirty="0"/>
              <a:t> Если хорошо знать теоретический материал заданий № 12 и 13, то выполнить это будет очень просто. Поэтому советую сначала ещё раз вспомнить теорию по 12 и 13 заданиям, и только потом приступать  к </a:t>
            </a:r>
            <a:r>
              <a:rPr lang="ru-RU" dirty="0" smtClean="0"/>
              <a:t>выполнению последнего задания.</a:t>
            </a:r>
            <a:endParaRPr lang="ru-RU" dirty="0"/>
          </a:p>
        </p:txBody>
      </p:sp>
    </p:spTree>
    <p:extLst>
      <p:ext uri="{BB962C8B-B14F-4D97-AF65-F5344CB8AC3E}">
        <p14:creationId xmlns:p14="http://schemas.microsoft.com/office/powerpoint/2010/main" val="178232750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sz="4000" b="1" dirty="0" smtClean="0"/>
              <a:t>Как выполняем.</a:t>
            </a:r>
            <a:endParaRPr lang="ru-RU" sz="4000" b="1" dirty="0"/>
          </a:p>
        </p:txBody>
      </p:sp>
      <p:sp>
        <p:nvSpPr>
          <p:cNvPr id="3" name="Объект 2"/>
          <p:cNvSpPr>
            <a:spLocks noGrp="1"/>
          </p:cNvSpPr>
          <p:nvPr>
            <p:ph idx="1"/>
          </p:nvPr>
        </p:nvSpPr>
        <p:spPr>
          <a:xfrm>
            <a:off x="457200" y="980728"/>
            <a:ext cx="8229600" cy="5544616"/>
          </a:xfrm>
        </p:spPr>
        <p:txBody>
          <a:bodyPr>
            <a:normAutofit fontScale="55000" lnSpcReduction="20000"/>
          </a:bodyPr>
          <a:lstStyle/>
          <a:p>
            <a:r>
              <a:rPr lang="ru-RU" sz="3800" dirty="0"/>
              <a:t>Найдите грамматические основы, убедитесь, что данное предложение – сложное. В нём должно быть не мене двух грамматических основ. Не забудьте, что предложения могут быть односоставными, поэтому не всегда в основе есть подлежащее. Главное то, что речь в предложениях идёт о чём-то разном.</a:t>
            </a:r>
          </a:p>
          <a:p>
            <a:r>
              <a:rPr lang="ru-RU" sz="3800" dirty="0"/>
              <a:t>Если между простыми предложениями нет союзов- то это </a:t>
            </a:r>
            <a:r>
              <a:rPr lang="ru-RU" sz="3800" i="1" dirty="0"/>
              <a:t>бессоюзная связь</a:t>
            </a:r>
            <a:r>
              <a:rPr lang="ru-RU" sz="3800" dirty="0"/>
              <a:t>. Это самый простой тип связи предложений в сложном.</a:t>
            </a:r>
          </a:p>
          <a:p>
            <a:r>
              <a:rPr lang="ru-RU" sz="3800" dirty="0"/>
              <a:t>Если между простыми есть сочинительные союзы, то это </a:t>
            </a:r>
            <a:r>
              <a:rPr lang="ru-RU" sz="3800" b="1" i="1" dirty="0">
                <a:hlinkClick r:id="rId2"/>
              </a:rPr>
              <a:t>союзная</a:t>
            </a:r>
            <a:r>
              <a:rPr lang="ru-RU" sz="3800" i="1" dirty="0"/>
              <a:t> сочинительная связь</a:t>
            </a:r>
            <a:r>
              <a:rPr lang="ru-RU" sz="3800" dirty="0"/>
              <a:t>. Вспомните сочинительные союзы.</a:t>
            </a:r>
          </a:p>
          <a:p>
            <a:r>
              <a:rPr lang="ru-RU" sz="3800" dirty="0"/>
              <a:t>Если же простые соединены подчинительными союзами, то это </a:t>
            </a:r>
            <a:r>
              <a:rPr lang="ru-RU" sz="3800" b="1" i="1" dirty="0">
                <a:hlinkClick r:id="rId2"/>
              </a:rPr>
              <a:t>союзная</a:t>
            </a:r>
            <a:r>
              <a:rPr lang="ru-RU" sz="3800" i="1" dirty="0"/>
              <a:t> </a:t>
            </a:r>
            <a:r>
              <a:rPr lang="ru-RU" sz="3800" i="1" dirty="0" smtClean="0"/>
              <a:t>подчинительная связь</a:t>
            </a:r>
            <a:r>
              <a:rPr lang="ru-RU" sz="3800" dirty="0"/>
              <a:t>. Не забывайте, что придаточное может стоять  перед главным, тогда союз ищите в начале предложения. Может придаточное находиться в середине главного, тогда в ответе будет две цифры, обозначающие запятые . Вспомните типы подчинительных союзов.</a:t>
            </a:r>
          </a:p>
          <a:p>
            <a:endParaRPr lang="ru-RU" dirty="0"/>
          </a:p>
        </p:txBody>
      </p:sp>
    </p:spTree>
    <p:extLst>
      <p:ext uri="{BB962C8B-B14F-4D97-AF65-F5344CB8AC3E}">
        <p14:creationId xmlns:p14="http://schemas.microsoft.com/office/powerpoint/2010/main" val="1615261213"/>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548680"/>
            <a:ext cx="8229600" cy="1143000"/>
          </a:xfrm>
        </p:spPr>
        <p:txBody>
          <a:bodyPr>
            <a:normAutofit fontScale="90000"/>
          </a:bodyPr>
          <a:lstStyle/>
          <a:p>
            <a:r>
              <a:rPr lang="ru-RU" sz="4000" b="1" dirty="0" smtClean="0"/>
              <a:t>Образец рассуждения</a:t>
            </a:r>
            <a:br>
              <a:rPr lang="ru-RU" sz="4000" b="1" dirty="0" smtClean="0"/>
            </a:br>
            <a:r>
              <a:rPr lang="ru-RU" sz="3600" i="1" dirty="0">
                <a:solidFill>
                  <a:srgbClr val="FF0000"/>
                </a:solidFill>
              </a:rPr>
              <a:t>Рядовой    появился на батарее с хорошими новостями: он  видел, как фашистов выбили из Красной Поляны.</a:t>
            </a:r>
            <a:endParaRPr lang="ru-RU" sz="4000" b="1" dirty="0">
              <a:solidFill>
                <a:srgbClr val="FF0000"/>
              </a:solidFill>
            </a:endParaRPr>
          </a:p>
        </p:txBody>
      </p:sp>
      <p:sp>
        <p:nvSpPr>
          <p:cNvPr id="3" name="Объект 2"/>
          <p:cNvSpPr>
            <a:spLocks noGrp="1"/>
          </p:cNvSpPr>
          <p:nvPr>
            <p:ph idx="1"/>
          </p:nvPr>
        </p:nvSpPr>
        <p:spPr>
          <a:xfrm>
            <a:off x="611560" y="2132856"/>
            <a:ext cx="8229600" cy="4525963"/>
          </a:xfrm>
        </p:spPr>
        <p:txBody>
          <a:bodyPr>
            <a:normAutofit fontScale="77500" lnSpcReduction="20000"/>
          </a:bodyPr>
          <a:lstStyle/>
          <a:p>
            <a:r>
              <a:rPr lang="ru-RU" dirty="0"/>
              <a:t>Нахожу грамматические основы: РЯДОВОЙ ПОЯВИЛСЯ, ОН ВИДЕЛ, ВЫБИЛИ.В данном предложении три грамматические основы.</a:t>
            </a:r>
          </a:p>
          <a:p>
            <a:r>
              <a:rPr lang="ru-RU" dirty="0"/>
              <a:t>Между первым и вторым предложениями стоит двоеточие, нет союзов - это </a:t>
            </a:r>
            <a:r>
              <a:rPr lang="ru-RU" i="1" dirty="0"/>
              <a:t>бессоюзная связь.</a:t>
            </a:r>
            <a:endParaRPr lang="ru-RU" dirty="0"/>
          </a:p>
          <a:p>
            <a:r>
              <a:rPr lang="ru-RU" dirty="0"/>
              <a:t>Второе и третье предложения соединены союзом КАК, это подчинительный союз, поэтому здесь </a:t>
            </a:r>
            <a:r>
              <a:rPr lang="ru-RU" b="1" dirty="0">
                <a:hlinkClick r:id="rId2"/>
              </a:rPr>
              <a:t>союзная</a:t>
            </a:r>
            <a:r>
              <a:rPr lang="ru-RU" dirty="0"/>
              <a:t> подчинительная связь.</a:t>
            </a:r>
          </a:p>
          <a:p>
            <a:r>
              <a:rPr lang="ru-RU" dirty="0"/>
              <a:t>Делаю вывод: данное предложение </a:t>
            </a:r>
            <a:r>
              <a:rPr lang="ru-RU" i="1" dirty="0"/>
              <a:t>сложное с бессоюзной и </a:t>
            </a:r>
            <a:r>
              <a:rPr lang="ru-RU" b="1" i="1" dirty="0">
                <a:hlinkClick r:id="rId2"/>
              </a:rPr>
              <a:t>союзной</a:t>
            </a:r>
            <a:r>
              <a:rPr lang="ru-RU" i="1" dirty="0"/>
              <a:t> подчинительной связью . </a:t>
            </a:r>
            <a:r>
              <a:rPr lang="ru-RU" dirty="0"/>
              <a:t>Пишу номер именно этого предложения, если будет задание: найти </a:t>
            </a:r>
            <a:r>
              <a:rPr lang="ru-RU" i="1" dirty="0"/>
              <a:t>сложное с бессоюзной и </a:t>
            </a:r>
            <a:r>
              <a:rPr lang="ru-RU" b="1" i="1" dirty="0">
                <a:hlinkClick r:id="rId2"/>
              </a:rPr>
              <a:t>союзной</a:t>
            </a:r>
            <a:r>
              <a:rPr lang="ru-RU" i="1" dirty="0"/>
              <a:t> подчинительной связью.</a:t>
            </a:r>
            <a:endParaRPr lang="ru-RU" dirty="0"/>
          </a:p>
          <a:p>
            <a:endParaRPr lang="ru-RU" dirty="0"/>
          </a:p>
        </p:txBody>
      </p:sp>
    </p:spTree>
    <p:extLst>
      <p:ext uri="{BB962C8B-B14F-4D97-AF65-F5344CB8AC3E}">
        <p14:creationId xmlns:p14="http://schemas.microsoft.com/office/powerpoint/2010/main" val="279167067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Задание 15.3</a:t>
            </a:r>
            <a:endParaRPr lang="ru-RU" b="1" dirty="0"/>
          </a:p>
        </p:txBody>
      </p:sp>
      <p:sp>
        <p:nvSpPr>
          <p:cNvPr id="3" name="Объект 2"/>
          <p:cNvSpPr>
            <a:spLocks noGrp="1"/>
          </p:cNvSpPr>
          <p:nvPr>
            <p:ph idx="1"/>
          </p:nvPr>
        </p:nvSpPr>
        <p:spPr/>
        <p:txBody>
          <a:bodyPr/>
          <a:lstStyle/>
          <a:p>
            <a:r>
              <a:rPr lang="ru-RU" b="1" dirty="0"/>
              <a:t>Структура </a:t>
            </a:r>
            <a:r>
              <a:rPr lang="ru-RU" b="1" dirty="0" smtClean="0"/>
              <a:t>сочинения-рассуждения</a:t>
            </a:r>
            <a:endParaRPr lang="ru-RU" dirty="0"/>
          </a:p>
          <a:p>
            <a:r>
              <a:rPr lang="ru-RU" b="1" dirty="0"/>
              <a:t>1. </a:t>
            </a:r>
            <a:r>
              <a:rPr lang="ru-RU" dirty="0" smtClean="0"/>
              <a:t>Тезис (дать определение понятию и прокомментировать ее, можно поставить вопрос)</a:t>
            </a:r>
            <a:r>
              <a:rPr lang="ru-RU" dirty="0"/>
              <a:t/>
            </a:r>
            <a:br>
              <a:rPr lang="ru-RU" dirty="0"/>
            </a:br>
            <a:r>
              <a:rPr lang="ru-RU" b="1" dirty="0"/>
              <a:t>2. </a:t>
            </a:r>
            <a:r>
              <a:rPr lang="ru-RU" dirty="0"/>
              <a:t>Аргумент 1 + пример + комментарий.</a:t>
            </a:r>
            <a:br>
              <a:rPr lang="ru-RU" dirty="0"/>
            </a:br>
            <a:r>
              <a:rPr lang="ru-RU" b="1" dirty="0"/>
              <a:t>3. </a:t>
            </a:r>
            <a:r>
              <a:rPr lang="ru-RU" dirty="0"/>
              <a:t>Аргумент 2 + пример + комментарий.</a:t>
            </a:r>
            <a:br>
              <a:rPr lang="ru-RU" dirty="0"/>
            </a:br>
            <a:r>
              <a:rPr lang="ru-RU" b="1" dirty="0"/>
              <a:t>4. </a:t>
            </a:r>
            <a:r>
              <a:rPr lang="ru-RU" dirty="0"/>
              <a:t>Заключение (по тезису</a:t>
            </a:r>
            <a:r>
              <a:rPr lang="ru-RU" dirty="0" smtClean="0"/>
              <a:t>)</a:t>
            </a:r>
            <a:r>
              <a:rPr lang="ru-RU" dirty="0"/>
              <a:t/>
            </a:r>
            <a:br>
              <a:rPr lang="ru-RU" dirty="0"/>
            </a:br>
            <a:r>
              <a:rPr lang="ru-RU" dirty="0"/>
              <a:t> </a:t>
            </a:r>
          </a:p>
          <a:p>
            <a:endParaRPr lang="ru-RU" dirty="0"/>
          </a:p>
        </p:txBody>
      </p:sp>
    </p:spTree>
    <p:extLst>
      <p:ext uri="{BB962C8B-B14F-4D97-AF65-F5344CB8AC3E}">
        <p14:creationId xmlns:p14="http://schemas.microsoft.com/office/powerpoint/2010/main" val="55546588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1224</TotalTime>
  <Words>5076</Words>
  <Application>Microsoft Office PowerPoint</Application>
  <PresentationFormat>Экран (4:3)</PresentationFormat>
  <Paragraphs>788</Paragraphs>
  <Slides>122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122</vt:i4>
      </vt:variant>
    </vt:vector>
  </HeadingPairs>
  <TitlesOfParts>
    <vt:vector size="123" baseType="lpstr">
      <vt:lpstr>Тема Office</vt:lpstr>
      <vt:lpstr>Подготовка к ОГЭ по русскому языку</vt:lpstr>
      <vt:lpstr>Презентация PowerPoint</vt:lpstr>
      <vt:lpstr>Презентация PowerPoint</vt:lpstr>
      <vt:lpstr>Презентация PowerPoint</vt:lpstr>
      <vt:lpstr>Как писать изложение.</vt:lpstr>
      <vt:lpstr>Приемы сжатия текста. </vt:lpstr>
      <vt:lpstr>Абзац должен быть!</vt:lpstr>
      <vt:lpstr>Прием написания основного текста</vt:lpstr>
      <vt:lpstr>В черновике у вас должен получиться полный текст!</vt:lpstr>
      <vt:lpstr>Исключение.</vt:lpstr>
      <vt:lpstr>Обобщение. </vt:lpstr>
      <vt:lpstr>Упрощение.</vt:lpstr>
      <vt:lpstr>Всю работу выполняем на черновике, потом готовую работу переписываем набело в чистовик!</vt:lpstr>
      <vt:lpstr>Тестовая часть.</vt:lpstr>
      <vt:lpstr>№2. Понимание текста.</vt:lpstr>
      <vt:lpstr>№3. Средства выразительности.</vt:lpstr>
      <vt:lpstr>Как выполняем.</vt:lpstr>
      <vt:lpstr>Используйте метод исключения!</vt:lpstr>
      <vt:lpstr> Практикум. </vt:lpstr>
      <vt:lpstr>Презентация PowerPoint</vt:lpstr>
      <vt:lpstr>Теория.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4. Правописание приставок</vt:lpstr>
      <vt:lpstr>При- имеет значение</vt:lpstr>
      <vt:lpstr>Пре- имеет значение</vt:lpstr>
      <vt:lpstr>Как выполняем</vt:lpstr>
      <vt:lpstr>Различай!</vt:lpstr>
      <vt:lpstr>Запомни написание наречий!</vt:lpstr>
      <vt:lpstr>№ 5 правописание суффиксов разных частей речи</vt:lpstr>
      <vt:lpstr>Н-НН в отымённых прилагательных</vt:lpstr>
      <vt:lpstr>В отглагольных формах </vt:lpstr>
      <vt:lpstr>Правописание суффиксов глаголов</vt:lpstr>
      <vt:lpstr>Правописание суффиксов глаголов</vt:lpstr>
      <vt:lpstr>Суффиксы причастий</vt:lpstr>
      <vt:lpstr>Презентация PowerPoint</vt:lpstr>
      <vt:lpstr>Презентация PowerPoint</vt:lpstr>
      <vt:lpstr>Презентация PowerPoint</vt:lpstr>
      <vt:lpstr>Суффиксы деепричастий</vt:lpstr>
      <vt:lpstr>№6 Лексика.</vt:lpstr>
      <vt:lpstr>Окраска слов</vt:lpstr>
      <vt:lpstr>Как выполняем</vt:lpstr>
      <vt:lpstr>№ 7 Словосочетание</vt:lpstr>
      <vt:lpstr>Типы связей слов в словосочетании</vt:lpstr>
      <vt:lpstr>Презентация PowerPoint</vt:lpstr>
      <vt:lpstr>Как выполняем</vt:lpstr>
      <vt:lpstr>№ 8 Грамматическая основа</vt:lpstr>
      <vt:lpstr>Презентация PowerPoint</vt:lpstr>
      <vt:lpstr>Презентация PowerPoint</vt:lpstr>
      <vt:lpstr>Презентация PowerPoint</vt:lpstr>
      <vt:lpstr>Презентация PowerPoint</vt:lpstr>
      <vt:lpstr>Презентация PowerPoint</vt:lpstr>
      <vt:lpstr>Как выполняем.</vt:lpstr>
      <vt:lpstr>№9. Обособленные члены предложения</vt:lpstr>
      <vt:lpstr>Обособленное определение находим следующим образом: оно должно отвечать на вопросы определения ( какой? и др), быть выражено причастным оборотом, прилагательным с зависимыми словами , одиночными или однородными определениями.</vt:lpstr>
      <vt:lpstr>Как найти обособленное приложение. </vt:lpstr>
      <vt:lpstr>Примеры. </vt:lpstr>
      <vt:lpstr>Как найти предложение с обособленным обстоятельством</vt:lpstr>
      <vt:lpstr>Примеры </vt:lpstr>
      <vt:lpstr>Как определить, что данный обособленный член - дополнение?</vt:lpstr>
      <vt:lpstr>Примеры </vt:lpstr>
      <vt:lpstr>Презентация PowerPoint</vt:lpstr>
      <vt:lpstr>№ 10 Вводные слова и предложения</vt:lpstr>
      <vt:lpstr>Презентация PowerPoint</vt:lpstr>
      <vt:lpstr>Значения вводных слов</vt:lpstr>
      <vt:lpstr>Презентация PowerPoint</vt:lpstr>
      <vt:lpstr>Презентация PowerPoint</vt:lpstr>
      <vt:lpstr>Как выполняем</vt:lpstr>
      <vt:lpstr>№11 Количество грамматических основ</vt:lpstr>
      <vt:lpstr>№ 12. Знаки препинания в сложном предложении</vt:lpstr>
      <vt:lpstr>Знаки препинания в сложносочинённых предложениях (ССП) </vt:lpstr>
      <vt:lpstr>Презентация PowerPoint</vt:lpstr>
      <vt:lpstr>Презентация PowerPoint</vt:lpstr>
      <vt:lpstr>Презентация PowerPoint</vt:lpstr>
      <vt:lpstr>Презентация PowerPoint</vt:lpstr>
      <vt:lpstr>Основное правило постановки запятой между частями СПП</vt:lpstr>
      <vt:lpstr>Презентация PowerPoint</vt:lpstr>
      <vt:lpstr>Часто в предложении бывает несколько придаточных. Как же нужно ставить знаки препинания в этом случае? Рассмотрим данные правила.</vt:lpstr>
      <vt:lpstr>Знаки препинания в бессоюзном сложном предложении (БСП) </vt:lpstr>
      <vt:lpstr>Презентация PowerPoint</vt:lpstr>
      <vt:lpstr>Презентация PowerPoint</vt:lpstr>
      <vt:lpstr>Презентация PowerPoint</vt:lpstr>
      <vt:lpstr>Как выполняем.</vt:lpstr>
      <vt:lpstr>Презентация PowerPoint</vt:lpstr>
      <vt:lpstr>№ 13. Типы подчинения придаточных предложений в сложноподчинённом </vt:lpstr>
      <vt:lpstr>Презентация PowerPoint</vt:lpstr>
      <vt:lpstr>Презентация PowerPoint</vt:lpstr>
      <vt:lpstr>Презентация PowerPoint</vt:lpstr>
      <vt:lpstr>Презентация PowerPoint</vt:lpstr>
      <vt:lpstr>№ 14. Сложное предложение с разными типами связи </vt:lpstr>
      <vt:lpstr>Как выполняем.</vt:lpstr>
      <vt:lpstr>Образец рассуждения Рядовой    появился на батарее с хорошими новостями: он  видел, как фашистов выбили из Красной Поляны.</vt:lpstr>
      <vt:lpstr>Задание 15.3</vt:lpstr>
      <vt:lpstr>Помните!</vt:lpstr>
      <vt:lpstr>Примерные клише</vt:lpstr>
      <vt:lpstr>Презентация PowerPoint</vt:lpstr>
      <vt:lpstr>Презентация PowerPoint</vt:lpstr>
      <vt:lpstr>Презентация PowerPoint</vt:lpstr>
      <vt:lpstr>Подбираем слова для определения и комментария.</vt:lpstr>
      <vt:lpstr>Презентация PowerPoint</vt:lpstr>
      <vt:lpstr>Презентация PowerPoint</vt:lpstr>
      <vt:lpstr>Презентация PowerPoint</vt:lpstr>
      <vt:lpstr>Образец </vt:lpstr>
      <vt:lpstr>Критерии оценивания изложения ИК1 – ИК3 (макс.балл - 7)</vt:lpstr>
      <vt:lpstr>ИК2 Сжатие исходного текста</vt:lpstr>
      <vt:lpstr>ИК3. Смысловая цельность, речевая связность и последовательность изложения</vt:lpstr>
      <vt:lpstr>Критерии оценивания 15.3  С3К1 – С3К4 (макс.балл - 9)</vt:lpstr>
      <vt:lpstr>С3К2 Наличие примеров – аргументов.</vt:lpstr>
      <vt:lpstr>С3К3 Смысловая цельность и последовательность сочинения</vt:lpstr>
      <vt:lpstr>С3К4 Композиционная стройность</vt:lpstr>
      <vt:lpstr>Критерии оценки грамотности и фактической точности речи. ГК1 – ГК4, ФК1 (максим.балл 10)</vt:lpstr>
      <vt:lpstr>Презентация PowerPoint</vt:lpstr>
      <vt:lpstr>Презентация PowerPoint</vt:lpstr>
      <vt:lpstr>Презентация PowerPoint</vt:lpstr>
      <vt:lpstr>Максимальное количество баллов за всю экзаменационную работу - 39</vt:lpstr>
      <vt:lpstr>Удачи!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Подготовка к ОГЭ по русскому языку</dc:title>
  <dc:creator>User</dc:creator>
  <cp:lastModifiedBy>User</cp:lastModifiedBy>
  <cp:revision>48</cp:revision>
  <dcterms:created xsi:type="dcterms:W3CDTF">2016-05-21T08:14:37Z</dcterms:created>
  <dcterms:modified xsi:type="dcterms:W3CDTF">2016-05-24T23:46:14Z</dcterms:modified>
</cp:coreProperties>
</file>