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95F4E-136F-46B1-B501-DCCC892AEF88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AFB42-7EA4-4489-939D-29FE9F1EC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667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359AB-6EA8-4578-9EBB-9F52894F1A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C0F7-28D4-4379-840D-5514604B3E8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359AB-6EA8-4578-9EBB-9F52894F1A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C0F7-28D4-4379-840D-5514604B3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359AB-6EA8-4578-9EBB-9F52894F1A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C0F7-28D4-4379-840D-5514604B3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359AB-6EA8-4578-9EBB-9F52894F1A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C0F7-28D4-4379-840D-5514604B3E8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359AB-6EA8-4578-9EBB-9F52894F1A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C0F7-28D4-4379-840D-5514604B3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359AB-6EA8-4578-9EBB-9F52894F1A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C0F7-28D4-4379-840D-5514604B3E8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359AB-6EA8-4578-9EBB-9F52894F1A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C0F7-28D4-4379-840D-5514604B3E8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359AB-6EA8-4578-9EBB-9F52894F1A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C0F7-28D4-4379-840D-5514604B3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359AB-6EA8-4578-9EBB-9F52894F1A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C0F7-28D4-4379-840D-5514604B3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359AB-6EA8-4578-9EBB-9F52894F1A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C0F7-28D4-4379-840D-5514604B3E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359AB-6EA8-4578-9EBB-9F52894F1A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EC0F7-28D4-4379-840D-5514604B3E8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7359AB-6EA8-4578-9EBB-9F52894F1A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2FEC0F7-28D4-4379-840D-5514604B3E8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44008" y="5948971"/>
            <a:ext cx="4490864" cy="882119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/>
              <a:t>Криводуд</a:t>
            </a:r>
            <a:r>
              <a:rPr lang="ru-RU" dirty="0" smtClean="0"/>
              <a:t> Наталья</a:t>
            </a:r>
            <a:br>
              <a:rPr lang="ru-RU" dirty="0" smtClean="0"/>
            </a:br>
            <a:r>
              <a:rPr lang="ru-RU" dirty="0" smtClean="0"/>
              <a:t>Ученица </a:t>
            </a:r>
            <a:r>
              <a:rPr lang="ru-RU" dirty="0" smtClean="0"/>
              <a:t>10 «А» школы №1392</a:t>
            </a:r>
            <a:br>
              <a:rPr lang="ru-RU" dirty="0" smtClean="0"/>
            </a:br>
            <a:r>
              <a:rPr lang="ru-RU" dirty="0" smtClean="0"/>
              <a:t>Под </a:t>
            </a:r>
            <a:r>
              <a:rPr lang="ru-RU" dirty="0" smtClean="0"/>
              <a:t>руководством: Давтян Р.А.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12968" cy="2664296"/>
          </a:xfrm>
        </p:spPr>
        <p:txBody>
          <a:bodyPr/>
          <a:lstStyle/>
          <a:p>
            <a:pPr marL="182880" indent="0">
              <a:buNone/>
            </a:pPr>
            <a:r>
              <a:rPr lang="ru-RU" sz="4800" dirty="0"/>
              <a:t> </a:t>
            </a:r>
            <a:r>
              <a:rPr lang="ru-RU" sz="4800" dirty="0" smtClean="0"/>
              <a:t>        </a:t>
            </a:r>
            <a:r>
              <a:rPr lang="ru-RU" sz="48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Показательные</a:t>
            </a:r>
            <a:r>
              <a:rPr lang="ru-RU" sz="4800" spc="-150" dirty="0" smtClean="0"/>
              <a:t> </a:t>
            </a:r>
            <a:br>
              <a:rPr lang="ru-RU" sz="4800" spc="-150" dirty="0" smtClean="0"/>
            </a:br>
            <a:r>
              <a:rPr lang="ru-RU" sz="48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уравнения</a:t>
            </a:r>
            <a:r>
              <a:rPr lang="ru-RU" sz="4800" spc="-150" dirty="0" smtClean="0"/>
              <a:t>  </a:t>
            </a:r>
            <a:r>
              <a:rPr lang="ru-RU" sz="48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и</a:t>
            </a:r>
            <a:r>
              <a:rPr lang="ru-RU" sz="4800" spc="-150" dirty="0" smtClean="0"/>
              <a:t> </a:t>
            </a:r>
            <a:r>
              <a:rPr lang="ru-RU" sz="48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неравенства</a:t>
            </a:r>
            <a:r>
              <a:rPr lang="ru-RU" sz="4800" spc="-150" dirty="0" smtClean="0"/>
              <a:t>  </a:t>
            </a:r>
            <a:endParaRPr lang="ru-RU" sz="4800" spc="-150" dirty="0"/>
          </a:p>
        </p:txBody>
      </p:sp>
    </p:spTree>
    <p:extLst>
      <p:ext uri="{BB962C8B-B14F-4D97-AF65-F5344CB8AC3E}">
        <p14:creationId xmlns:p14="http://schemas.microsoft.com/office/powerpoint/2010/main" val="155128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16085" y="116632"/>
                <a:ext cx="8856984" cy="65029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Пример </a:t>
                </a:r>
                <a:r>
                  <a:rPr lang="en-US" dirty="0" smtClean="0"/>
                  <a:t>5</a:t>
                </a:r>
                <a:r>
                  <a:rPr lang="ru-RU" dirty="0" smtClean="0"/>
                  <a:t>. </a:t>
                </a:r>
                <a:r>
                  <a:rPr lang="ru-RU" dirty="0"/>
                  <a:t>Решите неравенство: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7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−30</m:t>
                          </m:r>
                        </m:num>
                        <m:den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7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den>
                      </m:f>
                      <m:r>
                        <a:rPr lang="en-US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−14</m:t>
                      </m:r>
                    </m:oMath>
                  </m:oMathPara>
                </a14:m>
                <a:endParaRPr lang="en-US" dirty="0"/>
              </a:p>
              <a:p>
                <a:pPr/>
                <a:r>
                  <a:rPr lang="ru-RU" dirty="0"/>
                  <a:t>Решение: используя свойства умножения и деления степеней, перепишем неравенство в виде</a:t>
                </a:r>
                <a:r>
                  <a:rPr lang="ru-RU" dirty="0" smtClean="0"/>
                  <a:t>: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7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−30</m:t>
                          </m:r>
                        </m:num>
                        <m:den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7</m:t>
                              </m:r>
                            </m:den>
                          </m:f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7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den>
                      </m:f>
                      <m:r>
                        <a:rPr lang="en-US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−14</m:t>
                      </m:r>
                    </m:oMath>
                  </m:oMathPara>
                </a14:m>
                <a:endParaRPr lang="ru-RU" dirty="0"/>
              </a:p>
              <a:p>
                <a:endParaRPr lang="en-US" dirty="0"/>
              </a:p>
              <a:p>
                <a:pPr/>
                <a:r>
                  <a:rPr lang="ru-RU" dirty="0"/>
                  <a:t>Введем новую переменную</a:t>
                </a:r>
                <a:r>
                  <a:rPr lang="ru-RU" dirty="0" smtClean="0"/>
                  <a:t>: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  <a:p>
                <a:endParaRPr lang="en-US" dirty="0"/>
              </a:p>
              <a:p>
                <a:r>
                  <a:rPr lang="ru-RU" dirty="0"/>
                  <a:t>С учетом этой подстановки неравенство принимает вид: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−30</m:t>
                          </m:r>
                        </m:num>
                        <m:den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7</m:t>
                              </m:r>
                            </m:den>
                          </m:f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+14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≤0↔</m:t>
                      </m:r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Умножим </a:t>
                </a:r>
                <a:r>
                  <a:rPr lang="ru-RU" dirty="0"/>
                  <a:t>числитель и знаменатель дроби на 7, получаем следующее равносильное неравенство</a:t>
                </a:r>
                <a:r>
                  <a:rPr lang="ru-RU" dirty="0" smtClean="0"/>
                  <a:t>: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−210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+7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+14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≤0↔</m:t>
                      </m:r>
                    </m:oMath>
                  </m:oMathPara>
                </a14:m>
                <a:r>
                  <a:rPr lang="en-US" b="0" dirty="0" smtClean="0">
                    <a:ea typeface="Cambria Math"/>
                  </a:rPr>
                  <a:t/>
                </a:r>
                <a:br>
                  <a:rPr lang="en-US" b="0" dirty="0" smtClean="0">
                    <a:ea typeface="Cambria Math"/>
                  </a:rPr>
                </a:br>
                <a:r>
                  <a:rPr lang="en-US" b="0" dirty="0" smtClean="0">
                    <a:ea typeface="Cambria Math"/>
                  </a:rPr>
                  <a:t/>
                </a:r>
                <a:br>
                  <a:rPr lang="en-US" b="0" dirty="0" smtClean="0">
                    <a:ea typeface="Cambria Math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21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−112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+7</m:t>
                          </m:r>
                        </m:den>
                      </m:f>
                      <m:r>
                        <a:rPr lang="en-US" i="1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0↔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−16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+7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≤0</m:t>
                      </m:r>
                    </m:oMath>
                  </m:oMathPara>
                </a14:m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85" y="116632"/>
                <a:ext cx="8856984" cy="6502934"/>
              </a:xfrm>
              <a:prstGeom prst="rect">
                <a:avLst/>
              </a:prstGeom>
              <a:blipFill rotWithShape="1">
                <a:blip r:embed="rId2"/>
                <a:stretch>
                  <a:fillRect l="-551" t="-5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30" y="6276666"/>
            <a:ext cx="4981753" cy="464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2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79512" y="188640"/>
                <a:ext cx="8784976" cy="48003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Итак</a:t>
                </a:r>
                <a:r>
                  <a:rPr lang="ru-RU" dirty="0"/>
                  <a:t>, неравенству удовлетворяют следующие значения переменной t: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−7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≤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16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dirty="0"/>
              </a:p>
              <a:p>
                <a:r>
                  <a:rPr lang="ru-RU" dirty="0"/>
                  <a:t>Тогда, переходя к обратной подстановке, получаем</a:t>
                </a:r>
                <a:r>
                  <a:rPr lang="ru-RU" dirty="0" smtClean="0"/>
                  <a:t>:</a:t>
                </a:r>
                <a:endParaRPr lang="ru-RU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−7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≤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≤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16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7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en-US" i="1" smtClean="0">
                          <a:latin typeface="Cambria Math"/>
                          <a:ea typeface="Cambria Math"/>
                        </a:rPr>
                        <m:t>≤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e>
                        <m:sup>
                          <m:func>
                            <m:func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 smtClean="0">
                                      <a:latin typeface="Cambria Math"/>
                                      <a:ea typeface="Cambria Math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7</m:t>
                                  </m:r>
                                </m:sub>
                              </m:sSub>
                            </m:fName>
                            <m:e>
                              <m:f>
                                <m:f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16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func>
                        </m:sup>
                      </m:sSup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endParaRPr lang="ru-RU" dirty="0"/>
              </a:p>
              <a:p>
                <a:r>
                  <a:rPr lang="ru-RU" dirty="0"/>
                  <a:t>Поскольку основание степени здесь больше единицы, равносильным (по теореме 2) будет переход к неравенству</a:t>
                </a:r>
                <a:r>
                  <a:rPr lang="ru-RU" dirty="0" smtClean="0"/>
                  <a:t>: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endParaRPr lang="ru-RU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≤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  <a:ea typeface="Cambria Math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7</m:t>
                              </m:r>
                            </m:sub>
                          </m:sSub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16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ru-RU" dirty="0"/>
              </a:p>
              <a:p>
                <a:r>
                  <a:rPr lang="ru-RU" dirty="0"/>
                  <a:t>Окончательно получаем ответ: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∈(−∞</m:t>
                      </m:r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;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log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e>
                      </m:func>
                      <m:d>
                        <m:dPr>
                          <m:begChr m:val="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16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88640"/>
                <a:ext cx="8784976" cy="4800353"/>
              </a:xfrm>
              <a:prstGeom prst="rect">
                <a:avLst/>
              </a:prstGeom>
              <a:blipFill rotWithShape="1">
                <a:blip r:embed="rId2"/>
                <a:stretch>
                  <a:fillRect l="-555" t="-7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639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Для того, чтобы научиться решать показательные уравнения и неравенства, необходимо постоянно тренироваться в их решении. В этом нелегком деле вам могут помочь различные методические пособия, задачники по элементарной математике, сборники конкурсных задач, занятия по математике в школе, а также индивидуальные занятия с профессиональным репетитором.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07125" y="4293096"/>
            <a:ext cx="7585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503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11560" y="548680"/>
                <a:ext cx="73448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Функцию вида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ru-RU" dirty="0" smtClean="0"/>
                  <a:t> , где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&gt;0</m:t>
                    </m:r>
                  </m:oMath>
                </a14:m>
                <a:r>
                  <a:rPr lang="ru-RU" dirty="0" smtClean="0"/>
                  <a:t> 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≠1</m:t>
                    </m:r>
                  </m:oMath>
                </a14:m>
                <a:r>
                  <a:rPr lang="ru-RU" dirty="0" smtClean="0"/>
                  <a:t> называют </a:t>
                </a:r>
                <a:r>
                  <a:rPr lang="ru-RU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показательной функцией.</a:t>
                </a:r>
                <a:endPara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548680"/>
                <a:ext cx="7344816" cy="646331"/>
              </a:xfrm>
              <a:prstGeom prst="rect">
                <a:avLst/>
              </a:prstGeom>
              <a:blipFill rotWithShape="1">
                <a:blip r:embed="rId2"/>
                <a:stretch>
                  <a:fillRect l="-747" t="-6604" r="-1079" b="-169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728057" y="1259468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х</a:t>
            </a:r>
            <a:r>
              <a:rPr lang="ru-RU" dirty="0" smtClean="0"/>
              <a:t> – независимая переменная, аргумент,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28057" y="148362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</a:t>
            </a:r>
            <a:r>
              <a:rPr lang="ru-RU" dirty="0" smtClean="0"/>
              <a:t> – зависимая переменная, функция,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26840" y="177281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основание степени </a:t>
            </a:r>
            <a:r>
              <a:rPr lang="ru-RU" b="1" dirty="0" smtClean="0"/>
              <a:t>а</a:t>
            </a:r>
            <a:r>
              <a:rPr lang="ru-RU" dirty="0" smtClean="0"/>
              <a:t> – конкретное число.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Таблица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06993462"/>
                  </p:ext>
                </p:extLst>
              </p:nvPr>
            </p:nvGraphicFramePr>
            <p:xfrm>
              <a:off x="675184" y="2924944"/>
              <a:ext cx="6096000" cy="2387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/>
                    <a:gridCol w="2032000"/>
                    <a:gridCol w="2032000"/>
                  </a:tblGrid>
                  <a:tr h="216024">
                    <a:tc>
                      <a:txBody>
                        <a:bodyPr/>
                        <a:lstStyle/>
                        <a:p>
                          <a:r>
                            <a:rPr lang="ru-RU" sz="1600" dirty="0" smtClean="0"/>
                            <a:t>Свойство</a:t>
                          </a:r>
                          <a:endParaRPr lang="ru-RU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𝒂</m:t>
                                </m:r>
                                <m:r>
                                  <a:rPr lang="en-US" b="1" i="1" smtClean="0">
                                    <a:latin typeface="Cambria Math"/>
                                  </a:rPr>
                                  <m:t> &gt;</m:t>
                                </m:r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𝟎</m:t>
                                </m:r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</a:rPr>
                                  <m:t>&lt;</m:t>
                                </m:r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</a:rPr>
                                  <m:t>𝒂</m:t>
                                </m:r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</a:rPr>
                                  <m:t>&lt;</m:t>
                                </m:r>
                                <m:r>
                                  <a:rPr lang="en-US" b="1" i="1" smtClean="0">
                                    <a:latin typeface="Cambria Math"/>
                                    <a:ea typeface="Cambria Math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sz="1600" dirty="0" smtClean="0"/>
                            <a:t>Область определения</a:t>
                          </a:r>
                          <a:endParaRPr lang="ru-RU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𝐷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/>
                                  </a:rPr>
                                  <m:t>=(−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∞</m:t>
                                </m:r>
                                <m:r>
                                  <a:rPr lang="ru-RU" b="0" i="1" smtClean="0">
                                    <a:latin typeface="Cambria Math"/>
                                    <a:ea typeface="Cambria Math"/>
                                  </a:rPr>
                                  <m:t>;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+∞)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smtClean="0">
                                    <a:latin typeface="Cambria Math"/>
                                  </a:rPr>
                                  <m:t>𝐷</m:t>
                                </m:r>
                                <m:r>
                                  <a:rPr lang="ru-RU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ru-RU" i="1" smtClean="0">
                                    <a:latin typeface="Cambria Math"/>
                                  </a:rPr>
                                  <m:t>𝑓</m:t>
                                </m:r>
                                <m:r>
                                  <a:rPr lang="ru-RU" i="1" smtClean="0">
                                    <a:latin typeface="Cambria Math"/>
                                  </a:rPr>
                                  <m:t>)=(−∞;+∞)</m:t>
                                </m:r>
                              </m:oMath>
                            </m:oMathPara>
                          </a14:m>
                          <a:endParaRPr/>
                        </a:p>
                        <a:p>
                          <a:endParaRPr lang="ru-RU" dirty="0"/>
                        </a:p>
                      </a:txBody>
                      <a:tcPr/>
                    </a:tc>
                  </a:tr>
                  <a:tr h="506328">
                    <a:tc>
                      <a:txBody>
                        <a:bodyPr/>
                        <a:lstStyle/>
                        <a:p>
                          <a:r>
                            <a:rPr lang="ru-RU" sz="1600" dirty="0" smtClean="0"/>
                            <a:t>Область значения</a:t>
                          </a:r>
                          <a:endParaRPr lang="ru-RU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𝐸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/>
                                  </a:rPr>
                                  <m:t>=(0</m:t>
                                </m:r>
                                <m:r>
                                  <a:rPr lang="ru-RU" b="0" i="1" smtClean="0">
                                    <a:latin typeface="Cambria Math"/>
                                  </a:rPr>
                                  <m:t>;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∞)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i="1" smtClean="0">
                                    <a:latin typeface="Cambria Math"/>
                                  </a:rPr>
                                  <m:t>𝐸</m:t>
                                </m:r>
                                <m:r>
                                  <a:rPr lang="ru-RU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ru-RU" i="1" smtClean="0">
                                    <a:latin typeface="Cambria Math"/>
                                  </a:rPr>
                                  <m:t>𝑓</m:t>
                                </m:r>
                                <m:r>
                                  <a:rPr lang="ru-RU" i="1" smtClean="0">
                                    <a:latin typeface="Cambria Math"/>
                                  </a:rPr>
                                  <m:t>)=(0;+∞)</m:t>
                                </m:r>
                              </m:oMath>
                            </m:oMathPara>
                          </a14:m>
                          <a:endParaRPr/>
                        </a:p>
                        <a:p>
                          <a:endParaRPr lang="ru-RU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sz="1600" dirty="0" smtClean="0"/>
                            <a:t>Монотонность</a:t>
                          </a:r>
                          <a:endParaRPr lang="ru-RU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    Возрастает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        Убывает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sz="1600" dirty="0" smtClean="0"/>
                            <a:t>Непрерывность</a:t>
                          </a:r>
                          <a:endParaRPr lang="ru-RU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   Непрерывная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    Непрерывная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Таблица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06993462"/>
                  </p:ext>
                </p:extLst>
              </p:nvPr>
            </p:nvGraphicFramePr>
            <p:xfrm>
              <a:off x="675184" y="2924944"/>
              <a:ext cx="6096000" cy="2387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/>
                    <a:gridCol w="2032000"/>
                    <a:gridCol w="2032000"/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ru-RU" sz="1600" dirty="0" smtClean="0"/>
                            <a:t>Свойство</a:t>
                          </a:r>
                          <a:endParaRPr lang="ru-RU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000" t="-6667" r="-99701" b="-57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00601" t="-6667" b="-576667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ru-RU" sz="1600" dirty="0" smtClean="0"/>
                            <a:t>Область определения</a:t>
                          </a:r>
                          <a:endParaRPr lang="ru-RU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000" t="-60952" r="-99701" b="-22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00601" t="-60952" b="-229524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ru-RU" sz="1600" dirty="0" smtClean="0"/>
                            <a:t>Область значения</a:t>
                          </a:r>
                          <a:endParaRPr lang="ru-RU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000" t="-160952" r="-99701" b="-129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00601" t="-160952" b="-129524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sz="1600" dirty="0" smtClean="0"/>
                            <a:t>Монотонность</a:t>
                          </a:r>
                          <a:endParaRPr lang="ru-RU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    Возрастает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        Убывает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sz="1600" dirty="0" smtClean="0"/>
                            <a:t>Непрерывность</a:t>
                          </a:r>
                          <a:endParaRPr lang="ru-RU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   Непрерывная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    Непрерывная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28057" y="2348880"/>
                <a:ext cx="55721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600" dirty="0" smtClean="0"/>
                  <a:t>Основные свойства показательной функции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𝑦</m:t>
                    </m:r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057" y="2348880"/>
                <a:ext cx="5572135" cy="338554"/>
              </a:xfrm>
              <a:prstGeom prst="rect">
                <a:avLst/>
              </a:prstGeom>
              <a:blipFill rotWithShape="1">
                <a:blip r:embed="rId4"/>
                <a:stretch>
                  <a:fillRect l="-547" t="-7143" b="-196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040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Графиком показательной функции является экспонента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50" y="2132856"/>
            <a:ext cx="5871598" cy="277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33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показательных уравнений: 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66394" y="1988840"/>
                <a:ext cx="6912768" cy="960519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Теорема 1.</a:t>
                </a:r>
                <a:br>
                  <a:rPr lang="ru-RU" dirty="0" smtClean="0"/>
                </a:br>
                <a:r>
                  <a:rPr lang="ru-RU" dirty="0" smtClean="0"/>
                  <a:t>Показательное уравнение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sup>
                    </m:sSup>
                    <m:r>
                      <a:rPr lang="en-US" b="0" i="0" smtClean="0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b="0" i="0" smtClean="0">
                            <a:latin typeface="Cambria Math"/>
                          </a:rPr>
                          <m:t>где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a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&gt;0,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≠1</m:t>
                        </m:r>
                      </m:e>
                    </m:d>
                  </m:oMath>
                </a14:m>
                <a:r>
                  <a:rPr lang="ru-RU" dirty="0" smtClean="0"/>
                  <a:t> равносильно уравнению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𝑔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394" y="1988840"/>
                <a:ext cx="6912768" cy="960519"/>
              </a:xfrm>
              <a:prstGeom prst="rect">
                <a:avLst/>
              </a:prstGeom>
              <a:blipFill rotWithShape="1">
                <a:blip r:embed="rId2"/>
                <a:stretch>
                  <a:fillRect l="-704" t="-3106" b="-49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39552" y="1196752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Для решения показательных уравнений требуется знать и уметь использовать следующую несложную теорему: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6394" y="2949359"/>
            <a:ext cx="7245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Помимо этого, полезно помнить об основных формулах и действиях со степенями: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429000"/>
            <a:ext cx="3396683" cy="311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61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16632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Пример 1</a:t>
            </a:r>
            <a:r>
              <a:rPr lang="ru-RU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Решите </a:t>
            </a:r>
            <a:r>
              <a:rPr lang="ru-RU" dirty="0"/>
              <a:t>уравнение: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51857" y="1115167"/>
                <a:ext cx="8352928" cy="56289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Решение: используем приведенные выше формулы и подстановку: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  <a:p>
                <a:pPr/>
                <a:r>
                  <a:rPr lang="ru-RU" dirty="0" smtClean="0"/>
                  <a:t>Уравнение </a:t>
                </a:r>
                <a:r>
                  <a:rPr lang="ru-RU" dirty="0"/>
                  <a:t>тогда принимает вид</a:t>
                </a:r>
                <a:r>
                  <a:rPr lang="ru-RU" dirty="0" smtClean="0"/>
                  <a:t>: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−5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−88=0</m:t>
                      </m:r>
                    </m:oMath>
                  </m:oMathPara>
                </a14:m>
                <a:endParaRPr lang="ru-RU" dirty="0"/>
              </a:p>
              <a:p>
                <a:pPr/>
                <a:r>
                  <a:rPr lang="ru-RU" dirty="0" smtClean="0"/>
                  <a:t>Дискриминант </a:t>
                </a:r>
                <a:r>
                  <a:rPr lang="ru-RU" dirty="0"/>
                  <a:t>полученного квадратного уравнения положителен</a:t>
                </a:r>
                <a:r>
                  <a:rPr lang="ru-RU" dirty="0" smtClean="0"/>
                  <a:t>: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𝐷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−4</m:t>
                      </m:r>
                      <m:r>
                        <a:rPr lang="en-US" b="0" i="1" smtClean="0">
                          <a:latin typeface="Cambria Math"/>
                        </a:rPr>
                        <m:t>𝑎𝑐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−4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×2×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−88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=729=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27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&gt;0</m:t>
                      </m:r>
                    </m:oMath>
                  </m:oMathPara>
                </a14:m>
                <a:endParaRPr lang="ru-RU" dirty="0"/>
              </a:p>
              <a:p>
                <a:pPr/>
                <a:r>
                  <a:rPr lang="ru-RU" dirty="0" smtClean="0"/>
                  <a:t>Это </a:t>
                </a:r>
                <a:r>
                  <a:rPr lang="ru-RU" dirty="0"/>
                  <a:t>означает, что данное уравнение имеет два корня. Находим их</a:t>
                </a:r>
                <a:r>
                  <a:rPr lang="ru-RU" dirty="0" smtClean="0"/>
                  <a:t>: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+√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−5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+27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=8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−√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𝐷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−5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</a:rPr>
                            <m:t>−27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=−5,5</m:t>
                      </m:r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endParaRPr lang="ru-RU" dirty="0"/>
              </a:p>
              <a:p>
                <a:pPr/>
                <a:r>
                  <a:rPr lang="ru-RU" dirty="0" smtClean="0"/>
                  <a:t>Переходя </a:t>
                </a:r>
                <a:r>
                  <a:rPr lang="ru-RU" dirty="0"/>
                  <a:t>к обратной подстановке, получаем</a:t>
                </a:r>
                <a:r>
                  <a:rPr lang="ru-RU" dirty="0" smtClean="0"/>
                  <a:t>: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/>
                                </a:rPr>
                                <m:t>=8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/>
                                </a:rPr>
                                <m:t>=−5,5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Второе </a:t>
                </a:r>
                <a:r>
                  <a:rPr lang="ru-RU" dirty="0"/>
                  <a:t>уравнение корней не имеет, поскольку показательная функция строго положительна на всей области определения. Решаем </a:t>
                </a:r>
                <a:r>
                  <a:rPr lang="ru-RU" dirty="0" smtClean="0"/>
                  <a:t>первое:</a:t>
                </a:r>
                <a:endParaRPr lang="ru-RU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=8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  <a:p>
                <a:r>
                  <a:rPr lang="ru-RU" dirty="0"/>
                  <a:t>С учетом сказанного в теореме 1 переходим к эквивалентному уравнению: x = 3. Это и будет являться ответом к заданию</a:t>
                </a:r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857" y="1115167"/>
                <a:ext cx="8352928" cy="5628913"/>
              </a:xfrm>
              <a:prstGeom prst="rect">
                <a:avLst/>
              </a:prstGeom>
              <a:blipFill rotWithShape="1">
                <a:blip r:embed="rId2"/>
                <a:stretch>
                  <a:fillRect l="-584" t="-650" b="-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288061" y="762963"/>
                <a:ext cx="46805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+1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−5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−88=0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8061" y="762963"/>
                <a:ext cx="4680520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472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97768" y="14469"/>
                <a:ext cx="8892480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Пример </a:t>
                </a:r>
                <a:r>
                  <a:rPr lang="en-US" dirty="0" smtClean="0"/>
                  <a:t>2</a:t>
                </a:r>
                <a:r>
                  <a:rPr lang="ru-RU" dirty="0" smtClean="0"/>
                  <a:t>. </a:t>
                </a:r>
                <a:r>
                  <a:rPr lang="ru-RU" dirty="0"/>
                  <a:t>Решите уравнение: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ru-RU" i="1" smtClean="0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ru-RU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+2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=49×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  <a:p>
                <a:pPr/>
                <a:r>
                  <a:rPr lang="ru-RU" dirty="0"/>
                  <a:t>Решение: упрощаем уравнение до элементарного путем равносильных преобразований с использованием приведенных в начале статьи правил деления и умножения степеней</a:t>
                </a:r>
                <a:r>
                  <a:rPr lang="ru-RU" dirty="0" smtClean="0"/>
                  <a:t>: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49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=49×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endParaRPr lang="ru-RU" dirty="0"/>
              </a:p>
              <a:p>
                <a:endParaRPr lang="ru-RU" dirty="0"/>
              </a:p>
              <a:p>
                <a:r>
                  <a:rPr lang="ru-RU" dirty="0"/>
                  <a:t>Деление обеих частей уравнения на 4x, как и в предыдущем примере, является равносильным преобразованием, поскольку данное выражение не равно нулю ни при каких значениях x</a:t>
                </a:r>
                <a:r>
                  <a:rPr lang="ru-RU" dirty="0" smtClean="0"/>
                  <a:t>.</a:t>
                </a:r>
                <a:endParaRPr lang="ru-RU" dirty="0"/>
              </a:p>
              <a:p>
                <a:r>
                  <a:rPr lang="ru-RU" dirty="0"/>
                  <a:t>Ответ: x = 0.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768" y="14469"/>
                <a:ext cx="8892480" cy="3416320"/>
              </a:xfrm>
              <a:prstGeom prst="rect">
                <a:avLst/>
              </a:prstGeom>
              <a:blipFill rotWithShape="1">
                <a:blip r:embed="rId2"/>
                <a:stretch>
                  <a:fillRect l="-548" t="-1070" r="-1234" b="-16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260" y="1916832"/>
            <a:ext cx="2667000" cy="4095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768" y="3417418"/>
            <a:ext cx="86409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Пример </a:t>
            </a:r>
            <a:r>
              <a:rPr lang="en-US" dirty="0" smtClean="0"/>
              <a:t>3</a:t>
            </a:r>
            <a:r>
              <a:rPr lang="ru-RU" dirty="0" smtClean="0"/>
              <a:t>. </a:t>
            </a:r>
            <a:r>
              <a:rPr lang="ru-RU" dirty="0"/>
              <a:t>Решите уравнение</a:t>
            </a:r>
            <a:r>
              <a:rPr lang="ru-RU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  <a:p>
            <a:r>
              <a:rPr lang="ru-RU" dirty="0" smtClean="0"/>
              <a:t>Решение</a:t>
            </a:r>
            <a:r>
              <a:rPr lang="ru-RU" dirty="0"/>
              <a:t>: упрощаем уравнение путем равносильных преобразований, имея в виду везде, что показательная функция строго больше нуля при любом значении </a:t>
            </a:r>
            <a:r>
              <a:rPr lang="en-US" dirty="0"/>
              <a:t>x </a:t>
            </a:r>
            <a:r>
              <a:rPr lang="ru-RU" dirty="0"/>
              <a:t>и используя правила вычисления произведения и частного степеней, приведенные в начале статьи: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Ответ</a:t>
            </a:r>
            <a:r>
              <a:rPr lang="ru-RU" dirty="0"/>
              <a:t>: </a:t>
            </a:r>
            <a:r>
              <a:rPr lang="en-US" dirty="0"/>
              <a:t>x = 2.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387" y="5335361"/>
            <a:ext cx="4104455" cy="2717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051" y="3820852"/>
            <a:ext cx="2819126" cy="2244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347" y="5702420"/>
            <a:ext cx="2382739" cy="2468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5949280"/>
            <a:ext cx="4720010" cy="551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99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1275" y="260648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показательных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неравенств: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4630" y="836712"/>
            <a:ext cx="8640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Показательными называются неравенства, в которых неизвестная переменная содержится </a:t>
            </a:r>
            <a:r>
              <a:rPr lang="ru-RU" u="sng" dirty="0"/>
              <a:t>только</a:t>
            </a:r>
            <a:r>
              <a:rPr lang="ru-RU" dirty="0"/>
              <a:t> в показателях каких-либо степеней.</a:t>
            </a:r>
          </a:p>
          <a:p>
            <a:endParaRPr lang="ru-RU" dirty="0"/>
          </a:p>
          <a:p>
            <a:r>
              <a:rPr lang="ru-RU" dirty="0"/>
              <a:t>Для решения показательных неравенств требуется знание следующей теоремы: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54630" y="2924944"/>
                <a:ext cx="8160635" cy="150740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Теорема 2.</a:t>
                </a:r>
                <a:br>
                  <a:rPr lang="ru-RU" dirty="0" smtClean="0"/>
                </a:br>
                <a:r>
                  <a:rPr lang="ru-RU" dirty="0" smtClean="0"/>
                  <a:t> </a:t>
                </a:r>
                <a:r>
                  <a:rPr lang="ru-RU" dirty="0"/>
                  <a:t>Если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&gt;1</m:t>
                    </m:r>
                  </m:oMath>
                </a14:m>
                <a:r>
                  <a:rPr lang="ru-RU" dirty="0" smtClean="0"/>
                  <a:t>, </a:t>
                </a:r>
                <a:r>
                  <a:rPr lang="ru-RU" dirty="0"/>
                  <a:t>то неравенство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sup>
                    </m:sSup>
                    <m:r>
                      <a:rPr lang="ru-RU" i="1" smtClean="0">
                        <a:latin typeface="Cambria Math"/>
                        <a:ea typeface="Cambria Math"/>
                      </a:rPr>
                      <m:t>&gt;</m:t>
                    </m:r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𝑔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ru-RU" dirty="0" smtClean="0"/>
                  <a:t>равносильно </a:t>
                </a:r>
                <a:r>
                  <a:rPr lang="ru-RU" dirty="0"/>
                  <a:t>неравенству того же смысла: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)&gt;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𝑔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ru-RU" dirty="0" smtClean="0"/>
                  <a:t>. Если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 0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&lt;1</m:t>
                    </m:r>
                  </m:oMath>
                </a14:m>
                <a:r>
                  <a:rPr lang="ru-RU" dirty="0" smtClean="0"/>
                  <a:t>, </a:t>
                </a:r>
                <a:r>
                  <a:rPr lang="ru-RU" dirty="0"/>
                  <a:t>то показательное неравенство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sup>
                    </m:sSup>
                    <m:r>
                      <a:rPr lang="ru-RU" i="1" smtClean="0">
                        <a:latin typeface="Cambria Math"/>
                        <a:ea typeface="Cambria Math"/>
                      </a:rPr>
                      <m:t>&gt;</m:t>
                    </m:r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𝑔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sup>
                    </m:sSup>
                  </m:oMath>
                </a14:m>
                <a:r>
                  <a:rPr lang="ru-RU" dirty="0" smtClean="0"/>
                  <a:t>равносильно </a:t>
                </a:r>
                <a:r>
                  <a:rPr lang="ru-RU" dirty="0"/>
                  <a:t>неравенству противоположного </a:t>
                </a:r>
                <a:r>
                  <a:rPr lang="ru-RU" dirty="0" smtClean="0"/>
                  <a:t>смысла: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630" y="2924944"/>
                <a:ext cx="8160635" cy="1507400"/>
              </a:xfrm>
              <a:prstGeom prst="rect">
                <a:avLst/>
              </a:prstGeom>
              <a:blipFill rotWithShape="1">
                <a:blip r:embed="rId2"/>
                <a:stretch>
                  <a:fillRect l="-522" t="-2000" b="-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931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79512" y="116632"/>
                <a:ext cx="8856984" cy="369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Пример </a:t>
                </a:r>
                <a:r>
                  <a:rPr lang="en-US" dirty="0" smtClean="0"/>
                  <a:t>4</a:t>
                </a:r>
                <a:r>
                  <a:rPr lang="ru-RU" dirty="0" smtClean="0"/>
                  <a:t>. </a:t>
                </a:r>
                <a:r>
                  <a:rPr lang="ru-RU" dirty="0"/>
                  <a:t>Решите неравенство: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16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−2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12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≤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r>
                  <a:rPr lang="ru-RU" dirty="0"/>
                  <a:t>Решение: представим исходное неравенство в виде: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−2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−3×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≤0</m:t>
                      </m:r>
                    </m:oMath>
                  </m:oMathPara>
                </a14:m>
                <a:endParaRPr lang="en-US" dirty="0"/>
              </a:p>
              <a:p>
                <a:r>
                  <a:rPr lang="ru-RU" dirty="0"/>
                  <a:t>Разделим обе части этого неравенства на 32</a:t>
                </a:r>
                <a:r>
                  <a:rPr lang="en-US" dirty="0"/>
                  <a:t>x, </a:t>
                </a:r>
                <a:r>
                  <a:rPr lang="ru-RU" dirty="0"/>
                  <a:t>при этом (в силу положительности функции </a:t>
                </a:r>
                <a:r>
                  <a:rPr lang="en-US" dirty="0"/>
                  <a:t>y = 32x) </a:t>
                </a:r>
                <a:r>
                  <a:rPr lang="ru-RU" dirty="0"/>
                  <a:t>знак неравенства не изменится:</a:t>
                </a:r>
              </a:p>
              <a:p>
                <a:endParaRPr lang="en-US" dirty="0"/>
              </a:p>
              <a:p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Воспользуемся </a:t>
                </a:r>
                <a:r>
                  <a:rPr lang="ru-RU" dirty="0"/>
                  <a:t>подстановкой</a:t>
                </a:r>
                <a:r>
                  <a:rPr lang="ru-RU" dirty="0" smtClean="0"/>
                  <a:t>: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endParaRPr lang="ru-RU" dirty="0"/>
              </a:p>
              <a:p>
                <a:endParaRPr lang="ru-RU" dirty="0"/>
              </a:p>
              <a:p>
                <a:r>
                  <a:rPr lang="ru-RU" dirty="0" smtClean="0"/>
                  <a:t>Тогда </a:t>
                </a:r>
                <a:r>
                  <a:rPr lang="ru-RU" dirty="0"/>
                  <a:t>неравенство примет вид: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−2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−3≤0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16632"/>
                <a:ext cx="8856984" cy="3693319"/>
              </a:xfrm>
              <a:prstGeom prst="rect">
                <a:avLst/>
              </a:prstGeom>
              <a:blipFill rotWithShape="1">
                <a:blip r:embed="rId2"/>
                <a:stretch>
                  <a:fillRect l="-551" t="-9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507" y="1844824"/>
            <a:ext cx="2190750" cy="4857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507" y="2564904"/>
            <a:ext cx="1080871" cy="5281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78" y="3933056"/>
            <a:ext cx="4284476" cy="26539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728" y="6165304"/>
            <a:ext cx="4340482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85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07504" y="188640"/>
                <a:ext cx="8856984" cy="50783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Итак, решением неравенства является промежуток: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−1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≤3,</m:t>
                      </m:r>
                    </m:oMath>
                  </m:oMathPara>
                </a14:m>
                <a:endParaRPr lang="ru-RU" dirty="0"/>
              </a:p>
              <a:p>
                <a:r>
                  <a:rPr lang="ru-RU" dirty="0"/>
                  <a:t>переходя к обратной подстановке, получаем:</a:t>
                </a:r>
              </a:p>
              <a:p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/>
                </a:r>
                <a:br>
                  <a:rPr lang="en-US" dirty="0" smtClean="0"/>
                </a:br>
                <a:endParaRPr lang="ru-RU" dirty="0"/>
              </a:p>
              <a:p>
                <a:r>
                  <a:rPr lang="ru-RU" dirty="0"/>
                  <a:t>Левое неравенства в силу положительности показательной функции выполняется автоматически. Воспользовавшись известным свойством логарифма, переходим к эквивалентному неравенству:</a:t>
                </a:r>
              </a:p>
              <a:p>
                <a:r>
                  <a:rPr lang="en-US" dirty="0" smtClean="0"/>
                  <a:t/>
                </a:r>
                <a:br>
                  <a:rPr lang="en-US" dirty="0" smtClean="0"/>
                </a:br>
                <a:endParaRPr lang="ru-RU" dirty="0"/>
              </a:p>
              <a:p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 smtClean="0"/>
                  <a:t>Поскольку </a:t>
                </a:r>
                <a:r>
                  <a:rPr lang="ru-RU" dirty="0"/>
                  <a:t>в основании степени стоит число, большее единицы, эквивалентным (по теореме 2) будет переход к следующему неравенству:</a:t>
                </a:r>
              </a:p>
              <a:p>
                <a:r>
                  <a:rPr lang="en-US" dirty="0" smtClean="0"/>
                  <a:t/>
                </a:r>
                <a:br>
                  <a:rPr lang="en-US" dirty="0" smtClean="0"/>
                </a:br>
                <a:endParaRPr lang="ru-RU" dirty="0"/>
              </a:p>
              <a:p>
                <a:r>
                  <a:rPr lang="ru-RU" dirty="0"/>
                  <a:t>Итак, окончательно получаем ответ: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88640"/>
                <a:ext cx="8856984" cy="5078313"/>
              </a:xfrm>
              <a:prstGeom prst="rect">
                <a:avLst/>
              </a:prstGeom>
              <a:blipFill rotWithShape="1">
                <a:blip r:embed="rId2"/>
                <a:stretch>
                  <a:fillRect l="-619" t="-720" r="-2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267" y="1124744"/>
            <a:ext cx="2022837" cy="6931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599" y="2780928"/>
            <a:ext cx="2228172" cy="7200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415" y="4149080"/>
            <a:ext cx="1656184" cy="4320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567" y="4956770"/>
            <a:ext cx="2742857" cy="488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16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176</TotalTime>
  <Words>281</Words>
  <Application>Microsoft Office PowerPoint</Application>
  <PresentationFormat>Экран (4:3)</PresentationFormat>
  <Paragraphs>88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Cambria Math</vt:lpstr>
      <vt:lpstr>Georgia</vt:lpstr>
      <vt:lpstr>Trebuchet MS</vt:lpstr>
      <vt:lpstr>Воздушный поток</vt:lpstr>
      <vt:lpstr>         Показательные  уравнения  и неравенства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Показательные  уравнения  и неравенства</dc:title>
  <dc:creator>Юра</dc:creator>
  <cp:lastModifiedBy>Natalia Davtyan</cp:lastModifiedBy>
  <cp:revision>19</cp:revision>
  <dcterms:created xsi:type="dcterms:W3CDTF">2016-10-05T13:32:01Z</dcterms:created>
  <dcterms:modified xsi:type="dcterms:W3CDTF">2016-11-25T19:28:15Z</dcterms:modified>
</cp:coreProperties>
</file>