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6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38" d="100"/>
          <a:sy n="38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Shablons\FirstSeptember\FirstSeptember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929067"/>
            <a:ext cx="5715040" cy="114300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643578"/>
            <a:ext cx="4643470" cy="7810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39DA032-9218-4C09-86C0-420348B51B20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ACF6EA3-D15F-42CB-A2D0-EF0D1A8D9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2D49104-C80B-4D55-B352-3F8741AAFF76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8CAE994-A3F3-4CCF-B20A-23CA6E0FF5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EDCDF44-9CF3-4AAB-B4FE-AA596C064B91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E2EA58A-73E2-44E4-B151-D88155986F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8802"/>
            <a:ext cx="4038600" cy="45720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8802"/>
            <a:ext cx="4038600" cy="45720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78592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500305"/>
            <a:ext cx="4040188" cy="40719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178592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00305"/>
            <a:ext cx="4041775" cy="40719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519D337-D55C-4796-8595-EE93F79C7B4F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470A3A0-F569-4902-AD0A-25EF7CD4A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F3E62A7-CDF6-485A-B113-5FEA5F72E6A4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80E5818-D42D-459C-8D8E-75DD4B28D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5D251F9-2BC8-4C4B-B33E-E261433FBA3F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76EDA57-ADB8-4447-B52F-5F8D2C35B0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0568327-BC6E-471B-AA95-9B4795EF78A8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B6B7E13-D97B-422E-9F60-5DCA56D15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resentations\Shablons\FirstSeptember\FirstSeptemberSlaid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643188" y="357188"/>
            <a:ext cx="6043612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7" r:id="rId2"/>
    <p:sldLayoutId id="2147483691" r:id="rId3"/>
    <p:sldLayoutId id="2147483688" r:id="rId4"/>
    <p:sldLayoutId id="2147483689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/>
          </p:nvPr>
        </p:nvSpPr>
        <p:spPr>
          <a:xfrm>
            <a:off x="-972616" y="2492896"/>
            <a:ext cx="5715000" cy="1143000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ФГОС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429000"/>
            <a:ext cx="5357850" cy="78105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системе преподавания иностранного языка</a:t>
            </a:r>
            <a:endParaRPr lang="ru-RU" sz="5400" b="1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Говорение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Участвовать в элементарных диалогах (этикет, расспрос, побуждение)</a:t>
            </a:r>
          </a:p>
          <a:p>
            <a:r>
              <a:rPr lang="ru-RU" dirty="0" smtClean="0"/>
              <a:t>Описание картинки, предмета, персонажа</a:t>
            </a:r>
          </a:p>
          <a:p>
            <a:r>
              <a:rPr lang="ru-RU" dirty="0" smtClean="0"/>
              <a:t>Рассказ о себе, семье, друге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Графический образ                 звуковой</a:t>
            </a:r>
          </a:p>
          <a:p>
            <a:r>
              <a:rPr lang="ru-RU" dirty="0" smtClean="0"/>
              <a:t>Чтение вслух (произношение, интонация)</a:t>
            </a:r>
          </a:p>
          <a:p>
            <a:r>
              <a:rPr lang="ru-RU" dirty="0" smtClean="0"/>
              <a:t>Чтение про себя и понимание содержания</a:t>
            </a:r>
          </a:p>
          <a:p>
            <a:r>
              <a:rPr lang="ru-RU" dirty="0" smtClean="0"/>
              <a:t>Чтение про себя и поиск информации</a:t>
            </a:r>
          </a:p>
          <a:p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5000628" y="2000240"/>
            <a:ext cx="50006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0800000">
            <a:off x="4643438" y="2071678"/>
            <a:ext cx="50006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Письмо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Выписывание из текста слов, словосочетаний, предложений</a:t>
            </a:r>
          </a:p>
          <a:p>
            <a:r>
              <a:rPr lang="ru-RU" dirty="0" smtClean="0"/>
              <a:t>Написание поздравительных открыток: Новый год, Рождество, день рождения ( с опорой на образец)</a:t>
            </a:r>
          </a:p>
          <a:p>
            <a:r>
              <a:rPr lang="ru-RU" dirty="0" smtClean="0"/>
              <a:t>Написание письма другу по образцу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Графика, каллиграфия, орфография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Алфавит, </a:t>
            </a:r>
            <a:r>
              <a:rPr lang="ru-RU" dirty="0" err="1" smtClean="0"/>
              <a:t>полупечатное</a:t>
            </a:r>
            <a:r>
              <a:rPr lang="ru-RU" dirty="0" smtClean="0"/>
              <a:t> написание </a:t>
            </a:r>
          </a:p>
          <a:p>
            <a:r>
              <a:rPr lang="ru-RU" dirty="0" smtClean="0"/>
              <a:t>Последовательность букв алфавита</a:t>
            </a:r>
          </a:p>
          <a:p>
            <a:r>
              <a:rPr lang="ru-RU" dirty="0" smtClean="0"/>
              <a:t>Списывание текста</a:t>
            </a:r>
          </a:p>
          <a:p>
            <a:r>
              <a:rPr lang="ru-RU" dirty="0" smtClean="0"/>
              <a:t>Восстановление слова</a:t>
            </a:r>
          </a:p>
          <a:p>
            <a:r>
              <a:rPr lang="ru-RU" dirty="0" smtClean="0"/>
              <a:t>Отличие буквы от знаков транскрипции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Фонетическая сторона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Различие на слух и нормы произношения</a:t>
            </a:r>
          </a:p>
          <a:p>
            <a:r>
              <a:rPr lang="ru-RU" dirty="0" smtClean="0"/>
              <a:t>Ударение в слове и фразе</a:t>
            </a:r>
          </a:p>
          <a:p>
            <a:r>
              <a:rPr lang="ru-RU" dirty="0" smtClean="0"/>
              <a:t>Различение интонации</a:t>
            </a:r>
          </a:p>
          <a:p>
            <a:r>
              <a:rPr lang="ru-RU" dirty="0" smtClean="0"/>
              <a:t>Соблюдение ритмико-интонационных особенностей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Лексическая сторона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Узнавание изученных ЛЕ (письменный, устный текст)</a:t>
            </a:r>
          </a:p>
          <a:p>
            <a:r>
              <a:rPr lang="ru-RU" dirty="0" smtClean="0"/>
              <a:t>Употребление активной лексики</a:t>
            </a:r>
          </a:p>
          <a:p>
            <a:r>
              <a:rPr lang="ru-RU" dirty="0" smtClean="0"/>
              <a:t>Восстановление текста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Грамматическая сторона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200" b="1" dirty="0" smtClean="0"/>
              <a:t>Распознавание и употребление основных коммуникативных типов предложений</a:t>
            </a:r>
          </a:p>
          <a:p>
            <a:r>
              <a:rPr lang="ru-RU" sz="2200" b="1" dirty="0" smtClean="0"/>
              <a:t>Распознание и употребление : существительные с артиклем, существительные  в ед. и мн. ч.</a:t>
            </a:r>
          </a:p>
          <a:p>
            <a:r>
              <a:rPr lang="ru-RU" sz="2200" b="1" dirty="0" smtClean="0"/>
              <a:t>глагол-связка </a:t>
            </a:r>
            <a:r>
              <a:rPr lang="en-US" sz="2200" b="1" dirty="0" smtClean="0"/>
              <a:t>to be</a:t>
            </a:r>
            <a:endParaRPr lang="ru-RU" sz="2200" b="1" dirty="0" smtClean="0"/>
          </a:p>
          <a:p>
            <a:r>
              <a:rPr lang="ru-RU" sz="2200" b="1" dirty="0" smtClean="0"/>
              <a:t>глаголы в </a:t>
            </a:r>
            <a:r>
              <a:rPr lang="en-US" sz="2200" b="1" dirty="0" smtClean="0"/>
              <a:t>Present, Past, Future Simple</a:t>
            </a:r>
            <a:endParaRPr lang="ru-RU" sz="2200" b="1" dirty="0" smtClean="0"/>
          </a:p>
          <a:p>
            <a:r>
              <a:rPr lang="ru-RU" sz="2200" b="1" dirty="0" smtClean="0"/>
              <a:t>Модальные глаголы: </a:t>
            </a:r>
            <a:r>
              <a:rPr lang="en-US" sz="2200" b="1" dirty="0" smtClean="0"/>
              <a:t>can,</a:t>
            </a:r>
            <a:r>
              <a:rPr lang="ru-RU" sz="2200" b="1" dirty="0" smtClean="0"/>
              <a:t> </a:t>
            </a:r>
            <a:r>
              <a:rPr lang="en-US" sz="2200" b="1" dirty="0" smtClean="0"/>
              <a:t>may,</a:t>
            </a:r>
            <a:r>
              <a:rPr lang="ru-RU" sz="2200" b="1" dirty="0" smtClean="0"/>
              <a:t> </a:t>
            </a:r>
            <a:r>
              <a:rPr lang="en-US" sz="2200" b="1" dirty="0" smtClean="0"/>
              <a:t>must</a:t>
            </a:r>
          </a:p>
          <a:p>
            <a:r>
              <a:rPr lang="ru-RU" sz="2200" b="1" dirty="0" smtClean="0"/>
              <a:t>Личные, притяжательные, указательные местоимения</a:t>
            </a:r>
          </a:p>
          <a:p>
            <a:r>
              <a:rPr lang="ru-RU" sz="2200" b="1" dirty="0" smtClean="0"/>
              <a:t>Степени сравнения прилагательных</a:t>
            </a:r>
          </a:p>
          <a:p>
            <a:r>
              <a:rPr lang="ru-RU" sz="2200" b="1" dirty="0" smtClean="0"/>
              <a:t>Количественные (до 100) и порядковые (до 30) числительные</a:t>
            </a:r>
          </a:p>
          <a:p>
            <a:r>
              <a:rPr lang="ru-RU" sz="2200" b="1" dirty="0" smtClean="0"/>
              <a:t>Предлоги временных и пространственных отношений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88" y="357188"/>
            <a:ext cx="6143654" cy="1060450"/>
          </a:xfrm>
        </p:spPr>
        <p:txBody>
          <a:bodyPr/>
          <a:lstStyle/>
          <a:p>
            <a:r>
              <a:rPr lang="ru-RU" dirty="0" smtClean="0"/>
              <a:t>Структура рабочей программы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200" b="1" dirty="0" smtClean="0"/>
              <a:t>1.Титульный лист</a:t>
            </a:r>
          </a:p>
          <a:p>
            <a:r>
              <a:rPr lang="ru-RU" sz="2200" b="1" dirty="0" smtClean="0"/>
              <a:t>2. Пояснительная записка</a:t>
            </a:r>
          </a:p>
          <a:p>
            <a:r>
              <a:rPr lang="ru-RU" sz="2200" b="1" dirty="0" smtClean="0"/>
              <a:t>3. Содержание учебного предмета (блоки, модули)</a:t>
            </a:r>
          </a:p>
          <a:p>
            <a:r>
              <a:rPr lang="ru-RU" sz="2200" b="1" dirty="0" smtClean="0"/>
              <a:t>4. Календарно-тематическое планирование</a:t>
            </a:r>
          </a:p>
          <a:p>
            <a:r>
              <a:rPr lang="ru-RU" sz="2200" b="1" dirty="0" smtClean="0"/>
              <a:t>5. Личностные, </a:t>
            </a:r>
            <a:r>
              <a:rPr lang="ru-RU" sz="2200" b="1" dirty="0" err="1" smtClean="0"/>
              <a:t>метапредметные</a:t>
            </a:r>
            <a:r>
              <a:rPr lang="ru-RU" sz="2200" b="1" dirty="0" smtClean="0"/>
              <a:t> и предметные результаты</a:t>
            </a:r>
          </a:p>
          <a:p>
            <a:r>
              <a:rPr lang="ru-RU" sz="2200" b="1" dirty="0" smtClean="0"/>
              <a:t>6. Обеспеченность материально-техническими и информационно-техническими ресурсами.</a:t>
            </a:r>
          </a:p>
          <a:p>
            <a:r>
              <a:rPr lang="ru-RU" sz="2200" b="1" dirty="0" smtClean="0"/>
              <a:t>7. Обеспеченность учебно-методическими комплектами и пособиями</a:t>
            </a:r>
          </a:p>
          <a:p>
            <a:r>
              <a:rPr lang="ru-RU" sz="2200" b="1" dirty="0" smtClean="0"/>
              <a:t>8. Организация текущего и промежуточного контроля знаний.</a:t>
            </a:r>
          </a:p>
          <a:p>
            <a:r>
              <a:rPr lang="ru-RU" sz="2200" b="1" dirty="0" smtClean="0"/>
              <a:t>9. Список литературы для учащихся и учителя.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Система оценивания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Внутренняя оценка:  накопленные оценки в освоении планируемых результатов; оценки за </a:t>
            </a:r>
            <a:r>
              <a:rPr lang="ru-RU" dirty="0" err="1" smtClean="0"/>
              <a:t>стандартизированые</a:t>
            </a:r>
            <a:r>
              <a:rPr lang="ru-RU" dirty="0" smtClean="0"/>
              <a:t> итоговые работы.</a:t>
            </a:r>
          </a:p>
          <a:p>
            <a:r>
              <a:rPr lang="ru-RU" dirty="0" smtClean="0"/>
              <a:t>Внешняя оценка - участие в предметных конкурсах, олимпиадах, проектах. </a:t>
            </a:r>
          </a:p>
          <a:p>
            <a:r>
              <a:rPr lang="ru-RU" dirty="0" err="1" smtClean="0"/>
              <a:t>Портфолио</a:t>
            </a:r>
            <a:r>
              <a:rPr lang="ru-RU" dirty="0" smtClean="0"/>
              <a:t> - накопительная система оценки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500" dirty="0" smtClean="0"/>
              <a:t>Способ накопления и последующей </a:t>
            </a:r>
          </a:p>
          <a:p>
            <a:pPr>
              <a:buNone/>
            </a:pPr>
            <a:r>
              <a:rPr lang="ru-RU" sz="2500" dirty="0" smtClean="0"/>
              <a:t>      оценки достижений учащихся в период </a:t>
            </a:r>
          </a:p>
          <a:p>
            <a:pPr>
              <a:buNone/>
            </a:pPr>
            <a:r>
              <a:rPr lang="ru-RU" sz="2500" dirty="0" smtClean="0"/>
              <a:t>      их обучения.  Данный документ </a:t>
            </a:r>
          </a:p>
          <a:p>
            <a:pPr>
              <a:buNone/>
            </a:pPr>
            <a:r>
              <a:rPr lang="ru-RU" sz="2500" dirty="0" smtClean="0"/>
              <a:t>     представляет из себя подборку </a:t>
            </a:r>
          </a:p>
          <a:p>
            <a:pPr>
              <a:buNone/>
            </a:pPr>
            <a:r>
              <a:rPr lang="ru-RU" sz="2500" dirty="0" smtClean="0"/>
              <a:t>     работ и результатов ученика, которая </a:t>
            </a:r>
          </a:p>
          <a:p>
            <a:pPr>
              <a:buNone/>
            </a:pPr>
            <a:r>
              <a:rPr lang="ru-RU" sz="2500" dirty="0" smtClean="0"/>
              <a:t>     демонстрирует его стремление, </a:t>
            </a:r>
          </a:p>
          <a:p>
            <a:pPr>
              <a:buNone/>
            </a:pPr>
            <a:r>
              <a:rPr lang="ru-RU" sz="2500" dirty="0" smtClean="0"/>
              <a:t>     потенциал и результаты, достигнутые </a:t>
            </a:r>
          </a:p>
          <a:p>
            <a:pPr>
              <a:buNone/>
            </a:pPr>
            <a:r>
              <a:rPr lang="ru-RU" sz="2500" dirty="0" smtClean="0"/>
              <a:t>     в различных областях (как в рамках учебной программы, так и вне стен школы).</a:t>
            </a:r>
            <a:endParaRPr lang="ru-RU" sz="25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Портфолио</a:t>
            </a:r>
            <a:r>
              <a:rPr lang="ru-RU" dirty="0" smtClean="0"/>
              <a:t> школьника </a:t>
            </a:r>
            <a:endParaRPr lang="ru-RU" dirty="0"/>
          </a:p>
        </p:txBody>
      </p:sp>
      <p:pic>
        <p:nvPicPr>
          <p:cNvPr id="1026" name="Picture 2" descr="Титульный лист портфолио школьника начальных класс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1857364"/>
            <a:ext cx="2500320" cy="32480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2571736" y="0"/>
            <a:ext cx="6043612" cy="1060450"/>
          </a:xfrm>
        </p:spPr>
        <p:txBody>
          <a:bodyPr/>
          <a:lstStyle/>
          <a:p>
            <a:pPr eaLnBrk="1" hangingPunct="1"/>
            <a:r>
              <a:rPr lang="ru-RU" dirty="0" smtClean="0"/>
              <a:t>План лекции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929222"/>
          </a:xfrm>
        </p:spPr>
        <p:txBody>
          <a:bodyPr/>
          <a:lstStyle/>
          <a:p>
            <a:r>
              <a:rPr lang="ru-RU" dirty="0" smtClean="0"/>
              <a:t>            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Требования к реализации ФГОС в системе преподавания иностранного языка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 Основные учебные действия в рамках изучения иностранного языка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2) Основные результаты освоения программы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3) Структура рабочей программы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4) Система оценивания </a:t>
            </a:r>
          </a:p>
          <a:p>
            <a:pPr eaLnBrk="1" hangingPunct="1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Методическая база реализации ФГОС по иностранному языку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II. </a:t>
            </a:r>
            <a:r>
              <a:rPr lang="ru-RU" dirty="0" smtClean="0"/>
              <a:t>Методическая обеспеченность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dirty="0" smtClean="0"/>
              <a:t>Федеральный перечень учебников, рекомендованных Министерством образования и науки Российской Федерации к использованию в образовательном процессе:</a:t>
            </a:r>
          </a:p>
          <a:p>
            <a:pPr>
              <a:buNone/>
            </a:pPr>
            <a:r>
              <a:rPr lang="ru-RU" sz="2400" b="1" dirty="0" smtClean="0"/>
              <a:t>    1.  Английский язык (М.В. Вербицкая, О.В. </a:t>
            </a:r>
            <a:r>
              <a:rPr lang="ru-RU" sz="2400" b="1" dirty="0" err="1" smtClean="0"/>
              <a:t>Оралова</a:t>
            </a:r>
            <a:r>
              <a:rPr lang="ru-RU" sz="2400" b="1" dirty="0" smtClean="0"/>
              <a:t>, Б. </a:t>
            </a:r>
            <a:r>
              <a:rPr lang="ru-RU" sz="2400" b="1" dirty="0" err="1" smtClean="0"/>
              <a:t>Эббс</a:t>
            </a:r>
            <a:r>
              <a:rPr lang="ru-RU" sz="2400" b="1" dirty="0" smtClean="0"/>
              <a:t> и др.). </a:t>
            </a:r>
            <a:r>
              <a:rPr lang="ru-RU" sz="2400" dirty="0" smtClean="0"/>
              <a:t>«Начальная школа XXI века» (издательство «</a:t>
            </a:r>
            <a:r>
              <a:rPr lang="ru-RU" sz="2400" dirty="0" err="1" smtClean="0"/>
              <a:t>Вентана-Граф</a:t>
            </a:r>
            <a:r>
              <a:rPr lang="ru-RU" sz="2400" dirty="0" smtClean="0"/>
              <a:t>»);</a:t>
            </a:r>
          </a:p>
          <a:p>
            <a:pPr>
              <a:buNone/>
            </a:pPr>
            <a:r>
              <a:rPr lang="ru-RU" sz="2400" dirty="0" smtClean="0"/>
              <a:t>    2. </a:t>
            </a:r>
            <a:r>
              <a:rPr lang="ru-RU" sz="2400" b="1" dirty="0" smtClean="0"/>
              <a:t>Английский язык (К.М. Баранова, Д. Дули, В.В. Копылова) или Английский язык (Н.И. Быкова, Д. Дули, М.Д. Поспелова и др.)</a:t>
            </a:r>
            <a:r>
              <a:rPr lang="ru-RU" sz="2400" dirty="0" smtClean="0"/>
              <a:t> (издательство «Просвещение»);</a:t>
            </a:r>
            <a:endParaRPr lang="ru-RU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500" b="1" dirty="0" smtClean="0"/>
              <a:t>     3. Английский язык (И.Н. Верещагина, К.А. Бондаренко, Т.А. </a:t>
            </a:r>
            <a:r>
              <a:rPr lang="ru-RU" sz="2500" b="1" dirty="0" err="1" smtClean="0"/>
              <a:t>Притыкина</a:t>
            </a:r>
            <a:r>
              <a:rPr lang="ru-RU" sz="2500" b="1" dirty="0" smtClean="0"/>
              <a:t>) или Английский язык (В.П. </a:t>
            </a:r>
            <a:r>
              <a:rPr lang="ru-RU" sz="2500" b="1" dirty="0" err="1" smtClean="0"/>
              <a:t>Кузовлев</a:t>
            </a:r>
            <a:r>
              <a:rPr lang="ru-RU" sz="2500" b="1" dirty="0" smtClean="0"/>
              <a:t>, Э.Ш. </a:t>
            </a:r>
            <a:r>
              <a:rPr lang="ru-RU" sz="2500" b="1" dirty="0" err="1" smtClean="0"/>
              <a:t>Перегудова</a:t>
            </a:r>
            <a:r>
              <a:rPr lang="ru-RU" sz="2500" b="1" dirty="0" smtClean="0"/>
              <a:t>, С.А. Пастухова и др.) </a:t>
            </a:r>
            <a:r>
              <a:rPr lang="ru-RU" sz="2500" dirty="0" smtClean="0"/>
              <a:t>(издательство  «Просвещение»);</a:t>
            </a:r>
          </a:p>
          <a:p>
            <a:pPr>
              <a:buNone/>
            </a:pPr>
            <a:r>
              <a:rPr lang="ru-RU" sz="2500" b="1" dirty="0" smtClean="0"/>
              <a:t>     4. Английский язык (М.З. </a:t>
            </a:r>
            <a:r>
              <a:rPr lang="ru-RU" sz="2500" b="1" dirty="0" err="1" smtClean="0"/>
              <a:t>Биболетова</a:t>
            </a:r>
            <a:r>
              <a:rPr lang="ru-RU" sz="2500" b="1" dirty="0" smtClean="0"/>
              <a:t>, О.А. Денисенко, Н.Н. </a:t>
            </a:r>
            <a:r>
              <a:rPr lang="ru-RU" sz="2500" b="1" dirty="0" err="1" smtClean="0"/>
              <a:t>Трубанева</a:t>
            </a:r>
            <a:r>
              <a:rPr lang="ru-RU" sz="2500" b="1" dirty="0" smtClean="0"/>
              <a:t>) </a:t>
            </a:r>
            <a:r>
              <a:rPr lang="ru-RU" sz="2500" dirty="0" smtClean="0"/>
              <a:t>(издательство «</a:t>
            </a:r>
            <a:r>
              <a:rPr lang="ru-RU" sz="2500" dirty="0" err="1" smtClean="0"/>
              <a:t>Баллас</a:t>
            </a:r>
            <a:r>
              <a:rPr lang="ru-RU" sz="2500" dirty="0" smtClean="0"/>
              <a:t>»);</a:t>
            </a:r>
          </a:p>
          <a:p>
            <a:pPr>
              <a:buNone/>
            </a:pPr>
            <a:r>
              <a:rPr lang="ru-RU" sz="2800" dirty="0" smtClean="0"/>
              <a:t>     </a:t>
            </a:r>
            <a:r>
              <a:rPr lang="ru-RU" sz="2500" b="1" dirty="0" smtClean="0"/>
              <a:t>5. Английский язык (Ю.А. Комарова, И.В. Ларионова, Ж. </a:t>
            </a:r>
            <a:r>
              <a:rPr lang="ru-RU" sz="2500" b="1" dirty="0" err="1" smtClean="0"/>
              <a:t>Перретт</a:t>
            </a:r>
            <a:r>
              <a:rPr lang="ru-RU" sz="2500" b="1" dirty="0" smtClean="0"/>
              <a:t>) </a:t>
            </a:r>
            <a:r>
              <a:rPr lang="ru-RU" sz="2500" dirty="0" smtClean="0"/>
              <a:t>(издательство  «</a:t>
            </a:r>
            <a:r>
              <a:rPr lang="ru-RU" sz="2500" dirty="0" err="1" smtClean="0"/>
              <a:t>Астрель</a:t>
            </a:r>
            <a:r>
              <a:rPr lang="ru-RU" sz="2500" dirty="0" smtClean="0"/>
              <a:t>»).</a:t>
            </a:r>
          </a:p>
          <a:p>
            <a:r>
              <a:rPr lang="ru-RU" sz="2500" b="1" dirty="0" smtClean="0"/>
              <a:t>6. Английский язык (З.Н. Никитенко) </a:t>
            </a:r>
            <a:r>
              <a:rPr lang="ru-RU" sz="2500" dirty="0" smtClean="0"/>
              <a:t>(«Дрофа»)</a:t>
            </a:r>
            <a:endParaRPr lang="ru-RU" sz="2500" b="1" dirty="0" smtClean="0"/>
          </a:p>
          <a:p>
            <a:r>
              <a:rPr lang="ru-RU" sz="2500" b="1" dirty="0" smtClean="0"/>
              <a:t>7. Английский язык (В.В. </a:t>
            </a:r>
            <a:r>
              <a:rPr lang="ru-RU" sz="2500" b="1" dirty="0" err="1" smtClean="0"/>
              <a:t>Бужинский</a:t>
            </a:r>
            <a:r>
              <a:rPr lang="ru-RU" sz="2500" b="1" dirty="0" smtClean="0"/>
              <a:t>, С.В. Павлова, Р.А. Старикова) </a:t>
            </a:r>
            <a:r>
              <a:rPr lang="ru-RU" sz="2500" dirty="0" smtClean="0"/>
              <a:t>(«Просвещение»)</a:t>
            </a:r>
          </a:p>
          <a:p>
            <a:endParaRPr lang="ru-RU" sz="2800" dirty="0" smtClean="0"/>
          </a:p>
          <a:p>
            <a:endParaRPr lang="ru-RU" sz="25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Биболетова, Добрынина, Ленская - Английский язык: Английский с удовольствием / Enjoy English-1. Учебник для 2-3 классов ФГОС обложка книг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2786082" cy="4305764"/>
          </a:xfrm>
          <a:prstGeom prst="rect">
            <a:avLst/>
          </a:prstGeom>
          <a:noFill/>
        </p:spPr>
      </p:pic>
      <p:pic>
        <p:nvPicPr>
          <p:cNvPr id="34822" name="Picture 6" descr="http://img2.labirint.ru/books/194170/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0"/>
            <a:ext cx="3071834" cy="4747381"/>
          </a:xfrm>
          <a:prstGeom prst="rect">
            <a:avLst/>
          </a:prstGeom>
          <a:noFill/>
        </p:spPr>
      </p:pic>
      <p:pic>
        <p:nvPicPr>
          <p:cNvPr id="34824" name="Picture 8" descr="Кауфман, Кауфман - Английский язык: Счастливый английский.ру: Учебник для 3 класса в двух частях. Части 1, 2. ФГОС обложка книг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110752"/>
            <a:ext cx="3071802" cy="3747248"/>
          </a:xfrm>
          <a:prstGeom prst="rect">
            <a:avLst/>
          </a:prstGeom>
          <a:noFill/>
        </p:spPr>
      </p:pic>
      <p:pic>
        <p:nvPicPr>
          <p:cNvPr id="34826" name="Picture 10" descr="http://www.zankov.ru/images/_user/UMK9/EngU2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0"/>
            <a:ext cx="3143240" cy="3786190"/>
          </a:xfrm>
          <a:prstGeom prst="rect">
            <a:avLst/>
          </a:prstGeom>
          <a:noFill/>
        </p:spPr>
      </p:pic>
      <p:pic>
        <p:nvPicPr>
          <p:cNvPr id="9" name="Picture 10" descr="NME-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000504"/>
            <a:ext cx="5572164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6000" b="1" dirty="0" smtClean="0">
                <a:solidFill>
                  <a:srgbClr val="C00000"/>
                </a:solidFill>
                <a:cs typeface="Aharoni" pitchFamily="2" charset="-79"/>
              </a:rPr>
              <a:t>                </a:t>
            </a:r>
          </a:p>
          <a:p>
            <a:pPr>
              <a:buNone/>
            </a:pPr>
            <a:r>
              <a:rPr lang="ru-RU" sz="6000" b="1" dirty="0" smtClean="0">
                <a:solidFill>
                  <a:srgbClr val="C00000"/>
                </a:solidFill>
                <a:cs typeface="Aharoni" pitchFamily="2" charset="-79"/>
              </a:rPr>
              <a:t>                 Спасибо </a:t>
            </a:r>
          </a:p>
          <a:p>
            <a:pPr>
              <a:buNone/>
            </a:pPr>
            <a:r>
              <a:rPr lang="ru-RU" sz="6000" b="1" dirty="0" smtClean="0">
                <a:solidFill>
                  <a:srgbClr val="C00000"/>
                </a:solidFill>
                <a:cs typeface="Aharoni" pitchFamily="2" charset="-79"/>
              </a:rPr>
              <a:t>           за внимание!</a:t>
            </a:r>
            <a:endParaRPr lang="ru-RU" sz="6000" b="1" dirty="0">
              <a:solidFill>
                <a:srgbClr val="C00000"/>
              </a:solidFill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714488"/>
            <a:ext cx="6858048" cy="1060450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Основные учебные действия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Предметные                                  Личностные</a:t>
            </a:r>
          </a:p>
          <a:p>
            <a:pPr>
              <a:buNone/>
            </a:pPr>
            <a:r>
              <a:rPr lang="ru-RU" dirty="0" smtClean="0"/>
              <a:t>                          </a:t>
            </a:r>
            <a:r>
              <a:rPr lang="ru-RU" dirty="0" err="1" smtClean="0"/>
              <a:t>Метопредметные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571604" y="2643182"/>
            <a:ext cx="1428760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3679819" y="3249611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143636" y="2643182"/>
            <a:ext cx="100013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Предметные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571612"/>
            <a:ext cx="8015286" cy="4714875"/>
          </a:xfrm>
        </p:spPr>
        <p:txBody>
          <a:bodyPr/>
          <a:lstStyle/>
          <a:p>
            <a:r>
              <a:rPr lang="ru-RU" sz="2800" dirty="0" smtClean="0"/>
              <a:t> </a:t>
            </a:r>
            <a:r>
              <a:rPr lang="ru-RU" dirty="0" smtClean="0"/>
              <a:t>1. Начальные    навыки    общения (устная    и письменная  форма)</a:t>
            </a:r>
          </a:p>
          <a:p>
            <a:r>
              <a:rPr lang="ru-RU" dirty="0" smtClean="0"/>
              <a:t>2. Правила речевого   и неречевого поведения;</a:t>
            </a:r>
          </a:p>
          <a:p>
            <a:r>
              <a:rPr lang="ru-RU" dirty="0" smtClean="0"/>
              <a:t>3. Дружелюбное  отношение  и  толерантность </a:t>
            </a:r>
          </a:p>
          <a:p>
            <a:r>
              <a:rPr lang="ru-RU" dirty="0" smtClean="0"/>
              <a:t>4. И</a:t>
            </a:r>
            <a:r>
              <a:rPr lang="ru-RU" i="0" dirty="0" smtClean="0"/>
              <a:t>спользование иностранного языка  для получения информации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Личностные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71612"/>
            <a:ext cx="8229600" cy="4786346"/>
          </a:xfrm>
        </p:spPr>
        <p:txBody>
          <a:bodyPr/>
          <a:lstStyle/>
          <a:p>
            <a:r>
              <a:rPr lang="ru-RU" dirty="0" smtClean="0"/>
              <a:t> 1. Гражданская   идентичность</a:t>
            </a:r>
          </a:p>
          <a:p>
            <a:r>
              <a:rPr lang="ru-RU" dirty="0" smtClean="0"/>
              <a:t> 2. Гуманистически ценностные ориентации</a:t>
            </a:r>
          </a:p>
          <a:p>
            <a:r>
              <a:rPr lang="ru-RU" dirty="0" smtClean="0"/>
              <a:t>3. Уважительное   отношение к истории и культуре других народов</a:t>
            </a:r>
          </a:p>
          <a:p>
            <a:r>
              <a:rPr lang="ru-RU" dirty="0" smtClean="0"/>
              <a:t>4. Начальные    навыки    адаптации </a:t>
            </a:r>
          </a:p>
          <a:p>
            <a:r>
              <a:rPr lang="ru-RU" dirty="0" smtClean="0"/>
              <a:t>5. Самостоятельность  и  личная  ответственность</a:t>
            </a:r>
          </a:p>
          <a:p>
            <a:r>
              <a:rPr lang="ru-RU" dirty="0" smtClean="0"/>
              <a:t>6. Сотрудничество со взрослыми и сверстниками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714875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1. Принятие  и  сохранение  целей  и  задач </a:t>
            </a:r>
          </a:p>
          <a:p>
            <a:pPr>
              <a:buNone/>
            </a:pPr>
            <a:r>
              <a:rPr lang="ru-RU" sz="2400" dirty="0" smtClean="0"/>
              <a:t>учебной деятельности</a:t>
            </a:r>
          </a:p>
          <a:p>
            <a:pPr>
              <a:buNone/>
            </a:pPr>
            <a:r>
              <a:rPr lang="ru-RU" sz="2400" dirty="0" smtClean="0"/>
              <a:t>2. Решение  проблем  творческого  и  поискового характера</a:t>
            </a:r>
          </a:p>
          <a:p>
            <a:pPr>
              <a:buNone/>
            </a:pPr>
            <a:r>
              <a:rPr lang="ru-RU" sz="2400" dirty="0" smtClean="0"/>
              <a:t>3. Освоение  познавательной    и   личностной </a:t>
            </a:r>
          </a:p>
          <a:p>
            <a:pPr>
              <a:buNone/>
            </a:pPr>
            <a:r>
              <a:rPr lang="ru-RU" sz="2400" dirty="0" smtClean="0"/>
              <a:t>Рефлексии; </a:t>
            </a:r>
          </a:p>
          <a:p>
            <a:pPr>
              <a:buNone/>
            </a:pPr>
            <a:r>
              <a:rPr lang="ru-RU" sz="2400" dirty="0" smtClean="0"/>
              <a:t>4. Использование      речевых      средств      и      средств ИКТ</a:t>
            </a:r>
          </a:p>
          <a:p>
            <a:pPr>
              <a:buNone/>
            </a:pPr>
            <a:r>
              <a:rPr lang="ru-RU" sz="2400" dirty="0" smtClean="0"/>
              <a:t>5. Использование    различных    способов    поиска информации</a:t>
            </a:r>
          </a:p>
          <a:p>
            <a:pPr>
              <a:buNone/>
            </a:pPr>
            <a:r>
              <a:rPr lang="ru-RU" sz="2400" dirty="0" smtClean="0"/>
              <a:t>6. Овладение    логическими    действиями    сравнения,    анализа, синтеза,    обобщения</a:t>
            </a:r>
          </a:p>
          <a:p>
            <a:pPr>
              <a:buNone/>
            </a:pPr>
            <a:r>
              <a:rPr lang="ru-RU" sz="2400" dirty="0" smtClean="0"/>
              <a:t>7. Готовность  конструктивно  разрешать  конфликты 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357188"/>
            <a:ext cx="6286544" cy="106045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Примерная ОП НОО (иностранный язык)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25"/>
            <a:ext cx="8229600" cy="4714875"/>
          </a:xfrm>
        </p:spPr>
        <p:txBody>
          <a:bodyPr/>
          <a:lstStyle/>
          <a:p>
            <a:r>
              <a:rPr lang="ru-RU" dirty="0" smtClean="0"/>
              <a:t>1. Элементарная иноязычная коммуникативная компетенция</a:t>
            </a:r>
          </a:p>
          <a:p>
            <a:r>
              <a:rPr lang="ru-RU" dirty="0" smtClean="0"/>
              <a:t>2. Основы коммуникативной культуры</a:t>
            </a:r>
          </a:p>
          <a:p>
            <a:r>
              <a:rPr lang="ru-RU" dirty="0" smtClean="0"/>
              <a:t>3. Мотивация и устойчивый учебно-познавательный интерес к предмету «Иностранный язык» 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57356" y="357166"/>
            <a:ext cx="5500726" cy="128588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428992" y="500042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Коммуникативная компетенция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2143108" y="1643050"/>
            <a:ext cx="642942" cy="1247765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357950" y="1643050"/>
            <a:ext cx="642942" cy="1214446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2928934"/>
            <a:ext cx="3500462" cy="114300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Коммуникативные  умения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00628" y="2928934"/>
            <a:ext cx="3500462" cy="114300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Навыки оперирования языковыми средствами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4214818"/>
            <a:ext cx="3286148" cy="2857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Аудирование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42910" y="4643446"/>
            <a:ext cx="3286148" cy="2857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Говорение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42910" y="5072074"/>
            <a:ext cx="3286148" cy="2857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Письмо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42910" y="5572140"/>
            <a:ext cx="3286148" cy="2857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Чтение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072066" y="6215082"/>
            <a:ext cx="3286148" cy="2857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Грамматика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72066" y="5715016"/>
            <a:ext cx="3286148" cy="2857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Лексика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072066" y="5286388"/>
            <a:ext cx="3286148" cy="2857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Фонетика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072066" y="4286256"/>
            <a:ext cx="3357586" cy="8572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Графика, каллиграфия, орфография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357188"/>
            <a:ext cx="6543692" cy="1060450"/>
          </a:xfrm>
        </p:spPr>
        <p:txBody>
          <a:bodyPr/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Аудирование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Понимать на слух учителя и одноклассников и реагировать</a:t>
            </a:r>
          </a:p>
          <a:p>
            <a:r>
              <a:rPr lang="ru-RU" dirty="0" smtClean="0"/>
              <a:t>Воспринимать на слух аудио, понимать основное содержание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-September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1-September</Template>
  <TotalTime>227</TotalTime>
  <Words>806</Words>
  <Application>Microsoft Office PowerPoint</Application>
  <PresentationFormat>Экран (4:3)</PresentationFormat>
  <Paragraphs>128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1-September</vt:lpstr>
      <vt:lpstr>ФГОС</vt:lpstr>
      <vt:lpstr>План лекции</vt:lpstr>
      <vt:lpstr>Основные учебные действия</vt:lpstr>
      <vt:lpstr>Предметные</vt:lpstr>
      <vt:lpstr>Личностные</vt:lpstr>
      <vt:lpstr>Метапредметные</vt:lpstr>
      <vt:lpstr>Примерная ОП НОО (иностранный язык)</vt:lpstr>
      <vt:lpstr>Слайд 8</vt:lpstr>
      <vt:lpstr>Аудирование</vt:lpstr>
      <vt:lpstr>Говорение</vt:lpstr>
      <vt:lpstr>Чтение</vt:lpstr>
      <vt:lpstr>Письмо</vt:lpstr>
      <vt:lpstr>Графика, каллиграфия, орфография</vt:lpstr>
      <vt:lpstr>Фонетическая сторона</vt:lpstr>
      <vt:lpstr>Лексическая сторона</vt:lpstr>
      <vt:lpstr>Грамматическая сторона</vt:lpstr>
      <vt:lpstr>Структура рабочей программы</vt:lpstr>
      <vt:lpstr>Система оценивания</vt:lpstr>
      <vt:lpstr>Портфолио школьника </vt:lpstr>
      <vt:lpstr>II. Методическая обеспеченность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ФГОС</dc:title>
  <dc:creator>Евгения</dc:creator>
  <cp:lastModifiedBy>Евгения</cp:lastModifiedBy>
  <cp:revision>26</cp:revision>
  <dcterms:created xsi:type="dcterms:W3CDTF">2013-04-27T06:15:03Z</dcterms:created>
  <dcterms:modified xsi:type="dcterms:W3CDTF">2016-11-24T20:00:34Z</dcterms:modified>
</cp:coreProperties>
</file>