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Опрос родителей по предоставлению ДОО</a:t>
            </a:r>
            <a:r>
              <a:rPr lang="ru-RU" baseline="0"/>
              <a:t> платных услуг</a:t>
            </a:r>
            <a:endParaRPr lang="ru-RU"/>
          </a:p>
        </c:rich>
      </c:tx>
      <c:layout>
        <c:manualLayout>
          <c:xMode val="edge"/>
          <c:yMode val="edge"/>
          <c:x val="0.24929765818107688"/>
          <c:y val="3.10076591303280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7A3E-4BEB-ACA1-A8ECC1543AD2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7A3E-4BEB-ACA1-A8ECC1543AD2}"/>
              </c:ext>
            </c:extLst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7A3E-4BEB-ACA1-A8ECC1543AD2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7A3E-4BEB-ACA1-A8ECC1543AD2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7A3E-4BEB-ACA1-A8ECC1543AD2}"/>
              </c:ext>
            </c:extLst>
          </c:dPt>
          <c:dPt>
            <c:idx val="8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7A3E-4BEB-ACA1-A8ECC1543AD2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7A3E-4BEB-ACA1-A8ECC1543AD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Лист1!$A$2:$A$18</c:f>
              <c:strCache>
                <c:ptCount val="17"/>
                <c:pt idx="0">
                  <c:v>обучение иностранным языкам</c:v>
                </c:pt>
                <c:pt idx="1">
                  <c:v>обучение основам ритмики и фореографии</c:v>
                </c:pt>
                <c:pt idx="2">
                  <c:v>корригирующая гимнастика для детей с нарушениями осанки и плоскостопия</c:v>
                </c:pt>
                <c:pt idx="3">
                  <c:v>обучение основам игры на музыкальных инструментах</c:v>
                </c:pt>
                <c:pt idx="4">
                  <c:v>обучение вокалу</c:v>
                </c:pt>
                <c:pt idx="5">
                  <c:v>профилактика и преодоление нарушений звукопроизношения у детей на индивидуальных занятиях</c:v>
                </c:pt>
                <c:pt idx="6">
                  <c:v>обучение игре в шашки и шахматы</c:v>
                </c:pt>
                <c:pt idx="7">
                  <c:v>обучение основам квилинга (изготовление поделок из бумаги)</c:v>
                </c:pt>
                <c:pt idx="8">
                  <c:v>обучение основам компьютерной грамотности</c:v>
                </c:pt>
                <c:pt idx="9">
                  <c:v>обучение основам тестопластики</c:v>
                </c:pt>
                <c:pt idx="10">
                  <c:v>огранизация детских семейных праздников</c:v>
                </c:pt>
                <c:pt idx="11">
                  <c:v>обучение основам актерского мастерства в театрализованной деятельности</c:v>
                </c:pt>
                <c:pt idx="12">
                  <c:v>обучение работам с красками и изобразительными материалами в нетрадиционной форме</c:v>
                </c:pt>
                <c:pt idx="13">
                  <c:v>организация летнего оздоровительного лагеря для детей младшего школьного возраста</c:v>
                </c:pt>
                <c:pt idx="14">
                  <c:v>обучение навыкам волейбола</c:v>
                </c:pt>
                <c:pt idx="15">
                  <c:v>семейная адаптационная группа для детей раннего возраста</c:v>
                </c:pt>
                <c:pt idx="16">
                  <c:v>рисование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5</c:v>
                </c:pt>
                <c:pt idx="1">
                  <c:v>6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8</c:v>
                </c:pt>
                <c:pt idx="6">
                  <c:v>6</c:v>
                </c:pt>
                <c:pt idx="7">
                  <c:v>4</c:v>
                </c:pt>
                <c:pt idx="8">
                  <c:v>5</c:v>
                </c:pt>
                <c:pt idx="9">
                  <c:v>2</c:v>
                </c:pt>
                <c:pt idx="10">
                  <c:v>1</c:v>
                </c:pt>
                <c:pt idx="11">
                  <c:v>4</c:v>
                </c:pt>
                <c:pt idx="12">
                  <c:v>8</c:v>
                </c:pt>
                <c:pt idx="13">
                  <c:v>2</c:v>
                </c:pt>
                <c:pt idx="14">
                  <c:v>3</c:v>
                </c:pt>
                <c:pt idx="15">
                  <c:v>3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A3E-4BEB-ACA1-A8ECC1543A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Лист1!$A$2:$A$18</c:f>
              <c:strCache>
                <c:ptCount val="17"/>
                <c:pt idx="0">
                  <c:v>обучение иностранным языкам</c:v>
                </c:pt>
                <c:pt idx="1">
                  <c:v>обучение основам ритмики и фореографии</c:v>
                </c:pt>
                <c:pt idx="2">
                  <c:v>корригирующая гимнастика для детей с нарушениями осанки и плоскостопия</c:v>
                </c:pt>
                <c:pt idx="3">
                  <c:v>обучение основам игры на музыкальных инструментах</c:v>
                </c:pt>
                <c:pt idx="4">
                  <c:v>обучение вокалу</c:v>
                </c:pt>
                <c:pt idx="5">
                  <c:v>профилактика и преодоление нарушений звукопроизношения у детей на индивидуальных занятиях</c:v>
                </c:pt>
                <c:pt idx="6">
                  <c:v>обучение игре в шашки и шахматы</c:v>
                </c:pt>
                <c:pt idx="7">
                  <c:v>обучение основам квилинга (изготовление поделок из бумаги)</c:v>
                </c:pt>
                <c:pt idx="8">
                  <c:v>обучение основам компьютерной грамотности</c:v>
                </c:pt>
                <c:pt idx="9">
                  <c:v>обучение основам тестопластики</c:v>
                </c:pt>
                <c:pt idx="10">
                  <c:v>огранизация детских семейных праздников</c:v>
                </c:pt>
                <c:pt idx="11">
                  <c:v>обучение основам актерского мастерства в театрализованной деятельности</c:v>
                </c:pt>
                <c:pt idx="12">
                  <c:v>обучение работам с красками и изобразительными материалами в нетрадиционной форме</c:v>
                </c:pt>
                <c:pt idx="13">
                  <c:v>организация летнего оздоровительного лагеря для детей младшего школьного возраста</c:v>
                </c:pt>
                <c:pt idx="14">
                  <c:v>обучение навыкам волейбола</c:v>
                </c:pt>
                <c:pt idx="15">
                  <c:v>семейная адаптационная группа для детей раннего возраста</c:v>
                </c:pt>
                <c:pt idx="16">
                  <c:v>рисование</c:v>
                </c:pt>
              </c:strCache>
            </c:strRef>
          </c:cat>
          <c:val>
            <c:numRef>
              <c:f>Лист1!$C$2:$C$18</c:f>
              <c:numCache>
                <c:formatCode>General</c:formatCode>
                <c:ptCount val="17"/>
              </c:numCache>
            </c:numRef>
          </c:val>
          <c:extLst>
            <c:ext xmlns:c16="http://schemas.microsoft.com/office/drawing/2014/chart" uri="{C3380CC4-5D6E-409C-BE32-E72D297353CC}">
              <c16:uniqueId val="{0000000F-7A3E-4BEB-ACA1-A8ECC1543AD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Лист1!$A$2:$A$18</c:f>
              <c:strCache>
                <c:ptCount val="17"/>
                <c:pt idx="0">
                  <c:v>обучение иностранным языкам</c:v>
                </c:pt>
                <c:pt idx="1">
                  <c:v>обучение основам ритмики и фореографии</c:v>
                </c:pt>
                <c:pt idx="2">
                  <c:v>корригирующая гимнастика для детей с нарушениями осанки и плоскостопия</c:v>
                </c:pt>
                <c:pt idx="3">
                  <c:v>обучение основам игры на музыкальных инструментах</c:v>
                </c:pt>
                <c:pt idx="4">
                  <c:v>обучение вокалу</c:v>
                </c:pt>
                <c:pt idx="5">
                  <c:v>профилактика и преодоление нарушений звукопроизношения у детей на индивидуальных занятиях</c:v>
                </c:pt>
                <c:pt idx="6">
                  <c:v>обучение игре в шашки и шахматы</c:v>
                </c:pt>
                <c:pt idx="7">
                  <c:v>обучение основам квилинга (изготовление поделок из бумаги)</c:v>
                </c:pt>
                <c:pt idx="8">
                  <c:v>обучение основам компьютерной грамотности</c:v>
                </c:pt>
                <c:pt idx="9">
                  <c:v>обучение основам тестопластики</c:v>
                </c:pt>
                <c:pt idx="10">
                  <c:v>огранизация детских семейных праздников</c:v>
                </c:pt>
                <c:pt idx="11">
                  <c:v>обучение основам актерского мастерства в театрализованной деятельности</c:v>
                </c:pt>
                <c:pt idx="12">
                  <c:v>обучение работам с красками и изобразительными материалами в нетрадиционной форме</c:v>
                </c:pt>
                <c:pt idx="13">
                  <c:v>организация летнего оздоровительного лагеря для детей младшего школьного возраста</c:v>
                </c:pt>
                <c:pt idx="14">
                  <c:v>обучение навыкам волейбола</c:v>
                </c:pt>
                <c:pt idx="15">
                  <c:v>семейная адаптационная группа для детей раннего возраста</c:v>
                </c:pt>
                <c:pt idx="16">
                  <c:v>рисование</c:v>
                </c:pt>
              </c:strCache>
            </c:strRef>
          </c:cat>
          <c:val>
            <c:numRef>
              <c:f>Лист1!$D$2:$D$18</c:f>
              <c:numCache>
                <c:formatCode>General</c:formatCode>
                <c:ptCount val="17"/>
              </c:numCache>
            </c:numRef>
          </c:val>
          <c:extLst>
            <c:ext xmlns:c16="http://schemas.microsoft.com/office/drawing/2014/chart" uri="{C3380CC4-5D6E-409C-BE32-E72D297353CC}">
              <c16:uniqueId val="{00000010-7A3E-4BEB-ACA1-A8ECC1543A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0675208"/>
        <c:axId val="210674880"/>
        <c:axId val="0"/>
      </c:bar3DChart>
      <c:catAx>
        <c:axId val="210675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0674880"/>
        <c:crosses val="autoZero"/>
        <c:auto val="1"/>
        <c:lblAlgn val="ctr"/>
        <c:lblOffset val="100"/>
        <c:noMultiLvlLbl val="0"/>
      </c:catAx>
      <c:valAx>
        <c:axId val="21067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0675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Итоги опроса по платным услугам в ДОО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15-400E-A0DF-068859B82241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15-400E-A0DF-068859B82241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115-400E-A0DF-068859B82241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115-400E-A0DF-068859B82241}"/>
              </c:ext>
            </c:extLst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115-400E-A0DF-068859B82241}"/>
              </c:ext>
            </c:extLst>
          </c:dPt>
          <c:dPt>
            <c:idx val="5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115-400E-A0DF-068859B82241}"/>
              </c:ext>
            </c:extLst>
          </c:dPt>
          <c:dPt>
            <c:idx val="6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115-400E-A0DF-068859B8224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Логопедия</c:v>
                </c:pt>
                <c:pt idx="1">
                  <c:v>ИЗО</c:v>
                </c:pt>
                <c:pt idx="2">
                  <c:v>Ритмика</c:v>
                </c:pt>
                <c:pt idx="3">
                  <c:v>Шашки</c:v>
                </c:pt>
                <c:pt idx="4">
                  <c:v>Англ яз</c:v>
                </c:pt>
                <c:pt idx="5">
                  <c:v>Муз инструменты</c:v>
                </c:pt>
                <c:pt idx="6">
                  <c:v>Компьютер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8</c:v>
                </c:pt>
                <c:pt idx="1">
                  <c:v>8</c:v>
                </c:pt>
                <c:pt idx="2">
                  <c:v>6</c:v>
                </c:pt>
                <c:pt idx="3">
                  <c:v>6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115-400E-A0DF-068859B8224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Логопедия</c:v>
                </c:pt>
                <c:pt idx="1">
                  <c:v>ИЗО</c:v>
                </c:pt>
                <c:pt idx="2">
                  <c:v>Ритмика</c:v>
                </c:pt>
                <c:pt idx="3">
                  <c:v>Шашки</c:v>
                </c:pt>
                <c:pt idx="4">
                  <c:v>Англ яз</c:v>
                </c:pt>
                <c:pt idx="5">
                  <c:v>Муз инструменты</c:v>
                </c:pt>
                <c:pt idx="6">
                  <c:v>Компьютер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F-E115-400E-A0DF-068859B8224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Лист1!$A$2:$A$8</c:f>
              <c:strCache>
                <c:ptCount val="7"/>
                <c:pt idx="0">
                  <c:v>Логопедия</c:v>
                </c:pt>
                <c:pt idx="1">
                  <c:v>ИЗО</c:v>
                </c:pt>
                <c:pt idx="2">
                  <c:v>Ритмика</c:v>
                </c:pt>
                <c:pt idx="3">
                  <c:v>Шашки</c:v>
                </c:pt>
                <c:pt idx="4">
                  <c:v>Англ яз</c:v>
                </c:pt>
                <c:pt idx="5">
                  <c:v>Муз инструменты</c:v>
                </c:pt>
                <c:pt idx="6">
                  <c:v>Компьютер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0-E115-400E-A0DF-068859B822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8231448"/>
        <c:axId val="308227184"/>
      </c:barChart>
      <c:catAx>
        <c:axId val="308231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8227184"/>
        <c:crosses val="autoZero"/>
        <c:auto val="1"/>
        <c:lblAlgn val="ctr"/>
        <c:lblOffset val="100"/>
        <c:noMultiLvlLbl val="0"/>
      </c:catAx>
      <c:valAx>
        <c:axId val="30822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8231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07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8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200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318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2127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1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665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9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2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2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22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21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59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634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02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FA744-9CFE-4CFB-B055-45F72806096C}" type="datetimeFigureOut">
              <a:rPr lang="ru-RU" smtClean="0"/>
              <a:t>12.09.2016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111DFC-2285-40D7-905C-66A4945E9C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2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0875"/>
            <a:ext cx="12192000" cy="3667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368906"/>
            <a:ext cx="8856134" cy="1646302"/>
          </a:xfrm>
        </p:spPr>
        <p:txBody>
          <a:bodyPr/>
          <a:lstStyle/>
          <a:p>
            <a:pPr algn="ctr"/>
            <a:r>
              <a:rPr lang="ru-RU" dirty="0" smtClean="0"/>
              <a:t>Общее родительское собрание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2163" y="1943952"/>
            <a:ext cx="9373808" cy="109689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в</a:t>
            </a:r>
            <a:r>
              <a:rPr lang="ru-RU" sz="2400" b="1" dirty="0" smtClean="0">
                <a:latin typeface="Monotype Corsiva" panose="03010101010201010101" pitchFamily="66" charset="0"/>
              </a:rPr>
              <a:t> МАДОУ </a:t>
            </a:r>
            <a:r>
              <a:rPr lang="ru-RU" sz="2400" b="1" dirty="0" err="1" smtClean="0">
                <a:latin typeface="Monotype Corsiva" panose="03010101010201010101" pitchFamily="66" charset="0"/>
              </a:rPr>
              <a:t>Большеалексеевском</a:t>
            </a:r>
            <a:r>
              <a:rPr lang="ru-RU" sz="2400" b="1" dirty="0" smtClean="0">
                <a:latin typeface="Monotype Corsiva" panose="03010101010201010101" pitchFamily="66" charset="0"/>
              </a:rPr>
              <a:t> д/с комбинированного вида «Калинка»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</a:rPr>
              <a:t>12 сентября 2016года</a:t>
            </a:r>
          </a:p>
        </p:txBody>
      </p:sp>
    </p:spTree>
    <p:extLst>
      <p:ext uri="{BB962C8B-B14F-4D97-AF65-F5344CB8AC3E}">
        <p14:creationId xmlns:p14="http://schemas.microsoft.com/office/powerpoint/2010/main" val="2051776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458752" cy="555171"/>
          </a:xfrm>
        </p:spPr>
        <p:txBody>
          <a:bodyPr/>
          <a:lstStyle/>
          <a:p>
            <a:pPr algn="ctr"/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Организация дополнительных платных услуг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04187"/>
              </p:ext>
            </p:extLst>
          </p:nvPr>
        </p:nvGraphicFramePr>
        <p:xfrm>
          <a:off x="677862" y="1306286"/>
          <a:ext cx="10686823" cy="5138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4603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81000"/>
          </a:xfrm>
        </p:spPr>
        <p:txBody>
          <a:bodyPr/>
          <a:lstStyle/>
          <a:p>
            <a:pPr algn="ctr"/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Отчет по результатам обследования учителя-логопеда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69" y="1240970"/>
            <a:ext cx="8410688" cy="4996543"/>
          </a:xfrm>
        </p:spPr>
      </p:pic>
    </p:spTree>
    <p:extLst>
      <p:ext uri="{BB962C8B-B14F-4D97-AF65-F5344CB8AC3E}">
        <p14:creationId xmlns:p14="http://schemas.microsoft.com/office/powerpoint/2010/main" val="83800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648" y="2303064"/>
            <a:ext cx="4994124" cy="36697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24543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Организация медицинской деятельности в ДОО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02228"/>
            <a:ext cx="2982686" cy="484686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629" y="228600"/>
            <a:ext cx="3394638" cy="4362472"/>
          </a:xfrm>
        </p:spPr>
      </p:pic>
    </p:spTree>
    <p:extLst>
      <p:ext uri="{BB962C8B-B14F-4D97-AF65-F5344CB8AC3E}">
        <p14:creationId xmlns:p14="http://schemas.microsoft.com/office/powerpoint/2010/main" val="268509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04800"/>
          </a:xfrm>
        </p:spPr>
        <p:txBody>
          <a:bodyPr>
            <a:normAutofit fontScale="90000"/>
          </a:bodyPr>
          <a:lstStyle/>
          <a:p>
            <a:pPr algn="ctr"/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341" y="468086"/>
            <a:ext cx="8969943" cy="6083147"/>
          </a:xfrm>
        </p:spPr>
      </p:pic>
    </p:spTree>
    <p:extLst>
      <p:ext uri="{BB962C8B-B14F-4D97-AF65-F5344CB8AC3E}">
        <p14:creationId xmlns:p14="http://schemas.microsoft.com/office/powerpoint/2010/main" val="3216945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9" y="272143"/>
            <a:ext cx="9862457" cy="6281057"/>
          </a:xfrm>
        </p:spPr>
      </p:pic>
    </p:spTree>
    <p:extLst>
      <p:ext uri="{BB962C8B-B14F-4D97-AF65-F5344CB8AC3E}">
        <p14:creationId xmlns:p14="http://schemas.microsoft.com/office/powerpoint/2010/main" val="2990583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73" y="0"/>
            <a:ext cx="11237470" cy="6858000"/>
          </a:xfrm>
        </p:spPr>
      </p:pic>
    </p:spTree>
    <p:extLst>
      <p:ext uri="{BB962C8B-B14F-4D97-AF65-F5344CB8AC3E}">
        <p14:creationId xmlns:p14="http://schemas.microsoft.com/office/powerpoint/2010/main" val="295434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18" y="97971"/>
            <a:ext cx="12074789" cy="6618515"/>
          </a:xfrm>
        </p:spPr>
      </p:pic>
    </p:spTree>
    <p:extLst>
      <p:ext uri="{BB962C8B-B14F-4D97-AF65-F5344CB8AC3E}">
        <p14:creationId xmlns:p14="http://schemas.microsoft.com/office/powerpoint/2010/main" val="136406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2257"/>
          </a:xfrm>
        </p:spPr>
        <p:txBody>
          <a:bodyPr/>
          <a:lstStyle/>
          <a:p>
            <a:pPr algn="ctr"/>
            <a:r>
              <a:rPr lang="ru-RU" dirty="0" smtClean="0"/>
              <a:t>Повестка собрания: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8943"/>
            <a:ext cx="8596668" cy="4702419"/>
          </a:xfrm>
        </p:spPr>
        <p:txBody>
          <a:bodyPr/>
          <a:lstStyle/>
          <a:p>
            <a:r>
              <a:rPr lang="ru-RU" dirty="0"/>
              <a:t>Реализация дошкольного образования в рамках закона "Об образовании в Российской Федерации" № 273 от 29.12.2012 года; </a:t>
            </a:r>
          </a:p>
          <a:p>
            <a:pPr lvl="0">
              <a:buClr>
                <a:srgbClr val="90C226"/>
              </a:buClr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Отчет по финансовой деятельности за 2015-2016 учебный год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;</a:t>
            </a:r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/>
              <a:t>дополнительных платных услуг; </a:t>
            </a:r>
            <a:endParaRPr lang="ru-RU" dirty="0" smtClean="0"/>
          </a:p>
          <a:p>
            <a:r>
              <a:rPr lang="ru-RU" dirty="0" smtClean="0"/>
              <a:t>Отчет по результатам обследования учителя-логопеда;</a:t>
            </a:r>
            <a:endParaRPr lang="ru-RU" dirty="0"/>
          </a:p>
          <a:p>
            <a:r>
              <a:rPr lang="ru-RU" dirty="0" smtClean="0"/>
              <a:t>Организация медицинской деятельности в ДОО;</a:t>
            </a:r>
            <a:endParaRPr lang="ru-RU" dirty="0"/>
          </a:p>
          <a:p>
            <a:r>
              <a:rPr lang="ru-RU" dirty="0" smtClean="0"/>
              <a:t>Безопасность </a:t>
            </a:r>
            <a:r>
              <a:rPr lang="ru-RU" dirty="0"/>
              <a:t>детей; </a:t>
            </a:r>
          </a:p>
          <a:p>
            <a:r>
              <a:rPr lang="ru-RU" dirty="0" smtClean="0"/>
              <a:t>Разное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73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926837" cy="827314"/>
          </a:xfrm>
        </p:spPr>
        <p:txBody>
          <a:bodyPr/>
          <a:lstStyle/>
          <a:p>
            <a:pPr marL="342900" lvl="0" indent="-342900" algn="ctr">
              <a:spcBef>
                <a:spcPts val="1000"/>
              </a:spcBef>
            </a:pPr>
            <a:r>
              <a:rPr lang="ru-RU" sz="18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Отчет по финансовой деятельности за 2015-2016 учебный </a:t>
            </a:r>
            <a:r>
              <a:rPr lang="ru-RU" sz="18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год</a:t>
            </a:r>
            <a:endParaRPr lang="ru-RU" sz="1800" b="1" dirty="0">
              <a:solidFill>
                <a:prstClr val="black">
                  <a:lumMod val="75000"/>
                  <a:lumOff val="2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90600"/>
            <a:ext cx="11133666" cy="56388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/>
              <a:t>Статья 64. Дошкольное образование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[</a:t>
            </a:r>
            <a:r>
              <a:rPr lang="ru-RU" b="1" dirty="0"/>
              <a:t>Закон 273-ФЗ "Об образовании в РФ" 2016] [Глава VII] [Статья 64</a:t>
            </a:r>
            <a:r>
              <a:rPr lang="ru-RU" b="1" dirty="0" smtClean="0"/>
              <a:t>]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1.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направлено на формирование общей культуры, развитие физических, интеллектуальных, нравственных, эстетических и личностных качеств, формирование предпосылок учебной деятельности, сохранение и укрепление здоровья детей дошкольного возраста.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Образовательные программы дошкольного образования направлены на разностороннее развитие детей дошкольного возраста с учетом их возрастных и индивидуальных особенностей, в том числе достижение детьми дошкольного возраста уровня развития, необходимого и достаточного для успешного освоения ими образовательных программ начального общего образования, на основе индивидуального подхода к детям дошкольного возраста и специфичных для детей дошкольного возраста видов деятельности. Освоение образовательных программ дошкольного образования не сопровождается проведением промежуточных аттестаций и итоговой аттестации обучающихся.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Родители (законные представители) несовершеннолетних обучающихся, обеспечивающие получение детьми дошкольного образования в форме семейного образования, имеют право на получение методической, психолого-педагогической, диагностической и консультативной 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Обеспечение предоставления таких видов помощи осуществляется органами государственной власти субъектов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387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028" y="130628"/>
            <a:ext cx="11506199" cy="66402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Отчет по финансовой деятельности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ru-RU" dirty="0"/>
              <a:t>2015-2016 учебный год;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850670"/>
              </p:ext>
            </p:extLst>
          </p:nvPr>
        </p:nvGraphicFramePr>
        <p:xfrm>
          <a:off x="283029" y="1100201"/>
          <a:ext cx="11506199" cy="597115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78079">
                  <a:extLst>
                    <a:ext uri="{9D8B030D-6E8A-4147-A177-3AD203B41FA5}">
                      <a16:colId xmlns:a16="http://schemas.microsoft.com/office/drawing/2014/main" val="2932627861"/>
                    </a:ext>
                  </a:extLst>
                </a:gridCol>
                <a:gridCol w="5925953">
                  <a:extLst>
                    <a:ext uri="{9D8B030D-6E8A-4147-A177-3AD203B41FA5}">
                      <a16:colId xmlns:a16="http://schemas.microsoft.com/office/drawing/2014/main" val="819516621"/>
                    </a:ext>
                  </a:extLst>
                </a:gridCol>
                <a:gridCol w="1386251">
                  <a:extLst>
                    <a:ext uri="{9D8B030D-6E8A-4147-A177-3AD203B41FA5}">
                      <a16:colId xmlns:a16="http://schemas.microsoft.com/office/drawing/2014/main" val="2585836349"/>
                    </a:ext>
                  </a:extLst>
                </a:gridCol>
                <a:gridCol w="205827">
                  <a:extLst>
                    <a:ext uri="{9D8B030D-6E8A-4147-A177-3AD203B41FA5}">
                      <a16:colId xmlns:a16="http://schemas.microsoft.com/office/drawing/2014/main" val="3360751606"/>
                    </a:ext>
                  </a:extLst>
                </a:gridCol>
                <a:gridCol w="945968">
                  <a:extLst>
                    <a:ext uri="{9D8B030D-6E8A-4147-A177-3AD203B41FA5}">
                      <a16:colId xmlns:a16="http://schemas.microsoft.com/office/drawing/2014/main" val="3932061631"/>
                    </a:ext>
                  </a:extLst>
                </a:gridCol>
                <a:gridCol w="734930">
                  <a:extLst>
                    <a:ext uri="{9D8B030D-6E8A-4147-A177-3AD203B41FA5}">
                      <a16:colId xmlns:a16="http://schemas.microsoft.com/office/drawing/2014/main" val="1492205924"/>
                    </a:ext>
                  </a:extLst>
                </a:gridCol>
                <a:gridCol w="945968">
                  <a:extLst>
                    <a:ext uri="{9D8B030D-6E8A-4147-A177-3AD203B41FA5}">
                      <a16:colId xmlns:a16="http://schemas.microsoft.com/office/drawing/2014/main" val="875799949"/>
                    </a:ext>
                  </a:extLst>
                </a:gridCol>
                <a:gridCol w="583223">
                  <a:extLst>
                    <a:ext uri="{9D8B030D-6E8A-4147-A177-3AD203B41FA5}">
                      <a16:colId xmlns:a16="http://schemas.microsoft.com/office/drawing/2014/main" val="709373883"/>
                    </a:ext>
                  </a:extLst>
                </a:gridCol>
              </a:tblGrid>
              <a:tr h="1273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п/п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Мероприятия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Объем   финансирования 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Источник    финансирования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9647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Бюджет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Внебюджет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Спонсорские 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МАУ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724863"/>
                  </a:ext>
                </a:extLst>
              </a:tr>
              <a:tr h="194171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Ремонтные работы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02329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Косметический  ремонт группы (приемные комнаты, потолок)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4460663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Косметический ремонт логопедического кабинета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215568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Частичный ремонт цоколя (перед)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1" ker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269782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козырька над центральным входом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1" ker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563355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Покраска лестничных проемов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1395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1" ker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1395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4633841"/>
                  </a:ext>
                </a:extLst>
              </a:tr>
              <a:tr h="194171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9300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Кухонный инвентарь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970117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Цветной принтер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270398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Металлоконструкции для ремонта входной калитки + установка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985141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Мебель и полоса препятствий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57800,80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57800,80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4350743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спецодежды для персонала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916615"/>
                  </a:ext>
                </a:extLst>
              </a:tr>
              <a:tr h="194171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виды работ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921992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Прохождение мед. осмотра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49400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49400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173768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Испытания средств защиты (боты и перчатки)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612474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по пожарной безопасности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560591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по электробезопасности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598434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по охране труда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1781499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плиты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4450,0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4450,0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215269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металлической двери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6809337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домофона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185128"/>
                  </a:ext>
                </a:extLst>
              </a:tr>
              <a:tr h="2004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дополнительных прожекторов с восточной и западной стороны здания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014060"/>
                  </a:ext>
                </a:extLst>
              </a:tr>
              <a:tr h="194171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 по сохранности здания и благоустройству территории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786753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клумб, высадка цветов, деревьев и кустарников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3282280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и покраска малых форм на участках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6521957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прогулочного домика 1 мл группы</a:t>
                      </a:r>
                      <a:endParaRPr lang="ru-RU" sz="1200" b="1" i="1" kern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0645925"/>
                  </a:ext>
                </a:extLst>
              </a:tr>
              <a:tr h="194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303045,80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156950,80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146095,0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421" marR="384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049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870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248" y="141515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За счет средств областного бюджета приобретено: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4" y="1001486"/>
            <a:ext cx="3111046" cy="41480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749" y="736904"/>
            <a:ext cx="3584121" cy="47788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722" y="2209800"/>
            <a:ext cx="3230563" cy="430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81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30"/>
            <a:ext cx="8596668" cy="1143000"/>
          </a:xfrm>
        </p:spPr>
        <p:txBody>
          <a:bodyPr>
            <a:normAutofit fontScale="90000"/>
          </a:bodyPr>
          <a:lstStyle/>
          <a:p>
            <a:pPr algn="ctr" fontAlgn="t">
              <a:lnSpc>
                <a:spcPct val="115000"/>
              </a:lnSpc>
              <a:spcBef>
                <a:spcPts val="0"/>
              </a:spcBef>
            </a:pPr>
            <a:r>
              <a:rPr lang="ru-RU" dirty="0">
                <a:solidFill>
                  <a:srgbClr val="90C226"/>
                </a:solidFill>
              </a:rPr>
              <a:t>За счет средств областного бюджета приобретено: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sz="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29" y="849086"/>
            <a:ext cx="3306876" cy="44091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364" y="290739"/>
            <a:ext cx="3725636" cy="49675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874" y="1875972"/>
            <a:ext cx="3736521" cy="498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4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90C226"/>
                </a:solidFill>
              </a:rPr>
              <a:t>За счет средств областного бюджета приобретено: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2" y="1289730"/>
            <a:ext cx="2911077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136" y="1113177"/>
            <a:ext cx="3322864" cy="44304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72" y="2935512"/>
            <a:ext cx="2941864" cy="39224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29" y="2935513"/>
            <a:ext cx="2935211" cy="392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2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191" y="152400"/>
            <a:ext cx="8596668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90C226"/>
                </a:solidFill>
              </a:rPr>
              <a:t>За счет средств областного бюджета приобретено: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29" y="1252537"/>
            <a:ext cx="8708571" cy="5431291"/>
          </a:xfrm>
        </p:spPr>
      </p:pic>
    </p:spTree>
    <p:extLst>
      <p:ext uri="{BB962C8B-B14F-4D97-AF65-F5344CB8AC3E}">
        <p14:creationId xmlns:p14="http://schemas.microsoft.com/office/powerpoint/2010/main" val="408998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306352" cy="500743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31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Организация дополнительных платных </a:t>
            </a:r>
            <a:r>
              <a:rPr lang="ru-RU" sz="31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услуг 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216443"/>
              </p:ext>
            </p:extLst>
          </p:nvPr>
        </p:nvGraphicFramePr>
        <p:xfrm>
          <a:off x="261257" y="1109663"/>
          <a:ext cx="11299372" cy="5421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368238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560</Words>
  <Application>Microsoft Office PowerPoint</Application>
  <PresentationFormat>Широкоэкранный</PresentationFormat>
  <Paragraphs>204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Общее родительское собрание </vt:lpstr>
      <vt:lpstr>Повестка собрания:</vt:lpstr>
      <vt:lpstr>Отчет по финансовой деятельности за 2015-2016 учебный год</vt:lpstr>
      <vt:lpstr>Отчет по финансовой деятельности  за 2015-2016 учебный год; </vt:lpstr>
      <vt:lpstr>За счет средств областного бюджета приобретено:</vt:lpstr>
      <vt:lpstr>За счет средств областного бюджета приобретено:             5.             </vt:lpstr>
      <vt:lpstr>За счет средств областного бюджета приобретено:</vt:lpstr>
      <vt:lpstr>За счет средств областного бюджета приобретено:</vt:lpstr>
      <vt:lpstr>Организация дополнительных платных услуг  </vt:lpstr>
      <vt:lpstr>Организация дополнительных платных услуг</vt:lpstr>
      <vt:lpstr>Отчет по результатам обследования учителя-логопеда</vt:lpstr>
      <vt:lpstr>Организация медицинской деятельности в ДОО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Общее родительское собрание </dc:title>
  <dc:creator>я</dc:creator>
  <cp:lastModifiedBy>я</cp:lastModifiedBy>
  <cp:revision>7</cp:revision>
  <dcterms:created xsi:type="dcterms:W3CDTF">2016-09-12T08:36:44Z</dcterms:created>
  <dcterms:modified xsi:type="dcterms:W3CDTF">2016-09-12T10:47:24Z</dcterms:modified>
</cp:coreProperties>
</file>