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9" r:id="rId4"/>
  </p:sldMasterIdLst>
  <p:handoutMasterIdLst>
    <p:handoutMasterId r:id="rId20"/>
  </p:handoutMasterIdLst>
  <p:sldIdLst>
    <p:sldId id="257" r:id="rId5"/>
    <p:sldId id="263" r:id="rId6"/>
    <p:sldId id="264" r:id="rId7"/>
    <p:sldId id="265" r:id="rId8"/>
    <p:sldId id="266" r:id="rId9"/>
    <p:sldId id="268" r:id="rId10"/>
    <p:sldId id="267" r:id="rId11"/>
    <p:sldId id="270" r:id="rId12"/>
    <p:sldId id="269" r:id="rId13"/>
    <p:sldId id="262" r:id="rId14"/>
    <p:sldId id="271" r:id="rId15"/>
    <p:sldId id="272" r:id="rId16"/>
    <p:sldId id="273" r:id="rId17"/>
    <p:sldId id="275" r:id="rId18"/>
    <p:sldId id="276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86EF29F1-CD70-4273-858C-691420A1215B}">
          <p14:sldIdLst>
            <p14:sldId id="257"/>
            <p14:sldId id="263"/>
            <p14:sldId id="264"/>
            <p14:sldId id="265"/>
            <p14:sldId id="266"/>
            <p14:sldId id="268"/>
            <p14:sldId id="267"/>
            <p14:sldId id="270"/>
            <p14:sldId id="269"/>
            <p14:sldId id="262"/>
            <p14:sldId id="271"/>
            <p14:sldId id="272"/>
            <p14:sldId id="273"/>
            <p14:sldId id="275"/>
            <p14:sldId id="27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2D0D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58" d="100"/>
          <a:sy n="58" d="100"/>
        </p:scale>
        <p:origin x="280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DF3F9-A383-40CF-841B-6426D82ECB85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DF9E2-D527-45E4-B727-833247D273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275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8" y="1898977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5012" y="4566542"/>
            <a:ext cx="5761973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6653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ав_ответ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Заголовок 1"/>
          <p:cNvSpPr>
            <a:spLocks noGrp="1"/>
          </p:cNvSpPr>
          <p:nvPr>
            <p:ph type="title"/>
          </p:nvPr>
        </p:nvSpPr>
        <p:spPr>
          <a:xfrm>
            <a:off x="3487706" y="385187"/>
            <a:ext cx="5366479" cy="2758191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4156422" y="3473014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56422" y="4485839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6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156422" y="5498664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611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рав_ответ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090" y="2585668"/>
            <a:ext cx="2417069" cy="345643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5290" y="2889345"/>
            <a:ext cx="2115316" cy="3145542"/>
          </a:xfrm>
          <a:prstGeom prst="rect">
            <a:avLst/>
          </a:prstGeom>
        </p:spPr>
      </p:pic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3487706" y="385187"/>
            <a:ext cx="5366479" cy="2758191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090" y="2585668"/>
            <a:ext cx="2417069" cy="345643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5290" y="2889345"/>
            <a:ext cx="2115316" cy="3145542"/>
          </a:xfrm>
          <a:prstGeom prst="rect">
            <a:avLst/>
          </a:prstGeom>
        </p:spPr>
      </p:pic>
      <p:sp>
        <p:nvSpPr>
          <p:cNvPr id="1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4156422" y="3473014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56422" y="4485839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6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156422" y="5498664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2314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рав_ответ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317" y="2744164"/>
            <a:ext cx="2298197" cy="329794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08984" y="2290011"/>
            <a:ext cx="1642875" cy="3752096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3487706" y="385187"/>
            <a:ext cx="5366479" cy="2758191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317" y="2744164"/>
            <a:ext cx="2298197" cy="329794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08984" y="2290011"/>
            <a:ext cx="1642875" cy="3752096"/>
          </a:xfrm>
          <a:prstGeom prst="rect">
            <a:avLst/>
          </a:prstGeom>
        </p:spPr>
      </p:pic>
      <p:sp>
        <p:nvSpPr>
          <p:cNvPr id="11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4156422" y="3473014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56422" y="4485839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156422" y="5498664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8651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рав_ответ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634" y="2399740"/>
            <a:ext cx="1463043" cy="364236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6106" y="2320491"/>
            <a:ext cx="2002540" cy="3721616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3487706" y="385187"/>
            <a:ext cx="5366479" cy="2758191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634" y="2399740"/>
            <a:ext cx="1463043" cy="364236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6106" y="2320491"/>
            <a:ext cx="2002540" cy="3721616"/>
          </a:xfrm>
          <a:prstGeom prst="rect">
            <a:avLst/>
          </a:prstGeom>
        </p:spPr>
      </p:pic>
      <p:sp>
        <p:nvSpPr>
          <p:cNvPr id="11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4156422" y="3473014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56422" y="4485839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156422" y="5498664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3708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Прав_ответ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169" y="2195523"/>
            <a:ext cx="2176276" cy="384658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1446" y="2180283"/>
            <a:ext cx="2575565" cy="3861824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3487706" y="385187"/>
            <a:ext cx="5366479" cy="2758191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169" y="2195523"/>
            <a:ext cx="2176276" cy="384658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1446" y="2180283"/>
            <a:ext cx="2575565" cy="3861824"/>
          </a:xfrm>
          <a:prstGeom prst="rect">
            <a:avLst/>
          </a:prstGeom>
        </p:spPr>
      </p:pic>
      <p:sp>
        <p:nvSpPr>
          <p:cNvPr id="11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4156422" y="3473014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56422" y="4485839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156422" y="5498664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969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езульта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2101" y="505796"/>
            <a:ext cx="6388621" cy="4483617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6549" y="1482683"/>
            <a:ext cx="6614173" cy="2529845"/>
          </a:xfrm>
          <a:prstGeom prst="rect">
            <a:avLst/>
          </a:prstGeom>
        </p:spPr>
      </p:pic>
      <p:sp>
        <p:nvSpPr>
          <p:cNvPr id="19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2676968" y="2569705"/>
            <a:ext cx="6614173" cy="699587"/>
          </a:xfrm>
          <a:prstGeom prst="rect">
            <a:avLst/>
          </a:prstGeom>
        </p:spPr>
        <p:txBody>
          <a:bodyPr/>
          <a:lstStyle>
            <a:lvl1pPr>
              <a:defRPr b="1"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/>
              <a:t>О</a:t>
            </a:r>
            <a:r>
              <a:rPr lang="en-US" dirty="0"/>
              <a:t> </a:t>
            </a:r>
            <a:r>
              <a:rPr lang="ru-RU" dirty="0"/>
              <a:t>б</a:t>
            </a:r>
            <a:r>
              <a:rPr lang="en-US" dirty="0"/>
              <a:t> </a:t>
            </a:r>
            <a:r>
              <a:rPr lang="ru-RU" dirty="0"/>
              <a:t>р</a:t>
            </a:r>
            <a:r>
              <a:rPr lang="en-US" dirty="0"/>
              <a:t> </a:t>
            </a:r>
            <a:r>
              <a:rPr lang="ru-RU" dirty="0"/>
              <a:t>а</a:t>
            </a:r>
            <a:r>
              <a:rPr lang="en-US" dirty="0"/>
              <a:t> </a:t>
            </a:r>
            <a:r>
              <a:rPr lang="ru-RU" dirty="0"/>
              <a:t>з</a:t>
            </a:r>
            <a:r>
              <a:rPr lang="en-US" dirty="0"/>
              <a:t> </a:t>
            </a:r>
            <a:r>
              <a:rPr lang="ru-RU" dirty="0"/>
              <a:t>е</a:t>
            </a:r>
            <a:r>
              <a:rPr lang="en-US" dirty="0"/>
              <a:t> </a:t>
            </a:r>
            <a:r>
              <a:rPr lang="ru-RU" dirty="0"/>
              <a:t>ц</a:t>
            </a:r>
            <a:r>
              <a:rPr lang="en-US" dirty="0"/>
              <a:t>  </a:t>
            </a:r>
            <a:r>
              <a:rPr lang="ru-RU" dirty="0"/>
              <a:t>з</a:t>
            </a:r>
            <a:r>
              <a:rPr lang="en-US" dirty="0"/>
              <a:t> </a:t>
            </a:r>
            <a:r>
              <a:rPr lang="ru-RU" dirty="0"/>
              <a:t>а</a:t>
            </a:r>
            <a:r>
              <a:rPr lang="en-US" dirty="0"/>
              <a:t> </a:t>
            </a:r>
            <a:r>
              <a:rPr lang="ru-RU" dirty="0"/>
              <a:t>г</a:t>
            </a:r>
            <a:r>
              <a:rPr lang="en-US" dirty="0"/>
              <a:t> </a:t>
            </a:r>
            <a:r>
              <a:rPr lang="ru-RU" dirty="0"/>
              <a:t>о</a:t>
            </a:r>
            <a:r>
              <a:rPr lang="en-US" dirty="0"/>
              <a:t> </a:t>
            </a:r>
            <a:r>
              <a:rPr lang="ru-RU" dirty="0"/>
              <a:t>л</a:t>
            </a:r>
            <a:r>
              <a:rPr lang="en-US" dirty="0"/>
              <a:t> </a:t>
            </a:r>
            <a:r>
              <a:rPr lang="ru-RU" dirty="0"/>
              <a:t>о</a:t>
            </a:r>
            <a:r>
              <a:rPr lang="en-US" dirty="0"/>
              <a:t> </a:t>
            </a:r>
            <a:r>
              <a:rPr lang="ru-RU" dirty="0"/>
              <a:t>в</a:t>
            </a:r>
            <a:r>
              <a:rPr lang="en-US" dirty="0"/>
              <a:t> </a:t>
            </a:r>
            <a:r>
              <a:rPr lang="ru-RU" dirty="0"/>
              <a:t>к</a:t>
            </a:r>
            <a:r>
              <a:rPr lang="en-US" dirty="0"/>
              <a:t> </a:t>
            </a:r>
            <a:r>
              <a:rPr lang="ru-RU" dirty="0"/>
              <a:t>а</a:t>
            </a:r>
          </a:p>
        </p:txBody>
      </p:sp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886" y="2569705"/>
            <a:ext cx="1690142" cy="3683982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8098" y="4089357"/>
            <a:ext cx="1563627" cy="1953772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87302" y="1959719"/>
            <a:ext cx="2320644" cy="4083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467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-4.44444E-6 L 0.00078 -0.13425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-671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42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3.54167E-6 -4.44444E-6 L 0.00065 -0.16851 " pathEditMode="relative" rAng="0" ptsTypes="AA">
                                      <p:cBhvr>
                                        <p:cTn id="19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842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4.79167E-6 -4.44444E-6 L -0.0004 -0.17407 " pathEditMode="relative" rAng="0" ptsTypes="AA">
                                      <p:cBhvr>
                                        <p:cTn id="21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-8704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63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04167E-6 2.96296E-6 L 0.1987 -0.00417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35" y="-208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35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54167E-6 -3.33333E-6 L -0.21927 0.00186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64" y="93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35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2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9" grpId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Фо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5904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530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</p:sldLayoutIdLst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12322" y="2118902"/>
            <a:ext cx="2115316" cy="3145542"/>
          </a:xfrm>
          <a:prstGeom prst="rect">
            <a:avLst/>
          </a:prstGeom>
        </p:spPr>
      </p:pic>
      <p:pic>
        <p:nvPicPr>
          <p:cNvPr id="10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47900" y="4416550"/>
            <a:ext cx="573534" cy="505026"/>
          </a:xfrm>
          <a:prstGeom prst="rect">
            <a:avLst/>
          </a:prstGeom>
        </p:spPr>
      </p:pic>
      <p:grpSp>
        <p:nvGrpSpPr>
          <p:cNvPr id="11" name="Group 2"/>
          <p:cNvGrpSpPr/>
          <p:nvPr/>
        </p:nvGrpSpPr>
        <p:grpSpPr>
          <a:xfrm>
            <a:off x="420982" y="3182206"/>
            <a:ext cx="2417069" cy="3456439"/>
            <a:chOff x="3344569" y="426786"/>
            <a:chExt cx="2417069" cy="3456439"/>
          </a:xfrm>
        </p:grpSpPr>
        <p:pic>
          <p:nvPicPr>
            <p:cNvPr id="12" name="Рисунок 6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344569" y="426786"/>
              <a:ext cx="1863051" cy="3456439"/>
            </a:xfrm>
            <a:prstGeom prst="rect">
              <a:avLst/>
            </a:prstGeom>
          </p:spPr>
        </p:pic>
        <p:pic>
          <p:nvPicPr>
            <p:cNvPr id="13" name="Рисунок 6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006898" y="2129883"/>
              <a:ext cx="754740" cy="379141"/>
            </a:xfrm>
            <a:prstGeom prst="rect">
              <a:avLst/>
            </a:prstGeom>
          </p:spPr>
        </p:pic>
      </p:grpSp>
      <p:sp>
        <p:nvSpPr>
          <p:cNvPr id="9" name="Заголовок 1"/>
          <p:cNvSpPr txBox="1">
            <a:spLocks/>
          </p:cNvSpPr>
          <p:nvPr/>
        </p:nvSpPr>
        <p:spPr>
          <a:xfrm>
            <a:off x="559254" y="563671"/>
            <a:ext cx="10159814" cy="4700773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ЗДОРОВЬЕСБЕРЕГАЮЩИЙ ПОДХОД В ПРОЦЕССЕ АДАПТАЦИИ РЕБЁНКА К ДОШКОЛЬНОМУ УЧРЕЖДЕНИЮ</a:t>
            </a:r>
            <a:endParaRPr lang="ru-RU" sz="4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856597" y="5302023"/>
            <a:ext cx="8965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АВТОР: КРАВЧЕНКО Н.В., воспитатель МБДОУ «ДЕТСКИЙ САД «СНЕЖИНКА»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0802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4.16667E-6 7.40741E-7 L -0.19362 0.00648 " pathEditMode="relative" rAng="0" ptsTypes="AA">
                                      <p:cBhvr>
                                        <p:cTn id="14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87" y="32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4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5E-6 4.81481E-6 C 0.00443 -0.00741 0.01992 -0.01413 0.02565 -0.01413 C 0.06016 -0.01413 0.09584 0.09884 0.09584 0.21203 C 0.09584 0.15486 0.1138 0.09884 0.13047 0.09884 C 0.14831 0.09884 0.16498 0.15555 0.16498 0.21203 C 0.16498 0.18379 0.17383 0.15486 0.18282 0.15486 C 0.19167 0.15486 0.20065 0.18287 0.20065 0.21203 C 0.20065 0.19722 0.20521 0.18379 0.20951 0.18379 C 0.21407 0.18379 0.21836 0.19814 0.21836 0.21203 C 0.21836 0.20439 0.22058 0.19722 0.22292 0.19722 C 0.22409 0.19722 0.22735 0.20486 0.22735 0.21203 C 0.22735 0.2081 0.22852 0.20439 0.22956 0.20439 C 0.22956 0.20532 0.23177 0.20787 0.23177 0.21203 C 0.23177 0.20995 0.23177 0.2081 0.23295 0.2081 C 0.23295 0.20902 0.23412 0.21018 0.23412 0.21203 C 0.23412 0.21111 0.23412 0.20995 0.23412 0.20902 C 0.23529 0.20902 0.23529 0.20995 0.23529 0.21111 C 0.23646 0.21111 0.23646 0.21018 0.23646 0.20902 C 0.23763 0.20902 0.23763 0.20995 0.23763 0.21111 " pathEditMode="relative" rAng="0" ptsTypes="AAAAAAAAAAAAAAAAAAA">
                                      <p:cBhvr>
                                        <p:cTn id="16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75" y="98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313" y="511672"/>
            <a:ext cx="6709714" cy="5513347"/>
          </a:xfrm>
          <a:prstGeom prst="rect">
            <a:avLst/>
          </a:prstGeom>
          <a:scene3d>
            <a:camera prst="orthographicFront"/>
            <a:lightRig rig="threePt" dir="t"/>
          </a:scene3d>
          <a:sp3d contourW="88900">
            <a:contourClr>
              <a:srgbClr val="00B0F0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7127310" y="2680570"/>
            <a:ext cx="487262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Особое 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значение в 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период 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адаптации 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имеет 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музыкальная и 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элементарная </a:t>
            </a:r>
            <a:r>
              <a:rPr lang="ru-RU" sz="3600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театрализованно-игровая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деятельность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8968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846" y="662668"/>
            <a:ext cx="6400800" cy="5304367"/>
          </a:xfrm>
          <a:prstGeom prst="rect">
            <a:avLst/>
          </a:prstGeom>
          <a:scene3d>
            <a:camera prst="orthographicFront"/>
            <a:lightRig rig="threePt" dir="t"/>
          </a:scene3d>
          <a:sp3d contourW="88900">
            <a:contourClr>
              <a:srgbClr val="00B0F0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6793630" y="2401158"/>
            <a:ext cx="5143674" cy="36490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Театрализованные 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игры дают возможность </a:t>
            </a:r>
            <a:r>
              <a:rPr lang="ru-RU" sz="3600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ре-бенку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«прикрыться» </a:t>
            </a:r>
            <a:r>
              <a:rPr lang="ru-RU" sz="3600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взя-тым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себя 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образом. 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Здесь нам в помощь игра «Разговор с игрушкой».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579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616" y="431576"/>
            <a:ext cx="6861908" cy="6077282"/>
          </a:xfrm>
          <a:prstGeom prst="rect">
            <a:avLst/>
          </a:prstGeom>
          <a:scene3d>
            <a:camera prst="orthographicFront"/>
            <a:lightRig rig="threePt" dir="t"/>
          </a:scene3d>
          <a:sp3d contourW="88900">
            <a:contourClr>
              <a:srgbClr val="00B0F0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7411915" y="3711255"/>
            <a:ext cx="4562967" cy="2434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Используя образ игрушки, ребёнок скажет вам, что его тревожит.</a:t>
            </a:r>
            <a:endParaRPr lang="ru-RU" sz="36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7958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1230" y="562708"/>
            <a:ext cx="7092000" cy="5793637"/>
          </a:xfrm>
          <a:prstGeom prst="rect">
            <a:avLst/>
          </a:prstGeom>
          <a:scene3d>
            <a:camera prst="orthographicFront"/>
            <a:lightRig rig="threePt" dir="t"/>
          </a:scene3d>
          <a:sp3d contourW="88900">
            <a:contourClr>
              <a:srgbClr val="00B0F0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7553194" y="3469709"/>
            <a:ext cx="444673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Малыши 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36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удо-вольствием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знако-мились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нехитрым инвентарем: граблями и метлами</a:t>
            </a:r>
          </a:p>
        </p:txBody>
      </p:sp>
    </p:spTree>
    <p:extLst>
      <p:ext uri="{BB962C8B-B14F-4D97-AF65-F5344CB8AC3E}">
        <p14:creationId xmlns:p14="http://schemas.microsoft.com/office/powerpoint/2010/main" val="1522182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7218" y="633048"/>
            <a:ext cx="6752492" cy="5690620"/>
          </a:xfrm>
          <a:prstGeom prst="rect">
            <a:avLst/>
          </a:prstGeom>
          <a:scene3d>
            <a:camera prst="orthographicFront"/>
            <a:lightRig rig="threePt" dir="t"/>
          </a:scene3d>
          <a:sp3d contourW="88900">
            <a:contourClr>
              <a:srgbClr val="00B0F0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7414846" y="3601858"/>
            <a:ext cx="448993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 провели акцию «Водичка, водичка, умой мое личико!»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210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2116" y="334107"/>
            <a:ext cx="9316915" cy="6211276"/>
          </a:xfrm>
          <a:prstGeom prst="rect">
            <a:avLst/>
          </a:prstGeom>
          <a:scene3d>
            <a:camera prst="orthographicFront"/>
            <a:lightRig rig="threePt" dir="t"/>
          </a:scene3d>
          <a:sp3d contourW="88900">
            <a:contourClr>
              <a:srgbClr val="00B0F0"/>
            </a:contourClr>
          </a:sp3d>
        </p:spPr>
      </p:pic>
    </p:spTree>
    <p:extLst>
      <p:ext uri="{BB962C8B-B14F-4D97-AF65-F5344CB8AC3E}">
        <p14:creationId xmlns:p14="http://schemas.microsoft.com/office/powerpoint/2010/main" val="1360094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080" y="2585668"/>
            <a:ext cx="2417069" cy="345643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4287" y="2896565"/>
            <a:ext cx="2115316" cy="3145542"/>
          </a:xfrm>
          <a:prstGeom prst="rect">
            <a:avLst/>
          </a:prstGeom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451100" y="36881"/>
            <a:ext cx="7378700" cy="6555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539750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5940425" algn="r"/>
              </a:tabLst>
            </a:pPr>
            <a:r>
              <a:rPr kumimoji="0" lang="ru-RU" altLang="ru-RU" sz="28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Цели</a:t>
            </a:r>
            <a:r>
              <a:rPr kumimoji="0" lang="ru-RU" altLang="ru-RU" sz="2800" b="1" i="1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8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использования </a:t>
            </a:r>
            <a:r>
              <a:rPr kumimoji="0" lang="ru-RU" altLang="ru-RU" sz="2800" b="1" i="1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здоровьесберега-ющих</a:t>
            </a:r>
            <a:r>
              <a:rPr kumimoji="0" lang="ru-RU" altLang="ru-RU" sz="28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технологий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5940425" algn="r"/>
              </a:tabLst>
            </a:pP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сбережение здоровья детей путем создания благоприятных  условий пребывания, воспитания и образования в ДОУ, </a:t>
            </a:r>
            <a:endParaRPr kumimoji="0" lang="ru-RU" alt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5940425" algn="r"/>
              </a:tabLst>
            </a:pP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укрепление психического и физического здоровья дошкольников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  <a:p>
            <a:pPr marL="0" marR="0" lvl="0" indent="539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5940425" algn="r"/>
              </a:tabLst>
            </a:pP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kumimoji="0" lang="ru-RU" altLang="ru-RU" sz="28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  <a:p>
            <a:pPr marL="0" marR="0" lvl="0" indent="539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5940425" algn="r"/>
              </a:tabLst>
            </a:pPr>
            <a:r>
              <a:rPr kumimoji="0" lang="ru-RU" altLang="ru-RU" sz="28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endParaRPr kumimoji="0" lang="ru-RU" altLang="ru-RU" sz="2800" b="1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5940425" algn="r"/>
              </a:tabLst>
            </a:pP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Распределять</a:t>
            </a:r>
            <a:r>
              <a:rPr lang="ru-RU" alt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 и физические нагрузки;  </a:t>
            </a:r>
            <a:b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предотвращать перегрузки и усталость;</a:t>
            </a:r>
            <a:endParaRPr kumimoji="0" lang="ru-RU" alt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5940425" algn="r"/>
              </a:tabLst>
            </a:pP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пропагандировать здоровый образ жизни среди родителей и детей.</a:t>
            </a:r>
            <a:endParaRPr kumimoji="0" lang="ru-RU" alt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92544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899" y="139699"/>
            <a:ext cx="5334001" cy="6540501"/>
          </a:xfrm>
          <a:prstGeom prst="rect">
            <a:avLst/>
          </a:prstGeom>
          <a:scene3d>
            <a:camera prst="orthographicFront"/>
            <a:lightRig rig="threePt" dir="t"/>
          </a:scene3d>
          <a:sp3d extrusionH="76200" contourW="88900" prstMaterial="metal">
            <a:extrusionClr>
              <a:srgbClr val="00B050"/>
            </a:extrusionClr>
            <a:contourClr>
              <a:srgbClr val="00B0F0"/>
            </a:contourClr>
          </a:sp3d>
        </p:spPr>
      </p:pic>
      <p:sp>
        <p:nvSpPr>
          <p:cNvPr id="13" name="Прямоугольник 12"/>
          <p:cNvSpPr/>
          <p:nvPr/>
        </p:nvSpPr>
        <p:spPr>
          <a:xfrm>
            <a:off x="5918200" y="3606020"/>
            <a:ext cx="6273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Детский сад не должен быть источником стресса для детей. 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8546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317" y="2788041"/>
            <a:ext cx="1463043" cy="364236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9112357" y="2337286"/>
            <a:ext cx="410058" cy="37150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996" y="85837"/>
            <a:ext cx="5150312" cy="6626951"/>
          </a:xfrm>
          <a:prstGeom prst="rect">
            <a:avLst/>
          </a:prstGeom>
          <a:scene3d>
            <a:camera prst="orthographicFront"/>
            <a:lightRig rig="threePt" dir="t"/>
          </a:scene3d>
          <a:sp3d contourW="88900">
            <a:contourClr>
              <a:srgbClr val="00B0F0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6634069" y="3743437"/>
            <a:ext cx="536663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Воспитатели готовы 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нести 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 только положительный образ их 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62568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4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70833E-6 -4.07407E-6 C -0.06419 -0.00926 -0.12356 -0.03263 -0.19192 -0.02708 C -0.24049 -0.0206 -0.2862 -0.01666 -0.33294 0.02848 C -0.38672 0.08033 -0.42734 0.13403 -0.44922 0.19561 L -0.55403 0.48033 " pathEditMode="relative" rAng="20040000" ptsTypes="AAAAA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586" y="134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749" y="492369"/>
            <a:ext cx="7042965" cy="5851706"/>
          </a:xfrm>
          <a:prstGeom prst="rect">
            <a:avLst/>
          </a:prstGeom>
          <a:scene3d>
            <a:camera prst="orthographicFront"/>
            <a:lightRig rig="threePt" dir="t"/>
          </a:scene3d>
          <a:sp3d contourW="88900">
            <a:contourClr>
              <a:srgbClr val="00B0F0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7457161" y="3481752"/>
            <a:ext cx="4572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Мы работаем 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специальному плану образовательной работы на период 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адаптации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1799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215" y="754075"/>
            <a:ext cx="6080760" cy="5292969"/>
          </a:xfrm>
          <a:prstGeom prst="rect">
            <a:avLst/>
          </a:prstGeom>
          <a:scene3d>
            <a:camera prst="orthographicFront"/>
            <a:lightRig rig="threePt" dir="t"/>
          </a:scene3d>
          <a:sp3d contourW="88900">
            <a:contourClr>
              <a:srgbClr val="00B0F0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6096000" y="3738720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 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нравится малышам игра «Наливаем, выливаем, сравниваем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36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0244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295" y="488168"/>
            <a:ext cx="7290428" cy="5658212"/>
          </a:xfrm>
          <a:prstGeom prst="rect">
            <a:avLst/>
          </a:prstGeom>
          <a:scene3d>
            <a:camera prst="orthographicFront"/>
            <a:lightRig rig="threePt" dir="t"/>
          </a:scene3d>
          <a:sp3d contourW="88900">
            <a:contourClr>
              <a:srgbClr val="00B0F0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7807569" y="4086061"/>
            <a:ext cx="4165600" cy="1870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Помогает развить моторику рук 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«Рисунки на песке»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36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0008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323" y="914401"/>
            <a:ext cx="6400800" cy="5326916"/>
          </a:xfrm>
          <a:prstGeom prst="rect">
            <a:avLst/>
          </a:prstGeom>
          <a:scene3d>
            <a:camera prst="orthographicFront"/>
            <a:lightRig rig="threePt" dir="t"/>
          </a:scene3d>
          <a:sp3d contourW="88900">
            <a:contourClr>
              <a:srgbClr val="00B0F0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6982068" y="3238163"/>
            <a:ext cx="50419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1125"/>
              </a:spcBef>
              <a:spcAft>
                <a:spcPts val="1125"/>
              </a:spcAft>
            </a:pP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Наиболее 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эффективным приемом 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работы при адаптации детей </a:t>
            </a:r>
            <a:r>
              <a:rPr lang="ru-RU" sz="3600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ран-него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возраста является игровая 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терапия. </a:t>
            </a:r>
            <a:endParaRPr lang="ru-RU" sz="36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3042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300" y="783112"/>
            <a:ext cx="6972300" cy="5373139"/>
          </a:xfrm>
          <a:prstGeom prst="rect">
            <a:avLst/>
          </a:prstGeom>
          <a:scene3d>
            <a:camera prst="orthographicFront"/>
            <a:lightRig rig="threePt" dir="t"/>
          </a:scene3d>
          <a:sp3d contourW="88900">
            <a:contourClr>
              <a:srgbClr val="00B0F0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7454900" y="3847927"/>
            <a:ext cx="446987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Дети с удовольствием пускают пузыри, </a:t>
            </a:r>
            <a:r>
              <a:rPr lang="ru-RU" sz="3600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пы-таются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дотронуться до них.</a:t>
            </a:r>
            <a:endParaRPr lang="ru-RU" sz="36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642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1E4E79"/>
      </a:hlink>
      <a:folHlink>
        <a:srgbClr val="1E4E79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2FF6AE2C-0855-4436-BAB0-964168DB80F7}" vid="{82FFDBF2-270A-4196-BBA2-1947BAF14E3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F8F9056-19CC-403D-A4E3-D0BFC3D9E63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82C15FF-1675-4B64-8D0C-D78E36D0F68C}">
  <ds:schemaRefs>
    <ds:schemaRef ds:uri="http://purl.org/dc/terms/"/>
    <ds:schemaRef ds:uri="http://schemas.microsoft.com/office/2006/metadata/properties"/>
    <ds:schemaRef ds:uri="6ee78bd2-4339-4042-adc0-bcc646419980"/>
    <ds:schemaRef ds:uri="http://schemas.microsoft.com/sharepoint/v3"/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2547570a-e5f4-4946-a4c3-82580e42479e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4F67FFB0-F441-4120-8FA0-C46780EE305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теста с играющими детьми</Template>
  <TotalTime>0</TotalTime>
  <Words>181</Words>
  <Application>Microsoft Office PowerPoint</Application>
  <PresentationFormat>Широкоэкранный</PresentationFormat>
  <Paragraphs>21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Segoe UI</vt:lpstr>
      <vt:lpstr>Times New Roman</vt:lpstr>
      <vt:lpstr>Тема1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2016-10-18T19:02:13Z</dcterms:created>
  <dcterms:modified xsi:type="dcterms:W3CDTF">2016-11-25T18:21:08Z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