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51D60B04-1947-4EA0-A033-442F7B509E14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796DF90-3142-472C-8433-2D37CA307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EB2AD-A762-4D82-AE04-C932B854064A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C44D6-105C-4EAA-B8BB-6A3FEBA58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E1E6D-5BA9-4D7A-958D-0A8FA2975C5C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52C1A-3924-4DFC-9ED2-CF72A6BBC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10631-340A-4414-A6D7-3A67DCF14BE2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B8D43-6542-423A-8B4D-6E2989B74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E11FA-E5E4-496F-9EF3-5FA840D9ADEB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DF9C0-FFCF-4EBE-8D6C-BBD095F6E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E833E-96A2-4176-8684-C6FAD2816190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46E23-BEE0-41EB-8652-4C0F84CB7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EDFCE-09CD-4F57-B0C9-D43ADA74F12E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A5CBFBF6-D439-4829-9090-1BF3EF00D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DD430-E052-44C4-BF11-6F5179DAA463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58DFC-0F48-4BAB-9FE8-1DE52BF98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24011-1369-4457-B820-7C40A7033BD4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17D8F-735F-488B-BF26-3FA660F83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27E4055-EFD7-4C0A-87CE-007CA2BAC2CA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2CB9EFCF-8DBB-4632-BDF9-9719ECB88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D13ABCE-D29D-4AA4-A430-21438351F8B7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7E4B64E7-08C0-498D-AEEE-AD012ED76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9C43F3-E560-4262-8981-4293E3E4DFEA}" type="datetimeFigureOut">
              <a:rPr lang="ru-RU"/>
              <a:pPr>
                <a:defRPr/>
              </a:pPr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367A95-1A7D-43A7-A31B-5273049D4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9" r:id="rId6"/>
    <p:sldLayoutId id="2147483718" r:id="rId7"/>
    <p:sldLayoutId id="2147483725" r:id="rId8"/>
    <p:sldLayoutId id="2147483726" r:id="rId9"/>
    <p:sldLayoutId id="2147483717" r:id="rId10"/>
    <p:sldLayoutId id="2147483716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B9CAA5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B9CAA5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C1CBB6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8062912" cy="1470025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sz="2800" b="1" i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Meiryo" panose="020B0604030504040204" pitchFamily="34" charset="-128"/>
                <a:cs typeface="Meiryo" panose="020B0604030504040204" pitchFamily="34" charset="-128"/>
              </a:rPr>
              <a:t>Методическая </a:t>
            </a:r>
            <a:r>
              <a:rPr lang="ru-RU" sz="2800" b="1" i="1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Meiryo" panose="020B0604030504040204" pitchFamily="34" charset="-128"/>
                <a:cs typeface="Meiryo" panose="020B0604030504040204" pitchFamily="34" charset="-128"/>
              </a:rPr>
              <a:t>разработка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2348880"/>
            <a:ext cx="8640960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«Изучение имени прилагательного на уроках </a:t>
            </a:r>
            <a:r>
              <a:rPr lang="ru-RU" sz="3600" b="1" i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русского </a:t>
            </a:r>
            <a:r>
              <a:rPr lang="ru-RU" sz="36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языка в начальной школе с учетом формирования УУД</a:t>
            </a:r>
            <a:r>
              <a:rPr lang="ru-RU" sz="3600" b="1" i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»</a:t>
            </a:r>
            <a:endParaRPr lang="ru-RU" sz="3600" b="1" i="1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515778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Century Gothic" pitchFamily="34" charset="0"/>
              </a:rPr>
              <a:t> </a:t>
            </a:r>
            <a:r>
              <a:rPr lang="ru-RU" dirty="0">
                <a:solidFill>
                  <a:srgbClr val="262626"/>
                </a:solidFill>
                <a:latin typeface="Monotype Corsiva" pitchFamily="66" charset="0"/>
              </a:rPr>
              <a:t>Выполнил:</a:t>
            </a:r>
          </a:p>
          <a:p>
            <a:r>
              <a:rPr lang="ru-RU" dirty="0">
                <a:solidFill>
                  <a:srgbClr val="262626"/>
                </a:solidFill>
                <a:latin typeface="Monotype Corsiva" pitchFamily="66" charset="0"/>
              </a:rPr>
              <a:t> Учитель начальных классов</a:t>
            </a:r>
          </a:p>
          <a:p>
            <a:r>
              <a:rPr lang="ru-RU" dirty="0">
                <a:solidFill>
                  <a:srgbClr val="262626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262626"/>
                </a:solidFill>
                <a:latin typeface="Monotype Corsiva" pitchFamily="66" charset="0"/>
              </a:rPr>
              <a:t>МАОУ СШ </a:t>
            </a:r>
            <a:r>
              <a:rPr lang="ru-RU" dirty="0">
                <a:solidFill>
                  <a:srgbClr val="262626"/>
                </a:solidFill>
                <a:latin typeface="Monotype Corsiva" pitchFamily="66" charset="0"/>
              </a:rPr>
              <a:t>№</a:t>
            </a:r>
            <a:r>
              <a:rPr lang="ru-RU" dirty="0">
                <a:solidFill>
                  <a:srgbClr val="262626"/>
                </a:solidFill>
              </a:rPr>
              <a:t>151</a:t>
            </a:r>
            <a:r>
              <a:rPr lang="ru-RU" dirty="0">
                <a:solidFill>
                  <a:srgbClr val="262626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262626"/>
                </a:solidFill>
                <a:latin typeface="Monotype Corsiva" pitchFamily="66" charset="0"/>
              </a:rPr>
              <a:t> с изучением отдельных предметов</a:t>
            </a:r>
            <a:endParaRPr lang="ru-RU" dirty="0">
              <a:solidFill>
                <a:srgbClr val="262626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262626"/>
                </a:solidFill>
                <a:latin typeface="Monotype Corsiva" pitchFamily="66" charset="0"/>
              </a:rPr>
              <a:t> </a:t>
            </a:r>
            <a:r>
              <a:rPr lang="ru-RU" dirty="0">
                <a:solidFill>
                  <a:srgbClr val="262626"/>
                </a:solidFill>
              </a:rPr>
              <a:t>Советского района</a:t>
            </a:r>
          </a:p>
          <a:p>
            <a:r>
              <a:rPr lang="ru-RU" dirty="0">
                <a:solidFill>
                  <a:srgbClr val="262626"/>
                </a:solidFill>
                <a:latin typeface="Monotype Corsiva" pitchFamily="66" charset="0"/>
              </a:rPr>
              <a:t> </a:t>
            </a:r>
            <a:r>
              <a:rPr lang="ru-RU" dirty="0">
                <a:solidFill>
                  <a:srgbClr val="262626"/>
                </a:solidFill>
              </a:rPr>
              <a:t>Зрячева Татьяна Ивановна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260350"/>
            <a:ext cx="8785225" cy="65246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Прилагательному как части речи свойственны морфологические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            </a:t>
            </a:r>
            <a:r>
              <a:rPr lang="ru-RU" sz="2000" b="1" i="1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+mn-cs"/>
              </a:rPr>
              <a:t>категории рода, числа и падежа.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Также необходимо добавить, что прилагательное обладает морфологической категорией степени сравнения и имеет полные и краткие формы.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DokChampa" panose="020B0604020202020204" pitchFamily="34" charset="-34"/>
              </a:rPr>
              <a:t>          </a:t>
            </a:r>
            <a:r>
              <a:rPr lang="ru-RU" b="1" i="1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DokChampa" panose="020B0604020202020204" pitchFamily="34" charset="-34"/>
              </a:rPr>
              <a:t>ИЗУЧЕНИЕ  ИМЕНИ  ПРИЛАГАТЕЛЬНОГО  НА  УРОКАХ  РУССКОГО  ЯЗЫКА  В </a:t>
            </a:r>
            <a:r>
              <a:rPr lang="ru-RU">
                <a:solidFill>
                  <a:schemeClr val="accent2">
                    <a:lumMod val="40000"/>
                    <a:lumOff val="60000"/>
                  </a:schemeClr>
                </a:solidFill>
                <a:latin typeface="Gabriola" panose="04040605051002020D02" pitchFamily="82" charset="0"/>
                <a:cs typeface="+mn-cs"/>
              </a:rPr>
              <a:t> </a:t>
            </a:r>
            <a:r>
              <a:rPr lang="ru-RU" b="1" i="1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cs typeface="DokChampa" panose="020B0604020202020204" pitchFamily="34" charset="-34"/>
              </a:rPr>
              <a:t>НАЧАЛЬНОЙ  ШКОЛЕ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Анализ программы по русскому языку УМК  «Школа России».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Программа строится по годам обучения в соответствии с принципами природосообразности, поэтапности, непрерывности, с психолого-педагогическими особенностями обучения младших школьников. Формируемые языковые понятия соответствуют научным представлениям и в дальнейшем не требуют переучивания, а нуждаются лишь в углублении и более широкой конкретизации.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Данная программа включает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три основных раздела: «Текст», «Предложение»,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«Слово», вокруг которых группируются факты,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понятия и явления языка, подлежащие изучению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в 1-4 классах. Распределение учебного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материала соответствует схеме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«речь - текст - предложение - слово».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22530" name="Picture 2" descr="http://1-4.by/wp-content/uploads/2013/01/images-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6788" y="4868863"/>
            <a:ext cx="2971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228600"/>
            <a:ext cx="864076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Начальным этапом изучения частей речи является </a:t>
            </a:r>
            <a:r>
              <a:rPr lang="ru-RU" b="1" i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 класс</a:t>
            </a:r>
            <a:r>
              <a:rPr lang="ru-RU">
                <a:latin typeface="+mn-lt"/>
                <a:cs typeface="+mn-cs"/>
              </a:rPr>
              <a:t>.                                                      Учащиеся овладевают следующими умениями:</a:t>
            </a:r>
          </a:p>
        </p:txBody>
      </p:sp>
      <p:sp>
        <p:nvSpPr>
          <p:cNvPr id="3" name="Блок-схема: решение 2"/>
          <p:cNvSpPr/>
          <p:nvPr/>
        </p:nvSpPr>
        <p:spPr>
          <a:xfrm>
            <a:off x="179388" y="919163"/>
            <a:ext cx="5472112" cy="25685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b="1" i="1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распознавать и    сознанно употреблять  речи слова,                                обозначающие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признаки предметов</a:t>
            </a:r>
            <a:endParaRPr lang="ru-RU" b="1"/>
          </a:p>
        </p:txBody>
      </p:sp>
      <p:sp>
        <p:nvSpPr>
          <p:cNvPr id="4" name="Блок-схема: решение 3"/>
          <p:cNvSpPr/>
          <p:nvPr/>
        </p:nvSpPr>
        <p:spPr>
          <a:xfrm>
            <a:off x="4284663" y="1968500"/>
            <a:ext cx="4751387" cy="1979613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/>
              <a:t>    </a:t>
            </a:r>
            <a:r>
              <a:rPr lang="ru-RU" b="1" i="1">
                <a:solidFill>
                  <a:schemeClr val="bg2">
                    <a:lumMod val="75000"/>
                  </a:schemeClr>
                </a:solidFill>
                <a:latin typeface="Book Antiqua" panose="02040602050305030304" pitchFamily="18" charset="0"/>
              </a:rPr>
              <a:t>характеризовать предметы с разных сторон</a:t>
            </a:r>
            <a:endParaRPr lang="ru-RU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611188" y="3257550"/>
            <a:ext cx="7632700" cy="360045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latin typeface="Book Antiqua" panose="0204060205030503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различать слова, отвечающие на вопросы какой? какая? какое? и слов, отвечающих на вопросы какие? (правильно ставить вопросы к имени прилагательному в единственном и множественном числе).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88" y="0"/>
            <a:ext cx="8856662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Центральное место в процессе формирования морфологических понятий отводится </a:t>
            </a:r>
            <a:r>
              <a:rPr lang="ru-RU" b="1" i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3 классу</a:t>
            </a:r>
            <a:r>
              <a:rPr lang="ru-RU">
                <a:latin typeface="+mn-lt"/>
                <a:cs typeface="+mn-cs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Изучение темы «Имя прилагательное» в третьем классе имеет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rgbClr val="FFC000"/>
                </a:solidFill>
                <a:latin typeface="+mn-lt"/>
                <a:cs typeface="+mn-cs"/>
              </a:rPr>
              <a:t>              следующие задачи</a:t>
            </a:r>
            <a:r>
              <a:rPr lang="ru-RU">
                <a:latin typeface="+mn-lt"/>
                <a:cs typeface="+mn-cs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</a:t>
            </a:r>
          </a:p>
        </p:txBody>
      </p:sp>
      <p:sp>
        <p:nvSpPr>
          <p:cNvPr id="6" name="Багетная рамка 5"/>
          <p:cNvSpPr/>
          <p:nvPr/>
        </p:nvSpPr>
        <p:spPr>
          <a:xfrm rot="21349407">
            <a:off x="403225" y="1155700"/>
            <a:ext cx="3249613" cy="232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0070C0"/>
                </a:solidFill>
                <a:latin typeface="Book Antiqua" panose="02040602050305030304" pitchFamily="18" charset="0"/>
              </a:rPr>
              <a:t>развитие умения распознавать имя прилагательное в тексте, находить имя существительное, к которому относится имя прилагательное;</a:t>
            </a:r>
          </a:p>
        </p:txBody>
      </p:sp>
      <p:sp>
        <p:nvSpPr>
          <p:cNvPr id="7" name="Багетная рамка 6"/>
          <p:cNvSpPr/>
          <p:nvPr/>
        </p:nvSpPr>
        <p:spPr>
          <a:xfrm rot="347942">
            <a:off x="4876800" y="1474788"/>
            <a:ext cx="3386138" cy="18986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формирование умения составлять словосочетания из имён прилагательных и существительных. </a:t>
            </a:r>
          </a:p>
        </p:txBody>
      </p:sp>
      <p:sp>
        <p:nvSpPr>
          <p:cNvPr id="8" name="Багетная рамка 7"/>
          <p:cNvSpPr/>
          <p:nvPr/>
        </p:nvSpPr>
        <p:spPr>
          <a:xfrm rot="21429008">
            <a:off x="514350" y="3681413"/>
            <a:ext cx="4752975" cy="301942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4">
                    <a:lumMod val="50000"/>
                  </a:schemeClr>
                </a:solidFill>
                <a:latin typeface="Book Antiqua" panose="02040602050305030304" pitchFamily="18" charset="0"/>
              </a:rPr>
              <a:t>формирование грамматического понятия «имя прилагательное»: выделение характерных показателей (обозначение признака предмета, ответа на вопросы какой? какая? какое? какие?, изменение по роду и числу, в предложении чаще всего бывает второстепенным и поясняет имя существительное);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867400" y="4221163"/>
            <a:ext cx="2665413" cy="219392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tx2">
                    <a:lumMod val="10000"/>
                  </a:schemeClr>
                </a:solidFill>
                <a:latin typeface="Book Antiqua" panose="02040602050305030304" pitchFamily="18" charset="0"/>
              </a:rPr>
              <a:t>дается общее представление об изменении имен прилагательных по падежам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188913"/>
            <a:ext cx="86407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В </a:t>
            </a:r>
            <a:r>
              <a:rPr lang="ru-RU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4 классе </a:t>
            </a:r>
            <a:r>
              <a:rPr lang="ru-RU">
                <a:latin typeface="+mn-lt"/>
                <a:cs typeface="+mn-cs"/>
              </a:rPr>
              <a:t>значительное место уделяется частям речи и их существенным признакам.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Ориентир на такие задачи: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                                                                                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0" y="692150"/>
            <a:ext cx="2987675" cy="381635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>
              <a:latin typeface="Book Antiqua" panose="0204060205030503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C00000"/>
                </a:solidFill>
                <a:latin typeface="Book Antiqua" panose="02040602050305030304" pitchFamily="18" charset="0"/>
              </a:rPr>
              <a:t>усовершенствование знаний об имени прилагательном как части речи (обобщённое лексическое значение имён прилагательных, их изменение по родам, числам и падежам, зависимость имён прилагательных от имён существительных)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2506663" y="1844675"/>
            <a:ext cx="2447925" cy="32400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7030A0"/>
                </a:solidFill>
                <a:latin typeface="Book Antiqua" panose="02040602050305030304" pitchFamily="18" charset="0"/>
              </a:rPr>
              <a:t>формирование навыка правописания падежных окончаний имён прилагательных в единственном и множественном числе</a:t>
            </a: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6767513" y="4770438"/>
            <a:ext cx="2376487" cy="2087562"/>
          </a:xfrm>
          <a:prstGeom prst="verticalScroll">
            <a:avLst>
              <a:gd name="adj" fmla="val 133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bg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развитие умения точно употреблять прилагательные в устной и письменной речи</a:t>
            </a: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4605338" y="3451225"/>
            <a:ext cx="2592387" cy="274796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усовершенствование навыка правописания родовых окончаний прилагательных</a:t>
            </a: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179388" y="5229225"/>
            <a:ext cx="3960812" cy="1512888"/>
          </a:xfrm>
          <a:prstGeom prst="horizontalScroll">
            <a:avLst>
              <a:gd name="adj" fmla="val 195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3">
                    <a:lumMod val="50000"/>
                  </a:schemeClr>
                </a:solidFill>
                <a:latin typeface="Book Antiqua" panose="02040602050305030304" pitchFamily="18" charset="0"/>
              </a:rPr>
              <a:t>развитие умения распознавать имена прилагательные в тексте.</a:t>
            </a:r>
          </a:p>
        </p:txBody>
      </p:sp>
      <p:pic>
        <p:nvPicPr>
          <p:cNvPr id="25607" name="Picture 2" descr="http://lihrig.pbworks.com/f/1339793493/lang_ar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1638" y="1268413"/>
            <a:ext cx="35147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188913"/>
            <a:ext cx="864076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</a:t>
            </a:r>
            <a:r>
              <a:rPr lang="ru-RU" sz="2000" b="1" i="1">
                <a:solidFill>
                  <a:schemeClr val="accent6">
                    <a:lumMod val="40000"/>
                    <a:lumOff val="60000"/>
                  </a:schemeClr>
                </a:solidFill>
                <a:latin typeface="Book Antiqua" panose="02040602050305030304" pitchFamily="18" charset="0"/>
                <a:cs typeface="+mn-cs"/>
              </a:rPr>
              <a:t>Методика изучения имени прилагательного в начальной школе.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7650" y="588963"/>
            <a:ext cx="8861425" cy="75707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>
                <a:latin typeface="+mn-lt"/>
                <a:cs typeface="+mn-cs"/>
              </a:rPr>
              <a:t>Система изучения имен прилагательных предполагает постепенное усложнение и расширение материала, как со стороны лексики, так и со стороны грамматики.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>
                <a:latin typeface="+mn-lt"/>
                <a:cs typeface="+mn-cs"/>
              </a:rPr>
              <a:t>Сущность смыслового значения прилагательных требует рассматривать их в связи с существительными. Грамматические признаки прилагательных (род, число, падеж) также зависят от имени существительного. Поэтому для понимания имен прилагательных важно направить внимание детей на установление зависимости имени прилагательного от имени существительного.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                  В чем это выражается: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Позднее эта зависимость все более конкретизируется: в каком числе, роде, падеже стоит имя существительное, в таком же роде, числе, падеже употребляется и имя прилагательное. Таким образом работа над прилагательными должна идти как в плане лексики, так и в плане морфологии и синтаксиса.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313" y="3619500"/>
            <a:ext cx="3490912" cy="1033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002060"/>
                </a:solidFill>
                <a:latin typeface="Book Antiqua" panose="02040602050305030304" pitchFamily="18" charset="0"/>
              </a:rPr>
              <a:t>учащиеся, во-первых, подбирают признак к предмету</a:t>
            </a:r>
          </a:p>
        </p:txBody>
      </p:sp>
      <p:sp>
        <p:nvSpPr>
          <p:cNvPr id="5" name="Овал 4"/>
          <p:cNvSpPr/>
          <p:nvPr/>
        </p:nvSpPr>
        <p:spPr>
          <a:xfrm>
            <a:off x="3708400" y="3482975"/>
            <a:ext cx="5018088" cy="1782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002060"/>
                </a:solidFill>
                <a:latin typeface="Book Antiqua" panose="02040602050305030304" pitchFamily="18" charset="0"/>
              </a:rPr>
              <a:t>во-вторых, развивают умение устанавливать с помощью вопроса связь слов в предложении, т. е. выделять словосочетания, состоящие из прилагательного и существительного.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141288" y="44450"/>
            <a:ext cx="8856662" cy="867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Большое место при изучении имен прилагательных занимают творческие работы, как устные, так и письменные: описание экскурсии в лес, парк, описание деревьев, птиц, зверей. Широкое применение на уроках находит наглядность в виде предметов, картин, предметных рисунков. В ходе наблюдений за теми или иными явлениями учащиеся учатся выделять признаки предметов и подбирать точные слова, называющие эти признаки. </a:t>
            </a:r>
          </a:p>
          <a:p>
            <a:r>
              <a:rPr lang="ru-RU">
                <a:latin typeface="Century Gothic" pitchFamily="34" charset="0"/>
              </a:rPr>
              <a:t>             Эффективными являются </a:t>
            </a:r>
            <a:r>
              <a:rPr lang="ru-RU" b="1" i="1">
                <a:solidFill>
                  <a:srgbClr val="92D050"/>
                </a:solidFill>
                <a:latin typeface="Century Gothic" pitchFamily="34" charset="0"/>
              </a:rPr>
              <a:t>следующие виды упражнений:</a:t>
            </a: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pPr algn="ctr"/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r>
              <a:rPr lang="ru-RU">
                <a:latin typeface="Century Gothic" pitchFamily="34" charset="0"/>
              </a:rPr>
              <a:t> В дальнейшем процесс обучения направлен на решение трех задач: формирование понятия «имя прилагательное», развитие умения точно употреблять прилагательные в речи, формирование навыка правописания родовых окончаний имен прилагательных. Все три задачи решаются во взаимосвязи.</a:t>
            </a:r>
          </a:p>
          <a:p>
            <a:r>
              <a:rPr lang="ru-RU">
                <a:latin typeface="Century Gothic" pitchFamily="34" charset="0"/>
              </a:rPr>
              <a:t>Необходимо добавить, что усвоение прилагательных основано на активном изучении взаимосвязи данной части речи с именами существительными со стороны лексики, грамматики, орфографии.</a:t>
            </a: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  <a:p>
            <a:endParaRPr lang="ru-RU" b="1" i="1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141288" y="2349500"/>
            <a:ext cx="2917825" cy="11509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C00000"/>
                </a:solidFill>
                <a:latin typeface="Book Antiqua" panose="02040602050305030304" pitchFamily="18" charset="0"/>
              </a:rPr>
              <a:t>Распространение предложений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5435600" y="2349500"/>
            <a:ext cx="3097213" cy="11509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C00000"/>
                </a:solidFill>
                <a:latin typeface="Book Antiqua" panose="02040602050305030304" pitchFamily="18" charset="0"/>
              </a:rPr>
              <a:t>Восстановление деформированных предложений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2484438" y="3078163"/>
            <a:ext cx="3024187" cy="13462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rgbClr val="C00000"/>
                </a:solidFill>
                <a:latin typeface="Book Antiqua" panose="02040602050305030304" pitchFamily="18" charset="0"/>
              </a:rPr>
              <a:t>Составление рассказов по картинке и опорным словам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4427538" y="2349500"/>
            <a:ext cx="1223962" cy="28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067175" y="2349500"/>
            <a:ext cx="360363" cy="7286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059113" y="2349500"/>
            <a:ext cx="1368425" cy="358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15888"/>
            <a:ext cx="8856662" cy="83407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anose="02040602050305030304" pitchFamily="18" charset="0"/>
                <a:cs typeface="+mn-cs"/>
              </a:rPr>
              <a:t>ИЗУЧЕНИЕ ИМЕНИ ПРИЛАГАТЕЛЬНОГО С УЧЕТОМ ФОРМИРОВАНИЯ УНИВЕРСАЛЬНЫХ УЧЕБНЫХ ДЕЙСТВИЙ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anose="02040602050305030304" pitchFamily="18" charset="0"/>
                <a:cs typeface="+mn-cs"/>
              </a:rPr>
              <a:t>Понятие универсальных учебных действий и их классификация</a:t>
            </a:r>
            <a:endParaRPr lang="ru-RU">
              <a:solidFill>
                <a:schemeClr val="accent3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В широком значении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                                                          В более узком значении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latin typeface="Book Antiqua" panose="02040602050305030304" pitchFamily="18" charset="0"/>
                <a:cs typeface="+mn-cs"/>
              </a:rPr>
              <a:t>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latin typeface="Book Antiqua" panose="02040602050305030304" pitchFamily="18" charset="0"/>
                <a:cs typeface="+mn-cs"/>
              </a:rPr>
              <a:t>                                                   </a:t>
            </a:r>
            <a:r>
              <a:rPr lang="ru-RU" b="1" i="1">
                <a:solidFill>
                  <a:srgbClr val="C00000"/>
                </a:solidFill>
                <a:latin typeface="Book Antiqua" panose="02040602050305030304" pitchFamily="18" charset="0"/>
                <a:cs typeface="+mn-cs"/>
              </a:rPr>
              <a:t>Функции УУД: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</a:t>
            </a:r>
            <a:endParaRPr lang="ru-RU" b="1" i="1">
              <a:solidFill>
                <a:schemeClr val="accent3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107950" y="1254125"/>
            <a:ext cx="4032250" cy="1368425"/>
          </a:xfrm>
          <a:prstGeom prst="foldedCorner">
            <a:avLst>
              <a:gd name="adj" fmla="val 313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умение учиться, т. е. способность субъекта к саморазвитию и самосовершенствованию путём сознательного и активного присвоения нового социального опыта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4716463" y="1557338"/>
            <a:ext cx="4248150" cy="165576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>
              <a:latin typeface="Book Antiqua" panose="0204060205030503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5">
                    <a:lumMod val="50000"/>
                  </a:schemeClr>
                </a:solidFill>
                <a:latin typeface="Book Antiqua" panose="02040602050305030304" pitchFamily="18" charset="0"/>
              </a:rPr>
              <a:t>совокупность способов действия учащегося (а также связанных с ними навыков учебной работы), обеспечивающих его способность к самостоятельному усвоению новых знаний и умений, включая организацию этого процесса 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4113213" y="3357563"/>
            <a:ext cx="4752975" cy="10477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обеспечение возможностей обучающегося самостоятельно осуществлять деятельность учения</a:t>
            </a:r>
          </a:p>
        </p:txBody>
      </p:sp>
      <p:sp>
        <p:nvSpPr>
          <p:cNvPr id="11" name="Овальная выноска 10"/>
          <p:cNvSpPr/>
          <p:nvPr/>
        </p:nvSpPr>
        <p:spPr>
          <a:xfrm>
            <a:off x="479425" y="3097213"/>
            <a:ext cx="3887788" cy="118903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ставить учебные цели, искать и использовать необходимые средства и способы их достижения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42863" y="4510088"/>
            <a:ext cx="3960812" cy="11112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контролировать и оценивать процесс и результаты деятельности</a:t>
            </a:r>
          </a:p>
        </p:txBody>
      </p:sp>
      <p:sp>
        <p:nvSpPr>
          <p:cNvPr id="13" name="Овальная выноска 12"/>
          <p:cNvSpPr/>
          <p:nvPr/>
        </p:nvSpPr>
        <p:spPr>
          <a:xfrm>
            <a:off x="4067175" y="4538663"/>
            <a:ext cx="4968875" cy="120015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создание условий для гармоничного развития личности и её самореализации на основе готовности к непрерывному образованию</a:t>
            </a:r>
          </a:p>
        </p:txBody>
      </p:sp>
      <p:sp>
        <p:nvSpPr>
          <p:cNvPr id="14" name="Овальная выноска 13"/>
          <p:cNvSpPr/>
          <p:nvPr/>
        </p:nvSpPr>
        <p:spPr>
          <a:xfrm>
            <a:off x="1403350" y="5618163"/>
            <a:ext cx="4824413" cy="108902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</a:rPr>
              <a:t>обеспечение успешного усвоения знаний, формирования умений, навыков и компетентностей в любой предметной области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4300" y="1435100"/>
            <a:ext cx="671513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УУД</a:t>
            </a:r>
          </a:p>
        </p:txBody>
      </p:sp>
      <p:sp>
        <p:nvSpPr>
          <p:cNvPr id="3" name="Пятно 1 2"/>
          <p:cNvSpPr/>
          <p:nvPr/>
        </p:nvSpPr>
        <p:spPr>
          <a:xfrm>
            <a:off x="882650" y="250825"/>
            <a:ext cx="2879725" cy="164147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личностные</a:t>
            </a:r>
          </a:p>
        </p:txBody>
      </p:sp>
      <p:sp>
        <p:nvSpPr>
          <p:cNvPr id="4" name="Пятно 1 3"/>
          <p:cNvSpPr/>
          <p:nvPr/>
        </p:nvSpPr>
        <p:spPr>
          <a:xfrm>
            <a:off x="611188" y="2060575"/>
            <a:ext cx="3168650" cy="17287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rgbClr val="C00000"/>
                </a:solidFill>
                <a:latin typeface="Book Antiqua" panose="02040602050305030304" pitchFamily="18" charset="0"/>
              </a:rPr>
              <a:t>регулятивные</a:t>
            </a:r>
          </a:p>
        </p:txBody>
      </p:sp>
      <p:sp>
        <p:nvSpPr>
          <p:cNvPr id="5" name="Пятно 1 4"/>
          <p:cNvSpPr/>
          <p:nvPr/>
        </p:nvSpPr>
        <p:spPr>
          <a:xfrm>
            <a:off x="5003800" y="184150"/>
            <a:ext cx="3848100" cy="16271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rgbClr val="7030A0"/>
                </a:solidFill>
                <a:latin typeface="Book Antiqua" panose="02040602050305030304" pitchFamily="18" charset="0"/>
              </a:rPr>
              <a:t>познавательные </a:t>
            </a:r>
          </a:p>
        </p:txBody>
      </p:sp>
      <p:sp>
        <p:nvSpPr>
          <p:cNvPr id="6" name="Пятно 1 5"/>
          <p:cNvSpPr/>
          <p:nvPr/>
        </p:nvSpPr>
        <p:spPr>
          <a:xfrm>
            <a:off x="4140200" y="1839913"/>
            <a:ext cx="4103688" cy="137795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rgbClr val="FFFF00"/>
                </a:solidFill>
                <a:latin typeface="Book Antiqua" panose="02040602050305030304" pitchFamily="18" charset="0"/>
              </a:rPr>
              <a:t>коммуникативные</a:t>
            </a:r>
          </a:p>
        </p:txBody>
      </p:sp>
      <p:sp>
        <p:nvSpPr>
          <p:cNvPr id="29702" name="Прямоугольник 6"/>
          <p:cNvSpPr>
            <a:spLocks noChangeArrowheads="1"/>
          </p:cNvSpPr>
          <p:nvPr/>
        </p:nvSpPr>
        <p:spPr bwMode="auto">
          <a:xfrm>
            <a:off x="166688" y="3789363"/>
            <a:ext cx="8858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002060"/>
                </a:solidFill>
                <a:latin typeface="Book Antiqua" pitchFamily="18" charset="0"/>
              </a:rPr>
              <a:t>Формирование универсальных учебных действий у младших школьников на уроках русского языка</a:t>
            </a:r>
          </a:p>
        </p:txBody>
      </p:sp>
      <p:sp>
        <p:nvSpPr>
          <p:cNvPr id="29703" name="Прямоугольник 7"/>
          <p:cNvSpPr>
            <a:spLocks noChangeArrowheads="1"/>
          </p:cNvSpPr>
          <p:nvPr/>
        </p:nvSpPr>
        <p:spPr bwMode="auto">
          <a:xfrm>
            <a:off x="147638" y="4497388"/>
            <a:ext cx="88566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Русский язык обеспечивает формирование познавательных, коммуникативных и регулятивных действий. </a:t>
            </a:r>
          </a:p>
          <a:p>
            <a:r>
              <a:rPr lang="ru-RU">
                <a:latin typeface="Century Gothic" pitchFamily="34" charset="0"/>
              </a:rPr>
              <a:t>В свою очередь изучение имени прилагательного в младших классах позволяет формировать и совершенствовать ряд универсальных учебных действий. </a:t>
            </a:r>
          </a:p>
          <a:p>
            <a:r>
              <a:rPr lang="ru-RU">
                <a:latin typeface="Century Gothic" pitchFamily="34" charset="0"/>
              </a:rPr>
              <a:t>Основным из них является </a:t>
            </a:r>
            <a:r>
              <a:rPr lang="ru-RU" i="1">
                <a:solidFill>
                  <a:srgbClr val="C00000"/>
                </a:solidFill>
                <a:latin typeface="Century Gothic" pitchFamily="34" charset="0"/>
              </a:rPr>
              <a:t>личностное УУД </a:t>
            </a:r>
            <a:r>
              <a:rPr lang="ru-RU">
                <a:latin typeface="Century Gothic" pitchFamily="34" charset="0"/>
              </a:rPr>
              <a:t>- умение чувствовать красоту и выразительность речи, стремиться к совершенствованию собственной речи. 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250825" y="115888"/>
            <a:ext cx="849788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Использование различных индивидуальных и коллективных форм работы учащихся на уроках, посвященных имени прилагательному, а также разных форм контроля и самоконтроля, позволяет формировать практически все УУД, перечисленные выше, в зависимости от целей, которые ставит учитель.</a:t>
            </a:r>
          </a:p>
          <a:p>
            <a:r>
              <a:rPr lang="ru-RU">
                <a:latin typeface="Century Gothic" pitchFamily="34" charset="0"/>
              </a:rPr>
              <a:t>При составлении планов уроков, посвященных изучению имени прилагательного, все задания и выполняемые на уроке упражнения анализировались мной на возможность их использования для формирования и совершенствования универсальных учебных действий.</a:t>
            </a:r>
          </a:p>
          <a:p>
            <a:r>
              <a:rPr lang="ru-RU">
                <a:latin typeface="Century Gothic" pitchFamily="34" charset="0"/>
              </a:rPr>
              <a:t>В своей работе я написала план-конспект урока русского языка, посвященного изучению имени прилагательного в начальной школе. </a:t>
            </a:r>
          </a:p>
          <a:p>
            <a:r>
              <a:rPr lang="ru-RU">
                <a:latin typeface="Century Gothic" pitchFamily="34" charset="0"/>
              </a:rPr>
              <a:t>Урок составлен по программе «Школа России», авторами которой являются В.П. Канакина, В.Г. Горецкий.</a:t>
            </a:r>
          </a:p>
        </p:txBody>
      </p:sp>
      <p:pic>
        <p:nvPicPr>
          <p:cNvPr id="30722" name="Picture 2" descr="http://ms.znate.ru/tw_files2/urls_19/25/d-24318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716338"/>
            <a:ext cx="4176713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http://ms.znate.ru/tw_files2/urls_19/25/d-24318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88533">
            <a:off x="682625" y="4294188"/>
            <a:ext cx="3095625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115888"/>
            <a:ext cx="8928100" cy="7110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                           </a:t>
            </a:r>
            <a:r>
              <a:rPr lang="ru-RU" sz="2400" b="1" i="1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  <a:cs typeface="+mn-cs"/>
              </a:rPr>
              <a:t>Заключение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При разработке уроков, направленных на изучение различных аспектов имени прилагательного, обуславливающих формирование универсальных учебных действий, учителю необходимо учитывать следующие моменты: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>
                <a:latin typeface="+mn-lt"/>
                <a:cs typeface="+mn-cs"/>
              </a:rPr>
              <a:t> Регулярно обращать на особенности введения прилагательных в контексты не только на уроках русского языка, но и на уроках литературного чтения. Эту работу помогают организовать следующие тексты (например, в стихотворении С.А. Есенина «Черемуха»)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Дети должны прочитать стихотворение и найти прилагательные. Можно спросить у ребят: Почему именно такие прилагательные написал автор в этом стихотворении? Зачем нужны такие прилагательные в этом стихотворении? Т.е. показать важность прилагательных в речи, что они делают нашу речь яркой, точной, выразительной.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>
                <a:latin typeface="+mn-lt"/>
                <a:cs typeface="+mn-cs"/>
              </a:rPr>
              <a:t>Использовать упражнения, позволяющие не только закрепить теорию, но и включить в речь ребенка прилагательные разных типов.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>
                <a:latin typeface="+mn-lt"/>
                <a:cs typeface="+mn-cs"/>
              </a:rPr>
              <a:t>Систематически обращаться к дополнительному материалу (заданиям) из методических пособий, например: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·вставить подходящее по смыслу имя прилагательное;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·составить устный рассказ, например: описать сегодняшний день.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31746" name="Picture 2" descr="http://www.ck-blog.com/cks_blog/images/j023289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5613" y="5019675"/>
            <a:ext cx="9969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-60166"/>
            <a:ext cx="8229600" cy="1040894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              </a:t>
            </a:r>
            <a:r>
              <a:rPr lang="ru-RU" b="1" smtClean="0">
                <a:solidFill>
                  <a:schemeClr val="tx2">
                    <a:lumMod val="90000"/>
                  </a:schemeClr>
                </a:solidFill>
                <a:latin typeface="Monotype Corsiva" panose="03010101010201010101" pitchFamily="66" charset="0"/>
              </a:rPr>
              <a:t>Введение</a:t>
            </a:r>
            <a:endParaRPr lang="ru-RU" b="1">
              <a:solidFill>
                <a:schemeClr val="tx2">
                  <a:lumMod val="9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81075"/>
            <a:ext cx="8975725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85000"/>
                  </a:schemeClr>
                </a:solidFill>
                <a:latin typeface="+mn-lt"/>
                <a:cs typeface="+mn-cs"/>
              </a:rPr>
              <a:t>Русский язык занимает важное место в системе школьных предметов, он является не только объектом изучения, но и средством обучения, т.к. на уроках русского языка учащиеся приобретают необходимые умения и навыки, с помощью которых они овладевают знаниями по другим предметам.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>
                  <a:lumMod val="8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>
                  <a:lumMod val="8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Одной из наиболее общих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категорий русского языка,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по признанию специалистов,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 являются части речи. В них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определённым образом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группируются слова с близкими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 лексико-грамматическими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характеристиками, с одинаковым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 способом отображения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объективной действительности. </a:t>
            </a:r>
          </a:p>
        </p:txBody>
      </p:sp>
      <p:pic>
        <p:nvPicPr>
          <p:cNvPr id="14339" name="Picture 2" descr="http://900igr.net/datai/russkij-jazyk/Razrjady-imjon-prilagatelnykh/0001-001-Razrjady-imjon-prilagatelnyk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2501900"/>
            <a:ext cx="48641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413" y="2738438"/>
            <a:ext cx="43624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>
                <a:solidFill>
                  <a:schemeClr val="tx2">
                    <a:lumMod val="90000"/>
                  </a:schemeClr>
                </a:solidFill>
                <a:latin typeface="Book Antiqua" panose="02040602050305030304" pitchFamily="18" charset="0"/>
                <a:cs typeface="+mn-cs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938" y="2028825"/>
            <a:ext cx="8351837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+mn-cs"/>
              </a:rPr>
              <a:t>Имена прилагательные </a:t>
            </a: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по своим выразительным качествам не могут сравниться ни с одной частью речи. В отличие от имени существительного, обозначающего понятие о предмете в совокупности со всеми его признаками, прилагательное суживает объем понятия, делает его конкретным и отчетливым.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Поскольку одна из задач преподавания русского языка состоит в том, чтобы научить детей выражать свои мысли не только правильно, но и точно, образно, возникает настоятельная необходимость в ознакомлении учащихся с прилагательным как частью речи, что делает тему исследования </a:t>
            </a:r>
            <a:r>
              <a:rPr lang="ru-RU" sz="2400" b="1" i="1">
                <a:solidFill>
                  <a:schemeClr val="tx2">
                    <a:lumMod val="90000"/>
                  </a:schemeClr>
                </a:solidFill>
                <a:latin typeface="Monotype Corsiva" panose="03010101010201010101" pitchFamily="66" charset="0"/>
                <a:cs typeface="+mn-cs"/>
              </a:rPr>
              <a:t>актуальной и перспективной</a:t>
            </a:r>
            <a:r>
              <a:rPr lang="ru-RU" b="1" i="1">
                <a:solidFill>
                  <a:schemeClr val="tx2">
                    <a:lumMod val="90000"/>
                  </a:schemeClr>
                </a:solidFill>
                <a:latin typeface="+mn-lt"/>
                <a:cs typeface="+mn-cs"/>
              </a:rPr>
              <a:t>.</a:t>
            </a:r>
            <a:endParaRPr lang="ru-RU">
              <a:solidFill>
                <a:schemeClr val="tx2">
                  <a:lumMod val="9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5362" name="Picture 4" descr="http://moskalyuk2.ucoz.ru/_ld/1/518205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25413"/>
            <a:ext cx="42100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лнце 2"/>
          <p:cNvSpPr/>
          <p:nvPr/>
        </p:nvSpPr>
        <p:spPr>
          <a:xfrm rot="20810858">
            <a:off x="7191375" y="5249863"/>
            <a:ext cx="1412875" cy="1366837"/>
          </a:xfrm>
          <a:prstGeom prst="sun">
            <a:avLst>
              <a:gd name="adj" fmla="val 46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00"/>
              </a:solidFill>
            </a:endParaRPr>
          </a:p>
        </p:txBody>
      </p:sp>
      <p:pic>
        <p:nvPicPr>
          <p:cNvPr id="15364" name="Picture 8" descr="http://img1.liveinternet.ru/images/attach/c/4/79/292/79292729_BookBa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5010150"/>
            <a:ext cx="1800225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260350"/>
            <a:ext cx="8353425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Важнейшей задачей современной системы образования является формирование совокупности «универсальных учебных действий», обеспечивающих «умение учиться», способность личности к саморазвитию и самосовершенствованию путем сознательного и активного присвоения нового социального опыта, а не только освоение учащимися конкретных предметных знаний и навыков в рамках отдельных дисциплин. При этом знания, умения и навыки  формируются, применяются и сохраняются в тесной связи с активными действиями самих учащихся. Качество усвоения знаний определяется многообразием и характером видов универсальных действий.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84463" y="3578225"/>
            <a:ext cx="348615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+mn-cs"/>
              </a:rPr>
              <a:t>Объект исследования </a:t>
            </a:r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2628900" y="3284538"/>
            <a:ext cx="731838" cy="12160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5321300" y="3294063"/>
            <a:ext cx="731838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550" y="4510088"/>
            <a:ext cx="83534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  <a:cs typeface="+mn-cs"/>
              </a:rPr>
              <a:t>Процесс изучения имени прилагательного в начальной школе.</a:t>
            </a:r>
          </a:p>
        </p:txBody>
      </p:sp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2833688" y="5229225"/>
            <a:ext cx="249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86050" y="5229225"/>
            <a:ext cx="371633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+mn-cs"/>
              </a:rPr>
              <a:t>Предмет исследования </a:t>
            </a: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1954213" y="5083175"/>
            <a:ext cx="731837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6223000" y="5157788"/>
            <a:ext cx="730250" cy="12160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6388" y="6323013"/>
            <a:ext cx="903605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chemeClr val="tx2">
                    <a:lumMod val="90000"/>
                  </a:schemeClr>
                </a:solidFill>
                <a:latin typeface="Monotype Corsiva" panose="03010101010201010101" pitchFamily="66" charset="0"/>
                <a:cs typeface="+mn-cs"/>
              </a:rPr>
              <a:t>Особенности освоения имени прилагательного в рамках программы «Школа России».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200" y="908050"/>
            <a:ext cx="8858250" cy="5910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Анализ специфики изучения темы «Имя прилагательное» в рамках программы «Школа России» с учетом формирования универсальных учебных действий.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1. Определить место имени прилагательного в системе частей речи.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2. Проанализировать раздел «Части речи. Имя прилагательное» в УМК «Школа России» в аспекте изучаемой проблемы.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3. Охарактеризовать понятие и классификацию универсальных учебных действий.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4. Выявить методические приемы изучения имени прилагательного младшими школьниками.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5. Разработать урок по изучению имени прилагательного в начальной школе с учетом формирования универсальных учебных действий.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В ходе выполнения работы </a:t>
            </a:r>
            <a:r>
              <a:rPr lang="ru-RU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+mn-cs"/>
              </a:rPr>
              <a:t>были использованы следующие методы: </a:t>
            </a:r>
            <a:r>
              <a:rPr lang="ru-RU">
                <a:latin typeface="+mn-lt"/>
                <a:cs typeface="+mn-cs"/>
              </a:rPr>
              <a:t>теоретический анализ литературы по проблеме исследования; описательный метод, включающий в себя наблюдение, сопоставление, обобщение и классификацию исследуемого материала, а также творческая опытная работа по составлению методической разработки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492500" y="44450"/>
            <a:ext cx="1827213" cy="977900"/>
          </a:xfrm>
          <a:prstGeom prst="downArrow">
            <a:avLst>
              <a:gd name="adj1" fmla="val 50000"/>
              <a:gd name="adj2" fmla="val 537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Цель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181350" y="1811338"/>
            <a:ext cx="2447925" cy="977900"/>
          </a:xfrm>
          <a:prstGeom prst="downArrow">
            <a:avLst>
              <a:gd name="adj1" fmla="val 50000"/>
              <a:gd name="adj2" fmla="val 574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2988" y="4763"/>
            <a:ext cx="4643437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Estrangelo Edessa" panose="03080600000000000000" pitchFamily="66" charset="0"/>
              </a:rPr>
              <a:t>Понятие части речи в лингвистике</a:t>
            </a:r>
          </a:p>
        </p:txBody>
      </p:sp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246063" y="333375"/>
            <a:ext cx="8353425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Понятие «части речи» является одним из важнейших в грамматике, поэтому в трудах лингвистов прошлого делались попытки его точного и объективного определения. История учения о частях речи в русской лингвистике начинается с «Российской грамматики» М.В. Ломоносова (1756), так как именно при создании этой грамматики впервые на русском материале был проведен глубокий для того времени грамматический анализ. Грамматика М.В. Ломоносова - это уже не грамматика церковнославянского языка и не латинская или греческая грамматика, перенесенная с некоторыми изменениями на русскую почву, а грамматика, возникшая на исследовании самого русского языка.</a:t>
            </a: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4211638" y="3284538"/>
            <a:ext cx="45720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Термин «части речи» появляется лишь в XIX в. Одним из первых этим термином пользовался А.Х. Востоков в «Русской грамматике» (1831), с которой начался отход от античной схемы. Ученый рассматривал части речи как грамматические разряды слов, называл и перечислял восемь разрядов слов или частей речи: имя существительное, имя прилагательное, местоимение, глагол, наречие, предлог, союз, междометие. </a:t>
            </a:r>
          </a:p>
        </p:txBody>
      </p:sp>
      <p:pic>
        <p:nvPicPr>
          <p:cNvPr id="18436" name="Picture 2" descr="http://www.pozitiff.info/uploads/posts/2012-11/1351898107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738563"/>
            <a:ext cx="31670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908050"/>
            <a:ext cx="8891588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Со временем в числе определяющих черт частей речи оказываются грамматические, словоизменительные свойства слов. Изменяется и само понимание части речи: она понимается не как логико-грамматическая группировка, а как грамматический разряд.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Часть речи как общий лексико-грамматический разряд слов характеризуется не одним, а четырьмя категориальными признаками: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>
                <a:latin typeface="+mn-lt"/>
                <a:cs typeface="+mn-cs"/>
              </a:rPr>
              <a:t>семантический (общее грамматическое значение)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>
                <a:latin typeface="+mn-lt"/>
                <a:cs typeface="+mn-cs"/>
              </a:rPr>
              <a:t>синтаксический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>
                <a:latin typeface="+mn-lt"/>
                <a:cs typeface="+mn-cs"/>
              </a:rPr>
              <a:t>словообразовательный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>
                <a:latin typeface="+mn-lt"/>
                <a:cs typeface="+mn-cs"/>
              </a:rPr>
              <a:t>Морфологический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Необходимо отметить, что вопрос о частях речи в лингвистике до сих пор является дискуссионным. Части речи - это результат определенной классификации, зависящей от того, что принять за основание для классификации. Количество частей речи в разных лингвистических работах различно и составляет от 4 до 15 частей речи. В лингвистике существуют классификации частей речи, в основании которых лежит только один признак (обобщенное значение, морфологические признаки или синтаксическая роль). Есть классификации, использующие несколько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оснований. </a:t>
            </a:r>
            <a:r>
              <a:rPr lang="ru-RU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Школьная классификация именно такого рода.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5" name="Круговая стрелка 4"/>
          <p:cNvSpPr/>
          <p:nvPr/>
        </p:nvSpPr>
        <p:spPr>
          <a:xfrm>
            <a:off x="487363" y="193675"/>
            <a:ext cx="1295400" cy="97948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150" y="115888"/>
            <a:ext cx="6481763" cy="4016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+mn-cs"/>
              </a:rPr>
              <a:t>Классификация частей речи в русском языке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3675" y="676275"/>
            <a:ext cx="8928100" cy="1784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Традиционная классификация слов по частям речи основывается на сочетании трех критериев: «значение - форма - функция».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             Слова в русском языке делятся на: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</a:t>
            </a:r>
            <a:r>
              <a:rPr lang="ru-RU"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междометия   </a:t>
            </a:r>
            <a:r>
              <a:rPr lang="ru-RU" sz="2000">
                <a:latin typeface="+mn-lt"/>
                <a:cs typeface="+mn-cs"/>
              </a:rPr>
              <a:t>  </a:t>
            </a:r>
            <a:r>
              <a:rPr lang="ru-RU">
                <a:latin typeface="+mn-lt"/>
                <a:cs typeface="+mn-cs"/>
              </a:rPr>
              <a:t>                                 </a:t>
            </a:r>
            <a:r>
              <a:rPr lang="ru-RU" sz="2000" b="1" i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немеждометные слова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(ах, увы, стоп, спасибо)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804025" y="1568450"/>
            <a:ext cx="288925" cy="276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268538" y="1568450"/>
            <a:ext cx="431800" cy="2762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932363" y="2084388"/>
            <a:ext cx="576262" cy="306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524750" y="2084388"/>
            <a:ext cx="503238" cy="376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276600" y="2390775"/>
            <a:ext cx="6113463" cy="6762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+mn-cs"/>
              </a:rPr>
              <a:t>самостоятельные   </a:t>
            </a:r>
            <a:r>
              <a:rPr lang="ru-RU">
                <a:solidFill>
                  <a:srgbClr val="00B0F0"/>
                </a:solidFill>
                <a:latin typeface="+mn-lt"/>
                <a:cs typeface="+mn-cs"/>
              </a:rPr>
              <a:t> </a:t>
            </a:r>
            <a:r>
              <a:rPr lang="ru-RU">
                <a:latin typeface="+mn-lt"/>
                <a:cs typeface="+mn-cs"/>
              </a:rPr>
              <a:t>                      </a:t>
            </a:r>
            <a:r>
              <a:rPr lang="ru-RU" sz="2000" b="1" i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+mn-cs"/>
              </a:rPr>
              <a:t>служебные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rgbClr val="00B0F0"/>
                </a:solidFill>
                <a:latin typeface="+mn-lt"/>
                <a:cs typeface="+mn-cs"/>
              </a:rPr>
              <a:t>                                           (предлоги,союзы,частицы)                           </a:t>
            </a:r>
            <a:r>
              <a:rPr lang="ru-RU">
                <a:latin typeface="+mn-lt"/>
                <a:cs typeface="+mn-cs"/>
              </a:rPr>
              <a:t>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-22225" y="3141663"/>
            <a:ext cx="9144000" cy="59388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        </a:t>
            </a:r>
            <a:r>
              <a:rPr lang="ru-RU" sz="2000" b="1" i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+mn-cs"/>
              </a:rPr>
              <a:t>знаменательные</a:t>
            </a:r>
            <a:r>
              <a:rPr lang="ru-RU" sz="2000">
                <a:latin typeface="+mn-lt"/>
                <a:cs typeface="+mn-cs"/>
              </a:rPr>
              <a:t>   </a:t>
            </a:r>
            <a:r>
              <a:rPr lang="ru-RU">
                <a:latin typeface="+mn-lt"/>
                <a:cs typeface="+mn-cs"/>
              </a:rPr>
              <a:t>              </a:t>
            </a:r>
            <a:r>
              <a:rPr lang="ru-RU" b="1" i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+mn-cs"/>
              </a:rPr>
              <a:t>местоименные       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(называют предметы, признаки,       (формируют отдельную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действия, отношения, количество)    часть речи – местоимение)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Знаменательные слова разделяются на части речи с учетом следующих признаков: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>
                <a:latin typeface="+mn-lt"/>
                <a:cs typeface="+mn-cs"/>
              </a:rPr>
              <a:t>обобщенное значение,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>
                <a:latin typeface="+mn-lt"/>
                <a:cs typeface="+mn-cs"/>
              </a:rPr>
              <a:t>морфологические признаки,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>
                <a:latin typeface="+mn-lt"/>
                <a:cs typeface="+mn-cs"/>
              </a:rPr>
              <a:t>синтаксическое поведение (синтаксические функции и синтаксические связи).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Выделяют не менее </a:t>
            </a:r>
            <a:r>
              <a:rPr lang="ru-RU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+mn-cs"/>
              </a:rPr>
              <a:t>пяти знаменательных частей речи</a:t>
            </a:r>
            <a:r>
              <a:rPr lang="ru-RU">
                <a:latin typeface="+mn-lt"/>
                <a:cs typeface="+mn-cs"/>
              </a:rPr>
              <a:t>: имя существительное, имя прилагательное, имя числительное (группа имен), наречие и глагол.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cxnSp>
        <p:nvCxnSpPr>
          <p:cNvPr id="29" name="Прямая со стрелкой 28"/>
          <p:cNvCxnSpPr>
            <a:stCxn id="18" idx="1"/>
          </p:cNvCxnSpPr>
          <p:nvPr/>
        </p:nvCxnSpPr>
        <p:spPr>
          <a:xfrm flipH="1">
            <a:off x="2771775" y="2728913"/>
            <a:ext cx="504825" cy="412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932363" y="2728913"/>
            <a:ext cx="576262" cy="484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713" y="115888"/>
            <a:ext cx="6121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</a:t>
            </a:r>
            <a:r>
              <a:rPr lang="ru-RU" sz="2400" b="1" i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+mn-cs"/>
              </a:rPr>
              <a:t>Имя прилагательное как часть речи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547813" y="603250"/>
            <a:ext cx="5976937" cy="18176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это часть речи, обозначающая непроцессуальный признак предмета и выражающая это значение в словоизменительных морфологических категориях рода, числа и падежа.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950" y="2492375"/>
            <a:ext cx="89281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accent2">
                    <a:lumMod val="60000"/>
                    <a:lumOff val="40000"/>
                  </a:schemeClr>
                </a:solidFill>
                <a:latin typeface="Book Antiqua" panose="02040602050305030304" pitchFamily="18" charset="0"/>
                <a:cs typeface="+mn-cs"/>
              </a:rPr>
              <a:t>                                           В состав прилагательного входят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solidFill>
                <a:schemeClr val="accent2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solidFill>
                <a:schemeClr val="accent2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solidFill>
                <a:schemeClr val="accent2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solidFill>
                <a:schemeClr val="accent2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solidFill>
                <a:schemeClr val="accent2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>
              <a:solidFill>
                <a:schemeClr val="accent2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      (так называемые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      порядковые числительные)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К прилагательным относится также большая группа неизменяемых слов иноязычного происхождения, называющих признак (бордо, декольте, клеш, плиссе, хаки). Эти слова не изменяются по родам и числам и принадлежат к нулевому склонению; значение признака в них обнаруживается синтаксически, в сочетаниях с существительным: цвет бордо, брюки клеш и т.д.</a:t>
            </a:r>
            <a:endParaRPr lang="ru-RU" b="1" i="1">
              <a:solidFill>
                <a:schemeClr val="accent2">
                  <a:lumMod val="60000"/>
                  <a:lumOff val="40000"/>
                </a:schemeClr>
              </a:solidFill>
              <a:latin typeface="Book Antiqua" panose="0204060205030503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accent2">
                    <a:lumMod val="60000"/>
                    <a:lumOff val="40000"/>
                  </a:schemeClr>
                </a:solidFill>
                <a:latin typeface="Book Antiqua" panose="02040602050305030304" pitchFamily="18" charset="0"/>
                <a:cs typeface="+mn-cs"/>
              </a:rPr>
              <a:t> </a:t>
            </a:r>
          </a:p>
        </p:txBody>
      </p:sp>
      <p:sp>
        <p:nvSpPr>
          <p:cNvPr id="9" name="Круглая лента лицом вниз 8"/>
          <p:cNvSpPr/>
          <p:nvPr/>
        </p:nvSpPr>
        <p:spPr>
          <a:xfrm>
            <a:off x="250825" y="2781300"/>
            <a:ext cx="3313113" cy="1511300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002060"/>
                </a:solidFill>
              </a:rPr>
              <a:t>порядковые прилагательные </a:t>
            </a:r>
          </a:p>
        </p:txBody>
      </p:sp>
      <p:sp>
        <p:nvSpPr>
          <p:cNvPr id="10" name="Круглая лента лицом вниз 9"/>
          <p:cNvSpPr/>
          <p:nvPr/>
        </p:nvSpPr>
        <p:spPr>
          <a:xfrm>
            <a:off x="6011863" y="2781300"/>
            <a:ext cx="2736850" cy="1584325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002060"/>
                </a:solidFill>
              </a:rPr>
              <a:t>местои менные прилага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002060"/>
                </a:solidFill>
              </a:rPr>
              <a:t>тельные</a:t>
            </a:r>
          </a:p>
        </p:txBody>
      </p:sp>
      <p:sp>
        <p:nvSpPr>
          <p:cNvPr id="21510" name="Прямоугольник 10"/>
          <p:cNvSpPr>
            <a:spLocks noChangeArrowheads="1"/>
          </p:cNvSpPr>
          <p:nvPr/>
        </p:nvSpPr>
        <p:spPr bwMode="auto">
          <a:xfrm>
            <a:off x="5880100" y="4437063"/>
            <a:ext cx="3257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entury Gothic" pitchFamily="34" charset="0"/>
              </a:rPr>
              <a:t>   ( мой, тот, свой, каждый)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630</TotalTime>
  <Words>2240</Words>
  <Application>Microsoft Office PowerPoint</Application>
  <PresentationFormat>Экран (4:3)</PresentationFormat>
  <Paragraphs>232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Методическая разработка </vt:lpstr>
      <vt:lpstr>               Введение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Пользователь</cp:lastModifiedBy>
  <cp:revision>51</cp:revision>
  <dcterms:created xsi:type="dcterms:W3CDTF">2013-11-25T17:59:35Z</dcterms:created>
  <dcterms:modified xsi:type="dcterms:W3CDTF">2016-11-23T17:21:07Z</dcterms:modified>
</cp:coreProperties>
</file>