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70" r:id="rId13"/>
    <p:sldId id="269" r:id="rId14"/>
    <p:sldId id="272" r:id="rId15"/>
    <p:sldId id="273" r:id="rId16"/>
    <p:sldId id="274" r:id="rId17"/>
    <p:sldId id="275" r:id="rId18"/>
    <p:sldId id="276" r:id="rId19"/>
    <p:sldId id="265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96C36-44CB-475C-8118-CF2AE2778158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30330-AA89-4A2C-B5E9-08717CE1A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30330-AA89-4A2C-B5E9-08717CE1A0D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30330-AA89-4A2C-B5E9-08717CE1A0D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FAF328-C3ED-4171-861A-33DF6FBAF4AC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0F1B3F1-AB97-4D47-8432-A6A0D2C68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strips dir="r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d/d5/Vladimir-Solovyov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ozon.ru/context/detail/id/248475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tground.ru/media/original_temp.jpg?1170650292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c/ce/Kramskoy_Portrait_of_a_Woman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80-%D0%B5" TargetMode="External"/><Relationship Id="rId13" Type="http://schemas.openxmlformats.org/officeDocument/2006/relationships/hyperlink" Target="http://ru.wikipedia.org/wiki/%D0%9D%D0%B5%D0%B8%D0%B7%D0%B2%D0%B5%D1%81%D1%82%D0%BD%D0%B0%D1%8F_(%D0%BA%D0%B0%D1%80%D1%82%D0%B8%D0%BD%D0%B0_%D0%9A%D1%80%D0%B0%D0%BC%D1%81%D0%BA%D0%BE%D0%B3%D0%BE)" TargetMode="External"/><Relationship Id="rId3" Type="http://schemas.openxmlformats.org/officeDocument/2006/relationships/hyperlink" Target="http://ru.wikipedia.org/wiki/%D0%A0%D1%83%D1%81%D1%81%D0%BA%D0%B8%D0%B5" TargetMode="External"/><Relationship Id="rId7" Type="http://schemas.openxmlformats.org/officeDocument/2006/relationships/hyperlink" Target="http://ru.wikipedia.org/wiki/%D0%90%D0%BD%D0%B8%D1%87%D0%BA%D0%BE%D0%B2_%D0%BC%D0%BE%D1%81%D1%82" TargetMode="External"/><Relationship Id="rId12" Type="http://schemas.openxmlformats.org/officeDocument/2006/relationships/hyperlink" Target="http://ru.wikipedia.org/wiki/%D0%94%D0%B2%D0%BE%D1%80%D1%8F%D0%BD%D0%B8%D0%BD" TargetMode="External"/><Relationship Id="rId2" Type="http://schemas.openxmlformats.org/officeDocument/2006/relationships/hyperlink" Target="http://ru.wikipedia.org/wiki/%D0%9A%D0%B0%D1%80%D1%82%D0%B8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D%D0%BA%D0%B8%D0%BF%D0%B0%D0%B6" TargetMode="External"/><Relationship Id="rId11" Type="http://schemas.openxmlformats.org/officeDocument/2006/relationships/hyperlink" Target="http://ru.wikipedia.org/wiki/%D0%9F%D0%B5%D1%80%D1%87%D0%B0%D1%82%D0%BA%D0%B8" TargetMode="External"/><Relationship Id="rId5" Type="http://schemas.openxmlformats.org/officeDocument/2006/relationships/hyperlink" Target="http://ru.wikipedia.org/wiki/1883" TargetMode="External"/><Relationship Id="rId10" Type="http://schemas.openxmlformats.org/officeDocument/2006/relationships/hyperlink" Target="http://ru.wikipedia.org/wiki/%D0%9C%D1%83%D1%84%D1%82%D0%B0_(%D0%BE%D0%B4%D0%B5%D0%B6%D0%B4%D0%B0)" TargetMode="External"/><Relationship Id="rId4" Type="http://schemas.openxmlformats.org/officeDocument/2006/relationships/hyperlink" Target="http://ru.wikipedia.org/wiki/%D0%9A%D1%80%D0%B0%D0%BC%D1%81%D0%BA%D0%BE%D0%B9,_%D0%98%D0%B2%D0%B0%D0%BD_%D0%9D%D0%B8%D0%BA%D0%BE%D0%BB%D0%B0%D0%B5%D0%B2%D0%B8%D1%87" TargetMode="External"/><Relationship Id="rId9" Type="http://schemas.openxmlformats.org/officeDocument/2006/relationships/hyperlink" Target="http://ru.wikipedia.org/wiki/%D0%A8%D0%BB%D1%8F%D0%BF%D0%B0" TargetMode="External"/><Relationship Id="rId14" Type="http://schemas.openxmlformats.org/officeDocument/2006/relationships/hyperlink" Target="http://ru.wikipedia.org/wiki/%D0%A1%D0%B0%D0%BD%D0%BA%D1%82-%D0%9F%D0%B5%D1%82%D0%B5%D1%80%D0%B1%D1%83%D1%80%D0%B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A4%D0%B0%D0%B9%D0%BB:Brusov1920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gif"/><Relationship Id="rId4" Type="http://schemas.openxmlformats.org/officeDocument/2006/relationships/hyperlink" Target="http://ru.wikipedia.org/wiki/%D0%A4%D0%B0%D0%B9%D0%BB:Brusov1890.gi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Русский символизм и его истоки</a:t>
            </a:r>
            <a:r>
              <a:rPr lang="ru-RU" sz="5400" b="1" dirty="0" smtClean="0"/>
              <a:t>.</a:t>
            </a:r>
            <a:br>
              <a:rPr lang="ru-RU" sz="5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2000" b="1" dirty="0" smtClean="0"/>
              <a:t>Учитель  </a:t>
            </a:r>
            <a:r>
              <a:rPr lang="ru-RU" sz="2000" b="1" dirty="0" err="1" smtClean="0"/>
              <a:t>Газизова</a:t>
            </a:r>
            <a:r>
              <a:rPr lang="ru-RU" sz="2000" b="1" dirty="0" smtClean="0"/>
              <a:t> Г.К. МОУ «</a:t>
            </a:r>
            <a:r>
              <a:rPr lang="ru-RU" sz="2000" b="1" dirty="0" err="1" smtClean="0"/>
              <a:t>Береговкая</a:t>
            </a:r>
            <a:r>
              <a:rPr lang="ru-RU" sz="2000" b="1" dirty="0" smtClean="0"/>
              <a:t> СОШ»</a:t>
            </a:r>
            <a:endParaRPr lang="ru-RU" sz="54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айл:Vladimir-Solovyov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43108" y="928670"/>
            <a:ext cx="492922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Владимир Соловьёв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инаида Николаевна Гиппиус">
            <a:hlinkClick r:id="rId2" tooltip="&quot;Зинаида Николаевна Гиппиус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28794" y="1357298"/>
            <a:ext cx="464347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Зинаида Гиппиус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Картина </a:t>
            </a:r>
            <a:r>
              <a:rPr lang="ru-RU" sz="4000" b="1" dirty="0" err="1" smtClean="0"/>
              <a:t>Борисова-Мусатова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thumb1" descr="Борисов-Мусатов. Призраки">
            <a:hlinkClick r:id="rId2" tgtFrame="_blank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00174"/>
            <a:ext cx="40386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 В </a:t>
            </a:r>
            <a:r>
              <a:rPr lang="ru-RU" b="1" dirty="0"/>
              <a:t>картине «Призраки» (1903 г.) неясное предчувствие перерастает в тоску. Какая безысходность в безликих призрачных фигурах, блуждающих в сумерках по заброшенной усадьбе!</a:t>
            </a:r>
          </a:p>
          <a:p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айл:Kramskoy Portrait of a Woman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28728" y="1000108"/>
            <a:ext cx="6236013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И. Крамской «Неизвестная».</a:t>
            </a:r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572296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/>
              <a:t>«</a:t>
            </a:r>
            <a:r>
              <a:rPr lang="ru-RU" sz="9600" b="1" dirty="0"/>
              <a:t>Неизвестная» — </a:t>
            </a:r>
            <a:r>
              <a:rPr lang="ru-RU" sz="9600" b="1" dirty="0">
                <a:hlinkClick r:id="rId2" tooltip="Картина"/>
              </a:rPr>
              <a:t>картина</a:t>
            </a:r>
            <a:r>
              <a:rPr lang="ru-RU" sz="9600" b="1" dirty="0"/>
              <a:t> </a:t>
            </a:r>
            <a:r>
              <a:rPr lang="ru-RU" sz="9600" b="1" dirty="0">
                <a:hlinkClick r:id="rId3" tooltip="Русские"/>
              </a:rPr>
              <a:t>русского</a:t>
            </a:r>
            <a:r>
              <a:rPr lang="ru-RU" sz="9600" b="1" dirty="0"/>
              <a:t> художника </a:t>
            </a:r>
            <a:r>
              <a:rPr lang="ru-RU" sz="9600" b="1" dirty="0">
                <a:hlinkClick r:id="rId4" tooltip="Крамской, Иван Николаевич"/>
              </a:rPr>
              <a:t>Ивана Крамского</a:t>
            </a:r>
            <a:r>
              <a:rPr lang="ru-RU" sz="9600" b="1" dirty="0"/>
              <a:t>, написанная в </a:t>
            </a:r>
            <a:r>
              <a:rPr lang="ru-RU" sz="9600" b="1" dirty="0">
                <a:hlinkClick r:id="rId5" tooltip="1883"/>
              </a:rPr>
              <a:t>1883</a:t>
            </a:r>
            <a:r>
              <a:rPr lang="ru-RU" sz="9600" b="1" dirty="0"/>
              <a:t> году. Картина является как самым известным произведением Крамского, так и самым загадочным и интригующим. Назвав картину «Неизвестная» художник окружил картину ореолом таинственности.</a:t>
            </a:r>
          </a:p>
          <a:p>
            <a:r>
              <a:rPr lang="ru-RU" sz="9600" b="1" dirty="0"/>
              <a:t>На полотне изображена молодая женщина, проезжающая в открытом </a:t>
            </a:r>
            <a:r>
              <a:rPr lang="ru-RU" sz="9600" b="1" dirty="0">
                <a:hlinkClick r:id="rId6" tooltip="Экипаж"/>
              </a:rPr>
              <a:t>экипаже</a:t>
            </a:r>
            <a:r>
              <a:rPr lang="ru-RU" sz="9600" b="1" dirty="0"/>
              <a:t> по </a:t>
            </a:r>
            <a:r>
              <a:rPr lang="ru-RU" sz="9600" b="1" dirty="0">
                <a:hlinkClick r:id="rId7" tooltip="Аничков мост"/>
              </a:rPr>
              <a:t>Аничкову мосту</a:t>
            </a:r>
            <a:r>
              <a:rPr lang="ru-RU" sz="9600" b="1" dirty="0"/>
              <a:t>. Она одета по последней моде </a:t>
            </a:r>
            <a:r>
              <a:rPr lang="ru-RU" sz="9600" b="1" dirty="0">
                <a:hlinkClick r:id="rId8" tooltip="1880-е"/>
              </a:rPr>
              <a:t>1880-х годов</a:t>
            </a:r>
            <a:r>
              <a:rPr lang="ru-RU" sz="9600" b="1" dirty="0"/>
              <a:t>. На ней бархатная </a:t>
            </a:r>
            <a:r>
              <a:rPr lang="ru-RU" sz="9600" b="1" dirty="0">
                <a:hlinkClick r:id="rId9" tooltip="Шляпа"/>
              </a:rPr>
              <a:t>шляпка</a:t>
            </a:r>
            <a:r>
              <a:rPr lang="ru-RU" sz="9600" b="1" dirty="0"/>
              <a:t> с перьями, пальто украшенное мехом и лентами, </a:t>
            </a:r>
            <a:r>
              <a:rPr lang="ru-RU" sz="9600" b="1" dirty="0">
                <a:hlinkClick r:id="rId10" tooltip="Муфта (одежда)"/>
              </a:rPr>
              <a:t>муфта</a:t>
            </a:r>
            <a:r>
              <a:rPr lang="ru-RU" sz="9600" b="1" dirty="0"/>
              <a:t> и тонкие кожаные </a:t>
            </a:r>
            <a:r>
              <a:rPr lang="ru-RU" sz="9600" b="1" dirty="0">
                <a:hlinkClick r:id="rId11" tooltip="Перчатки"/>
              </a:rPr>
              <a:t>перчатки</a:t>
            </a:r>
            <a:r>
              <a:rPr lang="ru-RU" sz="9600" b="1" dirty="0"/>
              <a:t>. Взгляд царственный, таинственный и немного грустный.</a:t>
            </a:r>
          </a:p>
          <a:p>
            <a:r>
              <a:rPr lang="ru-RU" sz="9600" b="1" dirty="0"/>
              <a:t> «Неизвестная» до сих пор остаётся загадкой художника. Ни в письмах, ни в дневниках он не оставил упоминаний о личности неизвестной. Существует версия, что прототипом к картине послужила курская девушка крестьянка Матрёна </a:t>
            </a:r>
            <a:r>
              <a:rPr lang="ru-RU" sz="9600" b="1" dirty="0" err="1"/>
              <a:t>Саввишна</a:t>
            </a:r>
            <a:r>
              <a:rPr lang="ru-RU" sz="9600" b="1" dirty="0"/>
              <a:t>, вышедшая замуж за </a:t>
            </a:r>
            <a:r>
              <a:rPr lang="ru-RU" sz="9600" b="1" dirty="0">
                <a:hlinkClick r:id="rId12" tooltip="Дворянин"/>
              </a:rPr>
              <a:t>дворянина</a:t>
            </a:r>
            <a:r>
              <a:rPr lang="ru-RU" sz="9600" b="1" dirty="0"/>
              <a:t> Бестужева</a:t>
            </a:r>
            <a:r>
              <a:rPr lang="ru-RU" sz="9600" b="1" baseline="30000" dirty="0">
                <a:hlinkClick r:id="rId13"/>
              </a:rPr>
              <a:t>[1]</a:t>
            </a:r>
            <a:r>
              <a:rPr lang="ru-RU" sz="9600" b="1" dirty="0"/>
              <a:t>. Крамской познакомился </a:t>
            </a:r>
            <a:r>
              <a:rPr lang="ru-RU" sz="9600" b="1" dirty="0" err="1"/>
              <a:t>c</a:t>
            </a:r>
            <a:r>
              <a:rPr lang="ru-RU" sz="9600" b="1" dirty="0"/>
              <a:t> ней в </a:t>
            </a:r>
            <a:r>
              <a:rPr lang="ru-RU" sz="9600" b="1" dirty="0">
                <a:hlinkClick r:id="rId14" tooltip="Санкт-Петербург"/>
              </a:rPr>
              <a:t>Санкт-Петербурге</a:t>
            </a:r>
            <a:r>
              <a:rPr lang="ru-RU" sz="9600" b="1" dirty="0"/>
              <a:t> и был пленён её красотой.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mallbay.ru/images2/vrubel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000108"/>
            <a:ext cx="685804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М. Врубель «Демон»</a:t>
            </a:r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agniart.ru/imgoods/K/012584/vrubel_1701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57356" y="1357298"/>
            <a:ext cx="550072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/>
              <a:t>«Демон»</a:t>
            </a:r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rtnow.ru/img/145000/14582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928670"/>
            <a:ext cx="607223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М.Врубель «Царевна-лебедь»</a:t>
            </a:r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bibliotekar.ru/rusVrubel/26.files/image00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1214422"/>
            <a:ext cx="428628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М.Врубель «Пан»</a:t>
            </a:r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Поэтика намёка и иносказания;</a:t>
            </a:r>
          </a:p>
          <a:p>
            <a:r>
              <a:rPr lang="ru-RU" b="1" dirty="0" smtClean="0"/>
              <a:t>Отношение к слову, как к шифру некоей духовной тайнописи, знаковое наполнение обыденных слов;</a:t>
            </a:r>
          </a:p>
          <a:p>
            <a:r>
              <a:rPr lang="ru-RU" b="1" dirty="0" smtClean="0"/>
              <a:t>Апология(восхваление) мига, в котором отражается Вечность;</a:t>
            </a:r>
          </a:p>
          <a:p>
            <a:r>
              <a:rPr lang="ru-RU" b="1" dirty="0" smtClean="0"/>
              <a:t> Стремление создать картину идеального мира, </a:t>
            </a:r>
            <a:r>
              <a:rPr lang="ru-RU" b="1" dirty="0" err="1" smtClean="0"/>
              <a:t>сущ-го</a:t>
            </a:r>
            <a:r>
              <a:rPr lang="ru-RU" b="1" dirty="0" smtClean="0"/>
              <a:t> по законам Вечной Красоты;</a:t>
            </a:r>
          </a:p>
          <a:p>
            <a:r>
              <a:rPr lang="ru-RU" b="1" dirty="0" smtClean="0"/>
              <a:t>Глубокий историзм, изысканная образность.</a:t>
            </a:r>
          </a:p>
          <a:p>
            <a:r>
              <a:rPr lang="ru-RU" b="1" dirty="0" smtClean="0"/>
              <a:t>Музыкальность и лёгкость слога.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Основные черты символизма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 advClick="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400" b="1" dirty="0" smtClean="0"/>
              <a:t>Символизм- это литературно-художественное направление, считавшее целью искусства интуитивное постижение мирового единства через символы.</a:t>
            </a:r>
            <a:endParaRPr lang="ru-RU" sz="44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Валерий Брюсов.</a:t>
            </a:r>
            <a:endParaRPr lang="ru-RU" dirty="0"/>
          </a:p>
        </p:txBody>
      </p:sp>
      <p:pic>
        <p:nvPicPr>
          <p:cNvPr id="5" name="Содержимое 4" descr="http://upload.wikimedia.org/wikipedia/commons/thumb/d/d6/Brusov1920.jpg/200px-Brusov192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736"/>
            <a:ext cx="36433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upload.wikimedia.org/wikipedia/commons/9/90/Brusov1890.gif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357298"/>
            <a:ext cx="400052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Лекция Д.С.Мережковского «О причинах упадка и новых течениях современной русской литературы» 1892г.</a:t>
            </a:r>
          </a:p>
          <a:p>
            <a:r>
              <a:rPr lang="ru-RU" sz="4400" b="1" dirty="0" smtClean="0"/>
              <a:t>1894г. Три сборника стихотворений «Русские символисты».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b="1" dirty="0" smtClean="0"/>
              <a:t>Экзистенциализм (философия существования) – мировоззрение, ставившее вопросы о том, как жить человеку перед лицом надвигающихся исторических катастроф, опирающееся на принцип противопоставления субъекта и объекта. Человек несёт ответственность за всё совершенное им, а не оправдывает себя «обстоятельствами».</a:t>
            </a:r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«Старшие» 1890-х </a:t>
            </a:r>
            <a:r>
              <a:rPr lang="ru-RU" dirty="0" err="1" smtClean="0"/>
              <a:t>гг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b="1" dirty="0" smtClean="0"/>
          </a:p>
          <a:p>
            <a:r>
              <a:rPr lang="ru-RU" b="1" dirty="0" smtClean="0"/>
              <a:t>Д.Мережковский, В.Брюсов, З. Гиппиус, Ф.Сологуб, К. Бальмонт.</a:t>
            </a:r>
          </a:p>
          <a:p>
            <a:endParaRPr lang="ru-RU" dirty="0"/>
          </a:p>
          <a:p>
            <a:r>
              <a:rPr lang="ru-RU" b="1" dirty="0" smtClean="0"/>
              <a:t>Не принимали действительности и обращались к запредельному миру в мистических переживаниях.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endParaRPr lang="ru-RU" b="1" dirty="0" smtClean="0"/>
          </a:p>
          <a:p>
            <a:r>
              <a:rPr lang="ru-RU" b="1" dirty="0" smtClean="0"/>
              <a:t>А. Блок, А. Белый, </a:t>
            </a:r>
          </a:p>
          <a:p>
            <a:pPr>
              <a:buNone/>
            </a:pPr>
            <a:r>
              <a:rPr lang="ru-RU" b="1" dirty="0" smtClean="0"/>
              <a:t> И.Анненский, В. Иванов.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/>
          </a:p>
          <a:p>
            <a:r>
              <a:rPr lang="ru-RU" b="1" dirty="0" smtClean="0"/>
              <a:t>Принимали реальность через преодоление разрыва между ней и запредельным.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Символисты: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«Младшие» 1900-х </a:t>
            </a:r>
            <a:r>
              <a:rPr lang="ru-RU" dirty="0" err="1" smtClean="0"/>
              <a:t>гг</a:t>
            </a:r>
            <a:endParaRPr lang="ru-RU" dirty="0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Декадентство- это тип сознания, отношения к миру в кризисную эпоху, чувство уныния, тревоги, страха перед жизнью, неверие в возможность человека познать мир, изменить его и самому измениться.</a:t>
            </a:r>
            <a:endParaRPr lang="ru-RU" sz="40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ru-RU" b="1" dirty="0" smtClean="0"/>
              <a:t>Идеи Ф. Ницше- выступал против рационализма, взывая к иррациональному в человеческой психике.</a:t>
            </a:r>
            <a:r>
              <a:rPr lang="ru-RU" dirty="0" smtClean="0"/>
              <a:t> (</a:t>
            </a:r>
            <a:r>
              <a:rPr lang="ru-RU" sz="2800" dirty="0" smtClean="0"/>
              <a:t>лишенный закономерности и потому не постижимый разумом)</a:t>
            </a:r>
            <a:endParaRPr lang="ru-RU" sz="2800" b="1" dirty="0" smtClean="0"/>
          </a:p>
          <a:p>
            <a:r>
              <a:rPr lang="ru-RU" b="1" dirty="0" smtClean="0"/>
              <a:t>Христианство и рационализм  «угнетают волю к жизни»</a:t>
            </a:r>
          </a:p>
          <a:p>
            <a:r>
              <a:rPr lang="ru-RU" b="1" dirty="0" smtClean="0"/>
              <a:t>Надо преодолеть это угнетающее воздействие путём освобождения «жизненных сил» человека, чтобы раскрыть путь к «сверхчеловеку», стоящему «по ту сторону добра и зла».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Источники символизма: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86544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Рационализм-направление в философии, признающее разум единственным источником познания, недооценивающее или вовсе не отрицающее значение опыта, чувственного восприятия в процессе познания.</a:t>
            </a:r>
          </a:p>
          <a:p>
            <a:r>
              <a:rPr lang="ru-RU" b="1" dirty="0" smtClean="0"/>
              <a:t>Иррационализм- идеалистическое течение в ф., признающее иррациональный характер бытия и ограничивающее познавательные возможности разума, противопоставляя ему интуицию, инстинкт, чувство и т.д. как основу познания. </a:t>
            </a:r>
            <a:endParaRPr lang="ru-RU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/>
          </a:bodyPr>
          <a:lstStyle/>
          <a:p>
            <a:r>
              <a:rPr lang="ru-RU" dirty="0" smtClean="0"/>
              <a:t>«Теоретическая философия»</a:t>
            </a:r>
          </a:p>
          <a:p>
            <a:r>
              <a:rPr lang="ru-RU" dirty="0" smtClean="0"/>
              <a:t>«Оправдание добра»</a:t>
            </a:r>
          </a:p>
          <a:p>
            <a:r>
              <a:rPr lang="ru-RU" dirty="0" smtClean="0"/>
              <a:t>«Духовные основы жизни»- помимо наличной действительности есть сфера божественного, т.е. абсолютных начал, оказывающих положительное влияние на человечество.</a:t>
            </a:r>
            <a:endParaRPr lang="ru-RU" dirty="0"/>
          </a:p>
          <a:p>
            <a:r>
              <a:rPr lang="ru-RU" dirty="0" smtClean="0"/>
              <a:t>Человек принадлежит двум </a:t>
            </a:r>
            <a:r>
              <a:rPr lang="ru-RU" dirty="0" err="1" smtClean="0"/>
              <a:t>мирам-материальному</a:t>
            </a:r>
            <a:r>
              <a:rPr lang="ru-RU" dirty="0" smtClean="0"/>
              <a:t> и идеальному.</a:t>
            </a:r>
          </a:p>
          <a:p>
            <a:r>
              <a:rPr lang="ru-RU" dirty="0" smtClean="0"/>
              <a:t>Добро, истина и красота- три ипостаси идеального бытия.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Вл. Соловьёв (1853-1900)- поэт, критик, философ, публицист.</a:t>
            </a:r>
            <a:endParaRPr lang="ru-RU" sz="3200" b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166</TotalTime>
  <Words>641</Words>
  <Application>Microsoft Office PowerPoint</Application>
  <PresentationFormat>Экран (4:3)</PresentationFormat>
  <Paragraphs>53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Русский символизм и его истоки.  Учитель  Газизова Г.К. МОУ «Береговкая СОШ»</vt:lpstr>
      <vt:lpstr>Слайд 2</vt:lpstr>
      <vt:lpstr>Слайд 3</vt:lpstr>
      <vt:lpstr>Слайд 4</vt:lpstr>
      <vt:lpstr>Символисты:</vt:lpstr>
      <vt:lpstr>Слайд 6</vt:lpstr>
      <vt:lpstr>Источники символизма: </vt:lpstr>
      <vt:lpstr>Слайд 8</vt:lpstr>
      <vt:lpstr>Вл. Соловьёв (1853-1900)- поэт, критик, философ, публицист.</vt:lpstr>
      <vt:lpstr>Владимир Соловьёв.</vt:lpstr>
      <vt:lpstr>Зинаида Гиппиус.</vt:lpstr>
      <vt:lpstr>Картина Борисова-Мусатова.</vt:lpstr>
      <vt:lpstr>И. Крамской «Неизвестная».</vt:lpstr>
      <vt:lpstr>Слайд 14</vt:lpstr>
      <vt:lpstr>М. Врубель «Демон»</vt:lpstr>
      <vt:lpstr>«Демон»</vt:lpstr>
      <vt:lpstr>М.Врубель «Царевна-лебедь»</vt:lpstr>
      <vt:lpstr>М.Врубель «Пан»</vt:lpstr>
      <vt:lpstr>Основные черты символизма:</vt:lpstr>
      <vt:lpstr>Валерий Брюсов.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символизм и её истоки.</dc:title>
  <dc:creator>Admin</dc:creator>
  <cp:lastModifiedBy>user</cp:lastModifiedBy>
  <cp:revision>19</cp:revision>
  <dcterms:created xsi:type="dcterms:W3CDTF">2009-10-21T12:44:16Z</dcterms:created>
  <dcterms:modified xsi:type="dcterms:W3CDTF">2016-11-25T10:24:13Z</dcterms:modified>
</cp:coreProperties>
</file>