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  </a:t>
            </a:r>
            <a:r>
              <a:rPr lang="ru-RU" dirty="0" smtClean="0"/>
              <a:t>ЛЕКСИЧЕСКОГО и ГРАММАТИЧЕСКОГО </a:t>
            </a:r>
            <a:r>
              <a:rPr lang="ru-RU" dirty="0" smtClean="0"/>
              <a:t>МАТЕРИАЛА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Прочитай и переведи</a:t>
            </a:r>
            <a:endParaRPr lang="ru-RU" dirty="0"/>
          </a:p>
        </p:txBody>
      </p:sp>
      <p:pic>
        <p:nvPicPr>
          <p:cNvPr id="3074" name="Picture 2" descr="D:\Рабочий стол\ст.вожатая\немецкий язык\2 Klasse\картинки\пиш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80728"/>
            <a:ext cx="3526929" cy="4536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124744"/>
            <a:ext cx="460851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Georgia" pitchFamily="18" charset="0"/>
              </a:rPr>
              <a:t>Hallo! 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heisse</a:t>
            </a:r>
            <a:r>
              <a:rPr lang="en-US" sz="2800" dirty="0" smtClean="0">
                <a:latin typeface="Georgia" pitchFamily="18" charset="0"/>
              </a:rPr>
              <a:t>   Mark  Steiner.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bin  9 </a:t>
            </a:r>
            <a:r>
              <a:rPr lang="en-US" sz="2800" dirty="0" err="1" smtClean="0">
                <a:latin typeface="Georgia" pitchFamily="18" charset="0"/>
              </a:rPr>
              <a:t>Jahre</a:t>
            </a:r>
            <a:r>
              <a:rPr lang="en-US" sz="2800" dirty="0" smtClean="0">
                <a:latin typeface="Georgia" pitchFamily="18" charset="0"/>
              </a:rPr>
              <a:t>  alt.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komme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aus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Munchen</a:t>
            </a:r>
            <a:r>
              <a:rPr lang="en-US" sz="2800" dirty="0" smtClean="0">
                <a:latin typeface="Georgia" pitchFamily="18" charset="0"/>
              </a:rPr>
              <a:t>. </a:t>
            </a:r>
          </a:p>
          <a:p>
            <a:endParaRPr lang="en-US" sz="1200" dirty="0" smtClean="0">
              <a:latin typeface="Georgia" pitchFamily="18" charset="0"/>
            </a:endParaRPr>
          </a:p>
          <a:p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lerne</a:t>
            </a:r>
            <a:r>
              <a:rPr lang="en-US" sz="2800" dirty="0" smtClean="0">
                <a:latin typeface="Georgia" pitchFamily="18" charset="0"/>
              </a:rPr>
              <a:t> in </a:t>
            </a:r>
            <a:r>
              <a:rPr lang="en-US" sz="2800" dirty="0" err="1" smtClean="0">
                <a:latin typeface="Georgia" pitchFamily="18" charset="0"/>
              </a:rPr>
              <a:t>der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Schule</a:t>
            </a:r>
            <a:r>
              <a:rPr lang="en-US" sz="2800" dirty="0" smtClean="0">
                <a:latin typeface="Georgia" pitchFamily="18" charset="0"/>
              </a:rPr>
              <a:t> 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bin  </a:t>
            </a:r>
            <a:r>
              <a:rPr lang="en-US" sz="2800" dirty="0" err="1" smtClean="0">
                <a:latin typeface="Georgia" pitchFamily="18" charset="0"/>
              </a:rPr>
              <a:t>fleissig</a:t>
            </a:r>
            <a:r>
              <a:rPr lang="en-US" sz="2800" dirty="0" smtClean="0">
                <a:latin typeface="Georgia" pitchFamily="18" charset="0"/>
              </a:rPr>
              <a:t>,  </a:t>
            </a:r>
            <a:r>
              <a:rPr lang="en-US" sz="2800" dirty="0" err="1" smtClean="0">
                <a:latin typeface="Georgia" pitchFamily="18" charset="0"/>
              </a:rPr>
              <a:t>hilfsbereit</a:t>
            </a:r>
            <a:r>
              <a:rPr lang="en-US" sz="2800" dirty="0" smtClean="0">
                <a:latin typeface="Georgia" pitchFamily="18" charset="0"/>
              </a:rPr>
              <a:t>  und   </a:t>
            </a:r>
            <a:r>
              <a:rPr lang="en-US" sz="2800" dirty="0" err="1" smtClean="0">
                <a:latin typeface="Georgia" pitchFamily="18" charset="0"/>
              </a:rPr>
              <a:t>nett</a:t>
            </a:r>
            <a:r>
              <a:rPr lang="en-US" sz="2800" dirty="0" smtClean="0">
                <a:latin typeface="Georgia" pitchFamily="18" charset="0"/>
              </a:rPr>
              <a:t>.  </a:t>
            </a: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lerne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Russisch</a:t>
            </a:r>
            <a:r>
              <a:rPr lang="en-US" sz="2800" dirty="0" smtClean="0">
                <a:latin typeface="Georgia" pitchFamily="18" charset="0"/>
              </a:rPr>
              <a:t>. </a:t>
            </a:r>
          </a:p>
          <a:p>
            <a:endParaRPr lang="en-US" sz="800" dirty="0" smtClean="0">
              <a:latin typeface="Georgia" pitchFamily="18" charset="0"/>
            </a:endParaRPr>
          </a:p>
          <a:p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spiele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auch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  am  Computer,  </a:t>
            </a:r>
            <a:r>
              <a:rPr lang="en-US" sz="2800" dirty="0" err="1" smtClean="0">
                <a:latin typeface="Georgia" pitchFamily="18" charset="0"/>
              </a:rPr>
              <a:t>mache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vieles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zu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Hause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ст.вожатая\немецкий язык\2 Klasse\картинки\ко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76672"/>
            <a:ext cx="4012679" cy="3960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3" y="908720"/>
            <a:ext cx="39604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Georgia" pitchFamily="18" charset="0"/>
              </a:rPr>
              <a:t>Das 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meine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Katze</a:t>
            </a:r>
            <a:r>
              <a:rPr lang="en-US" sz="3600" dirty="0" smtClean="0">
                <a:latin typeface="Georgia" pitchFamily="18" charset="0"/>
              </a:rPr>
              <a:t>.   </a:t>
            </a:r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heisst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Murka</a:t>
            </a:r>
            <a:r>
              <a:rPr lang="en-US" sz="3600" dirty="0" smtClean="0">
                <a:latin typeface="Georgia" pitchFamily="18" charset="0"/>
              </a:rPr>
              <a:t>. </a:t>
            </a:r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2  </a:t>
            </a:r>
            <a:r>
              <a:rPr lang="en-US" sz="3600" dirty="0" err="1" smtClean="0">
                <a:latin typeface="Georgia" pitchFamily="18" charset="0"/>
              </a:rPr>
              <a:t>Jahre</a:t>
            </a:r>
            <a:r>
              <a:rPr lang="en-US" sz="3600" dirty="0" smtClean="0">
                <a:latin typeface="Georgia" pitchFamily="18" charset="0"/>
              </a:rPr>
              <a:t>  alt.    </a:t>
            </a:r>
            <a:r>
              <a:rPr lang="en-US" sz="3600" dirty="0" err="1" smtClean="0">
                <a:latin typeface="Georgia" pitchFamily="18" charset="0"/>
              </a:rPr>
              <a:t>Murka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ist</a:t>
            </a:r>
            <a:r>
              <a:rPr lang="en-US" sz="3600" dirty="0" smtClean="0">
                <a:latin typeface="Georgia" pitchFamily="18" charset="0"/>
              </a:rPr>
              <a:t>  gross,   </a:t>
            </a:r>
            <a:r>
              <a:rPr lang="en-US" sz="3600" dirty="0" err="1" smtClean="0">
                <a:latin typeface="Georgia" pitchFamily="18" charset="0"/>
              </a:rPr>
              <a:t>schon</a:t>
            </a:r>
            <a:r>
              <a:rPr lang="en-US" sz="3600" dirty="0" smtClean="0">
                <a:latin typeface="Georgia" pitchFamily="18" charset="0"/>
              </a:rPr>
              <a:t>   und  </a:t>
            </a:r>
            <a:r>
              <a:rPr lang="en-US" sz="3600" dirty="0" err="1" smtClean="0">
                <a:latin typeface="Georgia" pitchFamily="18" charset="0"/>
              </a:rPr>
              <a:t>lustig</a:t>
            </a:r>
            <a:r>
              <a:rPr lang="en-US" sz="3600" dirty="0" smtClean="0">
                <a:latin typeface="Georgia" pitchFamily="18" charset="0"/>
              </a:rPr>
              <a:t>.</a:t>
            </a:r>
          </a:p>
          <a:p>
            <a:endParaRPr lang="en-US" sz="3600" dirty="0" smtClean="0">
              <a:latin typeface="Georgia" pitchFamily="18" charset="0"/>
            </a:endParaRPr>
          </a:p>
          <a:p>
            <a:r>
              <a:rPr lang="en-US" sz="3600" dirty="0" err="1" smtClean="0">
                <a:latin typeface="Georgia" pitchFamily="18" charset="0"/>
              </a:rPr>
              <a:t>Sie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spielt</a:t>
            </a:r>
            <a:r>
              <a:rPr lang="en-US" sz="3600" dirty="0" smtClean="0">
                <a:latin typeface="Georgia" pitchFamily="18" charset="0"/>
              </a:rPr>
              <a:t>   </a:t>
            </a:r>
            <a:r>
              <a:rPr lang="en-US" sz="3600" dirty="0" err="1" smtClean="0">
                <a:latin typeface="Georgia" pitchFamily="18" charset="0"/>
              </a:rPr>
              <a:t>auch</a:t>
            </a:r>
            <a:r>
              <a:rPr lang="en-US" sz="3600" dirty="0" smtClean="0">
                <a:latin typeface="Georgia" pitchFamily="18" charset="0"/>
              </a:rPr>
              <a:t>  </a:t>
            </a:r>
            <a:r>
              <a:rPr lang="en-US" sz="3600" dirty="0" err="1" smtClean="0">
                <a:latin typeface="Georgia" pitchFamily="18" charset="0"/>
              </a:rPr>
              <a:t>viel</a:t>
            </a:r>
            <a:r>
              <a:rPr lang="en-US" sz="3600" dirty="0" smtClean="0">
                <a:latin typeface="Georgia" pitchFamily="18" charset="0"/>
              </a:rPr>
              <a:t>   und   </a:t>
            </a:r>
            <a:r>
              <a:rPr lang="en-US" sz="3600" dirty="0" err="1" smtClean="0">
                <a:latin typeface="Georgia" pitchFamily="18" charset="0"/>
              </a:rPr>
              <a:t>gern</a:t>
            </a:r>
            <a:r>
              <a:rPr lang="en-US" sz="3600" dirty="0" smtClean="0">
                <a:latin typeface="Georgia" pitchFamily="18" charset="0"/>
              </a:rPr>
              <a:t>. </a:t>
            </a:r>
            <a:endParaRPr lang="ru-RU" sz="3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96755"/>
          <a:ext cx="8229600" cy="6162901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114800"/>
                <a:gridCol w="4114800"/>
              </a:tblGrid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machen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Georgia" pitchFamily="18" charset="0"/>
                        </a:rPr>
                        <a:t>делать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schreiben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писать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lesen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читать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turnen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заниматься спортом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arbeiten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работать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lernen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учиться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singen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петь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malen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рисовать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springen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прыгать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sagen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говорить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latin typeface="Georgia" pitchFamily="18" charset="0"/>
                        </a:rPr>
                        <a:t>antworten</a:t>
                      </a:r>
                      <a:endParaRPr lang="ru-RU" sz="28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Georgia" pitchFamily="18" charset="0"/>
                        </a:rPr>
                        <a:t>отвечать</a:t>
                      </a:r>
                      <a:endParaRPr lang="ru-RU" sz="24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4631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1. </a:t>
                      </a:r>
                      <a:r>
                        <a:rPr lang="en-US" sz="4000" dirty="0" err="1" smtClean="0">
                          <a:latin typeface="+mn-lt"/>
                        </a:rPr>
                        <a:t>ich</a:t>
                      </a:r>
                      <a:r>
                        <a:rPr lang="en-US" sz="4000" dirty="0" smtClean="0">
                          <a:latin typeface="+mn-lt"/>
                        </a:rPr>
                        <a:t>    bin 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1.  </a:t>
                      </a:r>
                      <a:r>
                        <a:rPr lang="en-US" sz="4000" dirty="0" err="1" smtClean="0">
                          <a:latin typeface="+mn-lt"/>
                        </a:rPr>
                        <a:t>wir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sind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2. du  </a:t>
                      </a:r>
                      <a:r>
                        <a:rPr lang="en-US" sz="4000" dirty="0" err="1" smtClean="0">
                          <a:latin typeface="+mn-lt"/>
                        </a:rPr>
                        <a:t>bist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2. </a:t>
                      </a:r>
                      <a:r>
                        <a:rPr lang="en-US" sz="4000" dirty="0" err="1" smtClean="0">
                          <a:latin typeface="+mn-lt"/>
                        </a:rPr>
                        <a:t>ihr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seid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3.</a:t>
                      </a:r>
                      <a:r>
                        <a:rPr lang="en-US" sz="4000" baseline="0" dirty="0" smtClean="0">
                          <a:latin typeface="+mn-lt"/>
                        </a:rPr>
                        <a:t>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er</a:t>
                      </a:r>
                      <a:r>
                        <a:rPr lang="en-US" sz="4000" baseline="0" dirty="0" smtClean="0">
                          <a:latin typeface="+mn-lt"/>
                        </a:rPr>
                        <a:t>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3.</a:t>
                      </a:r>
                      <a:r>
                        <a:rPr lang="en-US" sz="4000" baseline="0" dirty="0" smtClean="0">
                          <a:latin typeface="+mn-lt"/>
                        </a:rPr>
                        <a:t>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sie</a:t>
                      </a:r>
                      <a:r>
                        <a:rPr lang="en-US" sz="4000" baseline="0" dirty="0" smtClean="0">
                          <a:latin typeface="+mn-lt"/>
                        </a:rPr>
                        <a:t>   </a:t>
                      </a:r>
                      <a:r>
                        <a:rPr lang="en-US" sz="4000" baseline="0" dirty="0" err="1" smtClean="0">
                          <a:latin typeface="+mn-lt"/>
                        </a:rPr>
                        <a:t>sind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</a:t>
                      </a:r>
                      <a:r>
                        <a:rPr lang="en-US" sz="4000" dirty="0" err="1" smtClean="0">
                          <a:latin typeface="+mn-lt"/>
                        </a:rPr>
                        <a:t>sie</a:t>
                      </a:r>
                      <a:r>
                        <a:rPr lang="en-US" sz="4000" dirty="0" smtClean="0">
                          <a:latin typeface="+mn-lt"/>
                        </a:rPr>
                        <a:t>  </a:t>
                      </a:r>
                      <a:r>
                        <a:rPr lang="en-US" sz="400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 </a:t>
                      </a:r>
                      <a:r>
                        <a:rPr lang="en-US" sz="4000" dirty="0" err="1" smtClean="0">
                          <a:latin typeface="+mn-lt"/>
                        </a:rPr>
                        <a:t>Sie</a:t>
                      </a:r>
                      <a:r>
                        <a:rPr lang="en-US" sz="4000" dirty="0" smtClean="0">
                          <a:latin typeface="+mn-lt"/>
                        </a:rPr>
                        <a:t>   </a:t>
                      </a:r>
                      <a:r>
                        <a:rPr lang="en-US" sz="4000" dirty="0" err="1" smtClean="0">
                          <a:latin typeface="+mn-lt"/>
                        </a:rPr>
                        <a:t>sind</a:t>
                      </a:r>
                      <a:r>
                        <a:rPr lang="en-US" sz="4000" dirty="0" smtClean="0">
                          <a:latin typeface="+mn-lt"/>
                        </a:rPr>
                        <a:t> 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+mn-lt"/>
                        </a:rPr>
                        <a:t>    </a:t>
                      </a:r>
                      <a:r>
                        <a:rPr lang="en-US" sz="4000" dirty="0" err="1" smtClean="0">
                          <a:latin typeface="+mn-lt"/>
                        </a:rPr>
                        <a:t>es</a:t>
                      </a:r>
                      <a:r>
                        <a:rPr lang="en-US" sz="4000" dirty="0" smtClean="0">
                          <a:latin typeface="+mn-lt"/>
                        </a:rPr>
                        <a:t>     </a:t>
                      </a:r>
                      <a:r>
                        <a:rPr lang="en-US" sz="4000" dirty="0" err="1" smtClean="0">
                          <a:latin typeface="+mn-lt"/>
                        </a:rPr>
                        <a:t>ist</a:t>
                      </a:r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ПОВТОРЯЕМ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ЕДИНСТВЕННОЕ ЧИСЛО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МНОЖЕСТВЕННОЕ ЧИСЛО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Georgia" pitchFamily="18" charset="0"/>
                        </a:rPr>
                        <a:t>1.</a:t>
                      </a:r>
                      <a:r>
                        <a:rPr lang="ru-RU" sz="3600" baseline="0" dirty="0" smtClean="0">
                          <a:latin typeface="Georgia" pitchFamily="18" charset="0"/>
                        </a:rPr>
                        <a:t>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ich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-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mein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1.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wir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unser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2. du   -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dein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2.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euer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3.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er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-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3.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dirty="0" smtClean="0">
                          <a:latin typeface="Georgia" pitchFamily="18" charset="0"/>
                        </a:rPr>
                        <a:t>    -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Sie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   -   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Ihr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Georgia" pitchFamily="18" charset="0"/>
                        </a:rPr>
                        <a:t>     </a:t>
                      </a:r>
                      <a:r>
                        <a:rPr lang="en-US" sz="3600" dirty="0" err="1" smtClean="0">
                          <a:latin typeface="Georgia" pitchFamily="18" charset="0"/>
                        </a:rPr>
                        <a:t>es</a:t>
                      </a:r>
                      <a:r>
                        <a:rPr lang="en-US" sz="3600" baseline="0" dirty="0" smtClean="0">
                          <a:latin typeface="Georgia" pitchFamily="18" charset="0"/>
                        </a:rPr>
                        <a:t>     -    </a:t>
                      </a:r>
                      <a:r>
                        <a:rPr lang="en-US" sz="3600" baseline="0" dirty="0" err="1" smtClean="0">
                          <a:latin typeface="Georgia" pitchFamily="18" charset="0"/>
                        </a:rPr>
                        <a:t>sein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en-US" dirty="0" smtClean="0"/>
              <a:t>Was  </a:t>
            </a:r>
            <a:r>
              <a:rPr lang="en-US" dirty="0" err="1" smtClean="0"/>
              <a:t>machts</a:t>
            </a:r>
            <a:r>
              <a:rPr lang="en-US" dirty="0" smtClean="0"/>
              <a:t>  du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err="1" smtClean="0">
                <a:solidFill>
                  <a:srgbClr val="FF0000"/>
                </a:solidFill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</a:t>
            </a:r>
            <a:r>
              <a:rPr lang="en-US" sz="3200" dirty="0" err="1" smtClean="0">
                <a:latin typeface="Georgia" pitchFamily="18" charset="0"/>
              </a:rPr>
              <a:t>lern</a:t>
            </a:r>
            <a:r>
              <a:rPr lang="en-US" sz="4000" dirty="0" err="1" smtClean="0">
                <a:solidFill>
                  <a:srgbClr val="0070C0"/>
                </a:solidFill>
                <a:latin typeface="Georgia" pitchFamily="18" charset="0"/>
              </a:rPr>
              <a:t>e</a:t>
            </a:r>
            <a:r>
              <a:rPr lang="en-US" sz="32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3200" dirty="0" smtClean="0">
                <a:latin typeface="Georgia" pitchFamily="18" charset="0"/>
              </a:rPr>
              <a:t>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schreiben</a:t>
            </a:r>
            <a:r>
              <a:rPr lang="en-US" sz="3200" dirty="0" smtClean="0">
                <a:latin typeface="Georgia" pitchFamily="18" charset="0"/>
              </a:rPr>
              <a:t>)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sprechen</a:t>
            </a:r>
            <a:r>
              <a:rPr lang="en-US" sz="3200" dirty="0" smtClean="0">
                <a:latin typeface="Georgia" pitchFamily="18" charset="0"/>
              </a:rPr>
              <a:t>)   Deutsch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lesen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tanzen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antworten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suchen</a:t>
            </a:r>
            <a:r>
              <a:rPr lang="en-US" sz="3200" dirty="0" smtClean="0">
                <a:latin typeface="Georgia" pitchFamily="18" charset="0"/>
              </a:rPr>
              <a:t>)  </a:t>
            </a:r>
            <a:r>
              <a:rPr lang="en-US" sz="3200" dirty="0" err="1" smtClean="0">
                <a:latin typeface="Georgia" pitchFamily="18" charset="0"/>
              </a:rPr>
              <a:t>Brieffreunde</a:t>
            </a:r>
            <a:r>
              <a:rPr lang="en-US" sz="3200" dirty="0" smtClean="0">
                <a:latin typeface="Georgia" pitchFamily="18" charset="0"/>
              </a:rPr>
              <a:t>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3200" dirty="0" err="1" smtClean="0">
                <a:latin typeface="Georgia" pitchFamily="18" charset="0"/>
              </a:rPr>
              <a:t>Ich</a:t>
            </a:r>
            <a:r>
              <a:rPr lang="en-US" sz="3200" dirty="0" smtClean="0">
                <a:latin typeface="Georgia" pitchFamily="18" charset="0"/>
              </a:rPr>
              <a:t>    (</a:t>
            </a:r>
            <a:r>
              <a:rPr lang="en-US" sz="3200" dirty="0" err="1" smtClean="0">
                <a:latin typeface="Georgia" pitchFamily="18" charset="0"/>
              </a:rPr>
              <a:t>sitzen</a:t>
            </a:r>
            <a:r>
              <a:rPr lang="en-US" sz="3200" dirty="0" smtClean="0">
                <a:latin typeface="Georgia" pitchFamily="18" charset="0"/>
              </a:rPr>
              <a:t>)     </a:t>
            </a:r>
            <a:r>
              <a:rPr lang="en-US" sz="3200" dirty="0" err="1" smtClean="0">
                <a:latin typeface="Georgia" pitchFamily="18" charset="0"/>
              </a:rPr>
              <a:t>gern</a:t>
            </a:r>
            <a:r>
              <a:rPr lang="en-US" sz="3200" dirty="0" smtClean="0">
                <a:latin typeface="Georgia" pitchFamily="18" charset="0"/>
              </a:rPr>
              <a:t>.</a:t>
            </a:r>
            <a:endParaRPr lang="ru-RU" sz="3200" dirty="0" smtClean="0">
              <a:latin typeface="Georgia" pitchFamily="18" charset="0"/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 algn="ctr"/>
            <a:r>
              <a:rPr lang="en-US" dirty="0" smtClean="0"/>
              <a:t>Was  </a:t>
            </a:r>
            <a:r>
              <a:rPr lang="en-US" dirty="0" err="1" smtClean="0"/>
              <a:t>machts</a:t>
            </a:r>
            <a:r>
              <a:rPr lang="en-US" dirty="0" smtClean="0"/>
              <a:t>  du  </a:t>
            </a:r>
            <a:r>
              <a:rPr lang="en-US" dirty="0" err="1" smtClean="0"/>
              <a:t>nicht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4000" dirty="0" err="1" smtClean="0">
                <a:solidFill>
                  <a:srgbClr val="FF0000"/>
                </a:solidFill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</a:t>
            </a:r>
            <a:r>
              <a:rPr lang="en-US" sz="2800" dirty="0" err="1" smtClean="0">
                <a:latin typeface="Georgia" pitchFamily="18" charset="0"/>
              </a:rPr>
              <a:t>faulenz</a:t>
            </a:r>
            <a:r>
              <a:rPr lang="en-US" sz="4000" dirty="0" err="1" smtClean="0">
                <a:solidFill>
                  <a:srgbClr val="0070C0"/>
                </a:solidFill>
                <a:latin typeface="Georgia" pitchFamily="18" charset="0"/>
              </a:rPr>
              <a:t>e</a:t>
            </a:r>
            <a:r>
              <a:rPr lang="en-US" sz="28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springen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malen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lesen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rechnen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spielen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Fussball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zahlen</a:t>
            </a:r>
            <a:r>
              <a:rPr lang="en-US" sz="2800" dirty="0" smtClean="0">
                <a:latin typeface="Georgia" pitchFamily="18" charset="0"/>
              </a:rPr>
              <a:t>)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pPr marL="514350" indent="-514350">
              <a:buFont typeface="Wingdings 2"/>
              <a:buAutoNum type="arabicPeriod"/>
            </a:pPr>
            <a:r>
              <a:rPr lang="en-US" sz="2800" dirty="0" err="1" smtClean="0">
                <a:latin typeface="Georgia" pitchFamily="18" charset="0"/>
              </a:rPr>
              <a:t>Ich</a:t>
            </a:r>
            <a:r>
              <a:rPr lang="en-US" sz="2800" dirty="0" smtClean="0">
                <a:latin typeface="Georgia" pitchFamily="18" charset="0"/>
              </a:rPr>
              <a:t>    (</a:t>
            </a:r>
            <a:r>
              <a:rPr lang="en-US" sz="2800" dirty="0" err="1" smtClean="0">
                <a:latin typeface="Georgia" pitchFamily="18" charset="0"/>
              </a:rPr>
              <a:t>sammeln</a:t>
            </a:r>
            <a:r>
              <a:rPr lang="en-US" sz="2800" dirty="0" smtClean="0">
                <a:latin typeface="Georgia" pitchFamily="18" charset="0"/>
              </a:rPr>
              <a:t>)  </a:t>
            </a:r>
            <a:r>
              <a:rPr lang="en-US" sz="2800" dirty="0" err="1" smtClean="0">
                <a:latin typeface="Georgia" pitchFamily="18" charset="0"/>
              </a:rPr>
              <a:t>Ansichtskarten</a:t>
            </a:r>
            <a:r>
              <a:rPr lang="en-US" sz="2800" dirty="0" smtClean="0">
                <a:latin typeface="Georgia" pitchFamily="18" charset="0"/>
              </a:rPr>
              <a:t> </a:t>
            </a:r>
            <a:r>
              <a:rPr lang="en-US" sz="2800" dirty="0" err="1" smtClean="0">
                <a:latin typeface="Georgia" pitchFamily="18" charset="0"/>
              </a:rPr>
              <a:t>nicht</a:t>
            </a:r>
            <a:r>
              <a:rPr lang="en-US" sz="2800" dirty="0" smtClean="0">
                <a:latin typeface="Georgia" pitchFamily="18" charset="0"/>
              </a:rPr>
              <a:t>   </a:t>
            </a:r>
            <a:r>
              <a:rPr lang="en-US" sz="2800" dirty="0" err="1" smtClean="0">
                <a:latin typeface="Georgia" pitchFamily="18" charset="0"/>
              </a:rPr>
              <a:t>gern</a:t>
            </a:r>
            <a:r>
              <a:rPr lang="en-US" sz="2800" dirty="0" smtClean="0">
                <a:latin typeface="Georgia" pitchFamily="18" charset="0"/>
              </a:rPr>
              <a:t>.</a:t>
            </a: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pPr algn="ctr"/>
            <a:r>
              <a:rPr lang="en-US" dirty="0" smtClean="0"/>
              <a:t>Was </a:t>
            </a:r>
            <a:r>
              <a:rPr lang="en-US" dirty="0" err="1" smtClean="0"/>
              <a:t>macht</a:t>
            </a:r>
            <a:r>
              <a:rPr lang="en-US" dirty="0" smtClean="0"/>
              <a:t>   </a:t>
            </a:r>
            <a:r>
              <a:rPr lang="en-US" dirty="0" err="1" smtClean="0"/>
              <a:t>er</a:t>
            </a:r>
            <a:r>
              <a:rPr lang="en-US" dirty="0" smtClean="0"/>
              <a:t>/</a:t>
            </a:r>
            <a:r>
              <a:rPr lang="en-US" dirty="0" err="1" smtClean="0"/>
              <a:t>sie</a:t>
            </a:r>
            <a:r>
              <a:rPr lang="en-US" dirty="0" smtClean="0"/>
              <a:t>/</a:t>
            </a:r>
            <a:r>
              <a:rPr lang="en-US" dirty="0" err="1" smtClean="0"/>
              <a:t>es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  </a:t>
            </a:r>
            <a:r>
              <a:rPr lang="en-US" dirty="0" err="1" smtClean="0"/>
              <a:t>ist</a:t>
            </a:r>
            <a:r>
              <a:rPr lang="en-US" dirty="0" smtClean="0"/>
              <a:t>   Sven.   </a:t>
            </a:r>
            <a:r>
              <a:rPr lang="en-US" sz="4000" dirty="0" err="1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   </a:t>
            </a:r>
            <a:r>
              <a:rPr lang="en-US" dirty="0" err="1" smtClean="0"/>
              <a:t>spiel</a:t>
            </a:r>
            <a:r>
              <a:rPr lang="en-US" sz="4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</a:t>
            </a:r>
            <a:r>
              <a:rPr lang="en-US" dirty="0" err="1" smtClean="0"/>
              <a:t>gern</a:t>
            </a:r>
            <a:r>
              <a:rPr lang="en-US" dirty="0" smtClean="0"/>
              <a:t>   </a:t>
            </a:r>
            <a:r>
              <a:rPr lang="en-US" dirty="0" err="1" smtClean="0"/>
              <a:t>Flote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Das  </a:t>
            </a:r>
            <a:r>
              <a:rPr lang="en-US" dirty="0" err="1" smtClean="0"/>
              <a:t>ist</a:t>
            </a:r>
            <a:r>
              <a:rPr lang="en-US" dirty="0" smtClean="0"/>
              <a:t>    Inna.   </a:t>
            </a:r>
            <a:r>
              <a:rPr lang="en-US" sz="4000" dirty="0" err="1" smtClean="0">
                <a:solidFill>
                  <a:srgbClr val="FF0000"/>
                </a:solidFill>
              </a:rPr>
              <a:t>Sie</a:t>
            </a:r>
            <a:r>
              <a:rPr lang="en-US" dirty="0" smtClean="0"/>
              <a:t>   mal</a:t>
            </a:r>
            <a:r>
              <a:rPr lang="en-US" sz="4000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 </a:t>
            </a:r>
            <a:r>
              <a:rPr lang="en-US" dirty="0" err="1" smtClean="0"/>
              <a:t>gern</a:t>
            </a:r>
            <a:r>
              <a:rPr lang="en-US" dirty="0" smtClean="0"/>
              <a:t>  </a:t>
            </a:r>
            <a:r>
              <a:rPr lang="en-US" dirty="0" err="1" smtClean="0"/>
              <a:t>Bilder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das Kind.  </a:t>
            </a:r>
            <a:r>
              <a:rPr lang="en-US" sz="4000" dirty="0" smtClean="0">
                <a:solidFill>
                  <a:srgbClr val="FF0000"/>
                </a:solidFill>
              </a:rPr>
              <a:t>Es</a:t>
            </a:r>
            <a:r>
              <a:rPr lang="en-US" dirty="0" smtClean="0"/>
              <a:t>   </a:t>
            </a:r>
            <a:r>
              <a:rPr lang="en-US" dirty="0" err="1" smtClean="0"/>
              <a:t>lern</a:t>
            </a:r>
            <a:r>
              <a:rPr lang="en-US" sz="4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  </a:t>
            </a:r>
            <a:r>
              <a:rPr lang="en-US" dirty="0" err="1" smtClean="0"/>
              <a:t>gern</a:t>
            </a:r>
            <a:r>
              <a:rPr lang="en-US" dirty="0" smtClean="0"/>
              <a:t>  </a:t>
            </a:r>
            <a:r>
              <a:rPr lang="en-US" dirty="0" err="1" smtClean="0"/>
              <a:t>Reime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 </a:t>
            </a:r>
            <a:r>
              <a:rPr lang="en-US" dirty="0" err="1" smtClean="0"/>
              <a:t>meine</a:t>
            </a:r>
            <a:r>
              <a:rPr lang="en-US" dirty="0" smtClean="0"/>
              <a:t>  Mutter.  (</a:t>
            </a:r>
            <a:r>
              <a:rPr lang="en-US" dirty="0" err="1" smtClean="0"/>
              <a:t>arbeiten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</a:t>
            </a:r>
            <a:r>
              <a:rPr lang="en-US" dirty="0" err="1" smtClean="0"/>
              <a:t>Lisas</a:t>
            </a:r>
            <a:r>
              <a:rPr lang="en-US" dirty="0" smtClean="0"/>
              <a:t>  Freund.  (</a:t>
            </a:r>
            <a:r>
              <a:rPr lang="en-US" dirty="0" err="1" smtClean="0"/>
              <a:t>turnen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Das   </a:t>
            </a:r>
            <a:r>
              <a:rPr lang="en-US" dirty="0" err="1" smtClean="0"/>
              <a:t>ist</a:t>
            </a:r>
            <a:r>
              <a:rPr lang="en-US" dirty="0" smtClean="0"/>
              <a:t>   das  </a:t>
            </a:r>
            <a:r>
              <a:rPr lang="en-US" dirty="0" err="1" smtClean="0"/>
              <a:t>Madchen</a:t>
            </a:r>
            <a:r>
              <a:rPr lang="en-US" dirty="0" smtClean="0"/>
              <a:t>.  (</a:t>
            </a:r>
            <a:r>
              <a:rPr lang="en-US" dirty="0" err="1" smtClean="0"/>
              <a:t>schreiben</a:t>
            </a:r>
            <a:r>
              <a:rPr lang="en-US" dirty="0" smtClean="0"/>
              <a:t>  </a:t>
            </a:r>
            <a:r>
              <a:rPr lang="en-US" dirty="0" err="1" smtClean="0"/>
              <a:t>Briefe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Was </a:t>
            </a:r>
            <a:r>
              <a:rPr lang="en-US" dirty="0" err="1" smtClean="0"/>
              <a:t>macht</a:t>
            </a:r>
            <a:r>
              <a:rPr lang="en-US" dirty="0" smtClean="0"/>
              <a:t>   </a:t>
            </a:r>
            <a:r>
              <a:rPr lang="en-US" dirty="0" err="1" smtClean="0"/>
              <a:t>er</a:t>
            </a:r>
            <a:r>
              <a:rPr lang="en-US" dirty="0" smtClean="0"/>
              <a:t>/</a:t>
            </a:r>
            <a:r>
              <a:rPr lang="en-US" dirty="0" err="1" smtClean="0"/>
              <a:t>sie</a:t>
            </a:r>
            <a:r>
              <a:rPr lang="en-US" dirty="0" smtClean="0"/>
              <a:t>/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1026" name="Picture 2" descr="D:\Рабочий стол\ст.вожатая\немецкий язык\2 Klasse\картинки\смеятьс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81087"/>
            <a:ext cx="4402832" cy="2419921"/>
          </a:xfrm>
          <a:prstGeom prst="rect">
            <a:avLst/>
          </a:prstGeom>
          <a:noFill/>
        </p:spPr>
      </p:pic>
      <p:pic>
        <p:nvPicPr>
          <p:cNvPr id="1027" name="Picture 3" descr="D:\Рабочий стол\ст.вожатая\немецкий язык\2 Klasse\картинки\спрашива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717032"/>
            <a:ext cx="4176464" cy="3140968"/>
          </a:xfrm>
          <a:prstGeom prst="rect">
            <a:avLst/>
          </a:prstGeom>
          <a:noFill/>
        </p:spPr>
      </p:pic>
      <p:pic>
        <p:nvPicPr>
          <p:cNvPr id="1028" name="Picture 4" descr="D:\Рабочий стол\ст.вожатая\немецкий язык\2 Klasse\картинки\играт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052736"/>
            <a:ext cx="331236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\ст.вожатая\немецкий язык\2 Klasse\картинки\идт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032447" cy="3384376"/>
          </a:xfrm>
          <a:prstGeom prst="rect">
            <a:avLst/>
          </a:prstGeom>
          <a:noFill/>
        </p:spPr>
      </p:pic>
      <p:pic>
        <p:nvPicPr>
          <p:cNvPr id="2051" name="Picture 3" descr="D:\Рабочий стол\ст.вожатая\немецкий язык\2 Klasse\картинки\входи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76672"/>
            <a:ext cx="2739132" cy="3433564"/>
          </a:xfrm>
          <a:prstGeom prst="rect">
            <a:avLst/>
          </a:prstGeom>
          <a:noFill/>
        </p:spPr>
      </p:pic>
      <p:pic>
        <p:nvPicPr>
          <p:cNvPr id="2052" name="Picture 4" descr="D:\Рабочий стол\ст.вожатая\немецкий язык\2 Klasse\картинки\собират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356992"/>
            <a:ext cx="381000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375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2 КЛАСС</vt:lpstr>
      <vt:lpstr>ПОВТОРЯЕМ</vt:lpstr>
      <vt:lpstr>ПОВТОРЯЕМ</vt:lpstr>
      <vt:lpstr>ПОВТОРЯЕМ</vt:lpstr>
      <vt:lpstr>Was  machts  du  gern?</vt:lpstr>
      <vt:lpstr>Was  machts  du  nicht  gern?</vt:lpstr>
      <vt:lpstr>Was macht   er/sie/es  gern?</vt:lpstr>
      <vt:lpstr>Was macht   er/sie/es?</vt:lpstr>
      <vt:lpstr>Слайд 9</vt:lpstr>
      <vt:lpstr>Прочитай и переведи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КЛАСС</dc:title>
  <dc:creator>Рейн</dc:creator>
  <cp:lastModifiedBy>ReinEA</cp:lastModifiedBy>
  <cp:revision>19</cp:revision>
  <dcterms:created xsi:type="dcterms:W3CDTF">2016-04-28T07:15:29Z</dcterms:created>
  <dcterms:modified xsi:type="dcterms:W3CDTF">2016-11-24T13:06:55Z</dcterms:modified>
</cp:coreProperties>
</file>