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67" r:id="rId3"/>
    <p:sldId id="268" r:id="rId4"/>
    <p:sldId id="258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11/26/2016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11/26/2016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11/26/2016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11/26/2016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11/26/2016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11/26/2016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11/26/2016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11/26/2016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ocial-best-meet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886200" y="1485900"/>
            <a:ext cx="5130800" cy="3848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28600" y="1524000"/>
            <a:ext cx="3805850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4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СОЗДАНИЕ  </a:t>
            </a:r>
          </a:p>
          <a:p>
            <a:r>
              <a:rPr lang="ru-RU" sz="24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ВИРТУАЛЬНОГО  </a:t>
            </a:r>
          </a:p>
          <a:p>
            <a:r>
              <a:rPr lang="ru-RU" sz="24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ПРОСТРАНСТВА</a:t>
            </a:r>
            <a:br>
              <a:rPr lang="ru-RU" sz="24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24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ДЛЯ </a:t>
            </a:r>
          </a:p>
          <a:p>
            <a:r>
              <a:rPr lang="ru-RU" sz="24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ВЗАИМОДЕЙСТВИЯ </a:t>
            </a:r>
          </a:p>
          <a:p>
            <a:r>
              <a:rPr lang="ru-RU" sz="24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УЧАСТНИКОВ</a:t>
            </a:r>
            <a:br>
              <a:rPr lang="ru-RU" sz="24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24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ВОСПИТАТЕЛЬНО – </a:t>
            </a:r>
          </a:p>
          <a:p>
            <a:r>
              <a:rPr lang="ru-RU" sz="24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ОБРАЗОВАТЕЛЬНОГО </a:t>
            </a:r>
          </a:p>
          <a:p>
            <a:r>
              <a:rPr lang="ru-RU" sz="24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ПРОЦЕССА  </a:t>
            </a:r>
          </a:p>
          <a:p>
            <a:r>
              <a:rPr lang="ru-RU" sz="24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ДОУ </a:t>
            </a:r>
            <a:endParaRPr lang="ru-RU" sz="2400" b="1" dirty="0" smtClean="0">
              <a:ln w="17780" cmpd="sng">
                <a:solidFill>
                  <a:srgbClr val="002060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50800" algn="tl" rotWithShape="0">
                  <a:srgbClr val="000000"/>
                </a:outerShdw>
              </a:effectLst>
              <a:latin typeface="Book Antiqu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4800" y="152400"/>
            <a:ext cx="861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 детский сад</a:t>
            </a:r>
            <a:r>
              <a:rPr lang="en-US" sz="14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cs typeface="Arial" pitchFamily="34" charset="0"/>
              </a:rPr>
              <a:t> </a:t>
            </a:r>
            <a:r>
              <a:rPr lang="ru-RU" sz="14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№ 63 "Звёздочка" г.Волжского Волгоградской области</a:t>
            </a:r>
            <a:endParaRPr lang="ru-RU" sz="1400" b="1" dirty="0" smtClean="0">
              <a:ln>
                <a:solidFill>
                  <a:srgbClr val="002060"/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cs typeface="Arial" pitchFamily="34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0" y="5453844"/>
            <a:ext cx="9144000" cy="1404156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342900" indent="-342900">
              <a:spcBef>
                <a:spcPct val="20000"/>
              </a:spcBef>
              <a:defRPr/>
            </a:pPr>
            <a:endParaRPr lang="ru-RU" sz="2000" dirty="0" smtClean="0">
              <a:ln>
                <a:solidFill>
                  <a:srgbClr val="002060"/>
                </a:solidFill>
              </a:ln>
              <a:solidFill>
                <a:srgbClr val="0070C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solidFill>
                  <a:srgbClr val="002060"/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5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Book Antiqua" pitchFamily="18" charset="0"/>
              </a:rPr>
              <a:t>ВЫПОЛНИЛ: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Book Antiqua" pitchFamily="18" charset="0"/>
              </a:rPr>
              <a:t>ВОСПИТАТЕЛЬ 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Book Antiqua" pitchFamily="18" charset="0"/>
              </a:rPr>
              <a:t>I</a:t>
            </a:r>
            <a:r>
              <a:rPr lang="ru-RU" sz="16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50000"/>
                    </a:srgbClr>
                  </a:outerShdw>
                </a:effectLst>
                <a:latin typeface="Book Antiqua" pitchFamily="18" charset="0"/>
              </a:rPr>
              <a:t>ВЫСШЕЙ</a:t>
            </a:r>
            <a:r>
              <a:rPr kumimoji="0" lang="ru-RU" sz="1600" b="1" i="0" u="none" strike="noStrike" kern="1200" cap="none" spc="0" normalizeH="0" baseline="0" noProof="0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Book Antiqua" pitchFamily="18" charset="0"/>
              </a:rPr>
              <a:t> КВАЛИФИКАЦИОННОЙ  КАТЕГОРИИ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Book Antiqua" pitchFamily="18" charset="0"/>
              </a:rPr>
              <a:t>АЛЕКСАНДРОВА  МАРИНА  ЮРЬЕВНА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1600" b="1" i="0" u="none" strike="noStrike" kern="1200" cap="none" spc="0" normalizeH="0" baseline="0" noProof="0" dirty="0" smtClean="0">
              <a:ln>
                <a:solidFill>
                  <a:srgbClr val="002060"/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50000"/>
                  </a:srgbClr>
                </a:outerShdw>
              </a:effectLst>
              <a:uLnTx/>
              <a:uFillTx/>
              <a:latin typeface="Book Antiqua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6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50000"/>
                    </a:srgbClr>
                  </a:outerShdw>
                </a:effectLst>
                <a:latin typeface="Book Antiqua" pitchFamily="18" charset="0"/>
              </a:rPr>
              <a:t>ВОЛЖСКИЙ - 2016</a:t>
            </a:r>
            <a:endParaRPr kumimoji="0" lang="ru-RU" sz="1600" b="1" i="0" u="none" strike="noStrike" kern="1200" cap="none" spc="0" normalizeH="0" baseline="0" noProof="0" dirty="0">
              <a:ln>
                <a:solidFill>
                  <a:srgbClr val="002060"/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50000"/>
                  </a:srgbClr>
                </a:outerShdw>
              </a:effectLst>
              <a:uLnTx/>
              <a:uFillTx/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228600"/>
            <a:ext cx="91440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ПРЕИМУЩЕСТВА ОБЩЕНИЯ В ВИРТУАЛЬНОМ ПРОСТРАНСТВЕ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85800" y="990600"/>
            <a:ext cx="792480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отсутствие пространственно-временных рамок</a:t>
            </a:r>
          </a:p>
        </p:txBody>
      </p:sp>
      <p:pic>
        <p:nvPicPr>
          <p:cNvPr id="10" name="Рисунок 9" descr="Бизнес_интернет_глобус_люди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286000" y="3733800"/>
            <a:ext cx="4724400" cy="2657475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685800" y="1828800"/>
            <a:ext cx="792480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возможность возвратиться к материалу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85800" y="2667000"/>
            <a:ext cx="792480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оперативность контакта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228600"/>
            <a:ext cx="91440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ФОРМЫ ОБЩЕНИЯ В ВИРТУАЛЬНОЙ СРЕДЕ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85800" y="990600"/>
            <a:ext cx="792480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электронные письма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85800" y="1828800"/>
            <a:ext cx="792480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сайт ДОУ, группы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85800" y="2667000"/>
            <a:ext cx="792480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страничка в социальных сетях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85800" y="3429000"/>
            <a:ext cx="792480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технология</a:t>
            </a:r>
            <a:r>
              <a:rPr lang="en-US" sz="24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Skype</a:t>
            </a:r>
            <a:r>
              <a:rPr lang="ru-RU" sz="24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 </a:t>
            </a:r>
          </a:p>
        </p:txBody>
      </p:sp>
      <p:pic>
        <p:nvPicPr>
          <p:cNvPr id="14" name="Рисунок 13" descr="internet-obschenie (1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895600" y="4114800"/>
            <a:ext cx="3733800" cy="248920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ЦЕЛЬ</a:t>
            </a:r>
          </a:p>
          <a:p>
            <a:pPr algn="ctr"/>
            <a:r>
              <a:rPr lang="ru-RU" sz="20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вовлечение семей воспитанников в </a:t>
            </a:r>
            <a:r>
              <a:rPr lang="ru-RU" sz="2000" b="1" dirty="0" err="1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воспитательно</a:t>
            </a:r>
            <a:r>
              <a:rPr lang="ru-RU" sz="20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– </a:t>
            </a:r>
          </a:p>
          <a:p>
            <a:pPr algn="ctr"/>
            <a:r>
              <a:rPr lang="ru-RU" sz="20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образовательный процесс дошкольного учреждения посредством информационных и коммуникационных ресурсов сети Интернет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3886200"/>
            <a:ext cx="914400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ЗАДАЧИ</a:t>
            </a:r>
          </a:p>
          <a:p>
            <a:pPr algn="ctr"/>
            <a:r>
              <a:rPr lang="ru-RU" sz="20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• обеспечить информационную поддержку </a:t>
            </a:r>
          </a:p>
          <a:p>
            <a:pPr algn="ctr"/>
            <a:r>
              <a:rPr lang="ru-RU" sz="2000" b="1" dirty="0" err="1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воспитательно</a:t>
            </a:r>
            <a:r>
              <a:rPr lang="ru-RU" sz="20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– образовательного процесса;</a:t>
            </a:r>
          </a:p>
          <a:p>
            <a:pPr algn="ctr"/>
            <a:r>
              <a:rPr lang="ru-RU" sz="20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• привлечь родителей к активному участию</a:t>
            </a:r>
          </a:p>
          <a:p>
            <a:pPr algn="ctr"/>
            <a:r>
              <a:rPr lang="ru-RU" sz="20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в организации, планировании и контроле</a:t>
            </a:r>
          </a:p>
          <a:p>
            <a:pPr algn="ctr"/>
            <a:r>
              <a:rPr lang="ru-RU" sz="2000" b="1" dirty="0" err="1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воспитательно</a:t>
            </a:r>
            <a:r>
              <a:rPr lang="ru-RU" sz="20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– образовательного процесса;</a:t>
            </a:r>
          </a:p>
          <a:p>
            <a:pPr algn="ctr"/>
            <a:r>
              <a:rPr lang="ru-RU" sz="20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• повысить компетентность взрослых </a:t>
            </a:r>
          </a:p>
          <a:p>
            <a:pPr algn="ctr"/>
            <a:r>
              <a:rPr lang="ru-RU" sz="20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в вопросах развития детей путем саморазвития;</a:t>
            </a:r>
          </a:p>
          <a:p>
            <a:pPr algn="ctr"/>
            <a:r>
              <a:rPr lang="ru-RU" sz="20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• организовать обратную связь с родителями воспитанников. </a:t>
            </a:r>
          </a:p>
          <a:p>
            <a:pPr algn="ctr"/>
            <a:r>
              <a:rPr lang="ru-RU" sz="20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	</a:t>
            </a:r>
          </a:p>
        </p:txBody>
      </p:sp>
      <p:pic>
        <p:nvPicPr>
          <p:cNvPr id="6" name="Рисунок 5" descr="DSCN2295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4876800" y="1752600"/>
            <a:ext cx="3276600" cy="2033097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DSC02708 - копия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066800" y="1752600"/>
            <a:ext cx="3315874" cy="2057400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457200" y="0"/>
            <a:ext cx="102108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АНКЕТА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-533400" y="381000"/>
            <a:ext cx="10210800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«Выявление заинтересованности родителей в виртуальном взаимодействии»</a:t>
            </a: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0" y="1129099"/>
            <a:ext cx="9144000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 algn="ctr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kumimoji="0" lang="ru-RU" b="1" i="0" strike="noStrike" cap="none" normalizeH="0" baseline="0" dirty="0" smtClean="0">
                <a:ln>
                  <a:solidFill>
                    <a:srgbClr val="002060"/>
                  </a:solidFill>
                </a:ln>
                <a:solidFill>
                  <a:schemeClr val="tx1"/>
                </a:solidFill>
                <a:effectLst/>
                <a:latin typeface="Book Antiqua" pitchFamily="18" charset="0"/>
                <a:cs typeface="Times New Roman" pitchFamily="18" charset="0"/>
              </a:rPr>
              <a:t>Пользуетесь ли Вы сетью Интернет?</a:t>
            </a:r>
          </a:p>
          <a:p>
            <a:pPr marL="342900" indent="-34290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n>
                  <a:solidFill>
                    <a:srgbClr val="002060"/>
                  </a:solidFill>
                </a:ln>
                <a:latin typeface="Book Antiqua" pitchFamily="18" charset="0"/>
              </a:rPr>
              <a:t> </a:t>
            </a:r>
          </a:p>
          <a:p>
            <a:pPr marL="342900" indent="-34290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n>
                  <a:solidFill>
                    <a:srgbClr val="002060"/>
                  </a:solidFill>
                </a:ln>
                <a:latin typeface="Book Antiqua" pitchFamily="18" charset="0"/>
              </a:rPr>
              <a:t>2. Посещаете ли Вы сайт нашего дошкольного учреждения? </a:t>
            </a:r>
          </a:p>
          <a:p>
            <a:pPr marL="342900" indent="-34290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n>
                <a:solidFill>
                  <a:srgbClr val="002060"/>
                </a:solidFill>
              </a:ln>
              <a:latin typeface="Book Antiqua" pitchFamily="18" charset="0"/>
            </a:endParaRPr>
          </a:p>
          <a:p>
            <a:pPr marL="342900" indent="-34290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n>
                  <a:solidFill>
                    <a:srgbClr val="002060"/>
                  </a:solidFill>
                </a:ln>
                <a:latin typeface="Book Antiqua" pitchFamily="18" charset="0"/>
              </a:rPr>
              <a:t>3. Зарегистрированы ли Вы в каких-либо социальных сетях? </a:t>
            </a:r>
          </a:p>
          <a:p>
            <a:pPr marL="342900" indent="-34290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n>
                <a:solidFill>
                  <a:srgbClr val="002060"/>
                </a:solidFill>
              </a:ln>
              <a:latin typeface="Book Antiqua" pitchFamily="18" charset="0"/>
            </a:endParaRPr>
          </a:p>
          <a:p>
            <a:pPr marL="342900" indent="-34290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n>
                  <a:solidFill>
                    <a:srgbClr val="002060"/>
                  </a:solidFill>
                </a:ln>
                <a:latin typeface="Book Antiqua" pitchFamily="18" charset="0"/>
              </a:rPr>
              <a:t>4. Укажите социальные сети, в которых Вы зарегистрированы</a:t>
            </a:r>
          </a:p>
          <a:p>
            <a:pPr marL="342900" indent="-34290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n>
                <a:solidFill>
                  <a:srgbClr val="002060"/>
                </a:solidFill>
              </a:ln>
              <a:latin typeface="Book Antiqua" pitchFamily="18" charset="0"/>
            </a:endParaRPr>
          </a:p>
          <a:p>
            <a:pPr marL="342900" indent="-34290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n>
                  <a:solidFill>
                    <a:srgbClr val="002060"/>
                  </a:solidFill>
                </a:ln>
                <a:latin typeface="Book Antiqua" pitchFamily="18" charset="0"/>
              </a:rPr>
              <a:t>5. Оцените степень необходимости создания группы (сообщества)</a:t>
            </a:r>
          </a:p>
          <a:p>
            <a:pPr marL="342900" indent="-34290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n>
                  <a:solidFill>
                    <a:srgbClr val="002060"/>
                  </a:solidFill>
                </a:ln>
                <a:latin typeface="Book Antiqua" pitchFamily="18" charset="0"/>
              </a:rPr>
              <a:t> для общения родителей и педагогов нашей группы в социальных сетях</a:t>
            </a:r>
          </a:p>
          <a:p>
            <a:pPr marL="342900" indent="-34290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n>
                  <a:solidFill>
                    <a:srgbClr val="002060"/>
                  </a:solidFill>
                </a:ln>
                <a:latin typeface="Book Antiqua" pitchFamily="18" charset="0"/>
              </a:rPr>
              <a:t> </a:t>
            </a:r>
          </a:p>
          <a:p>
            <a:pPr marL="342900" indent="-34290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n>
                  <a:solidFill>
                    <a:srgbClr val="002060"/>
                  </a:solidFill>
                </a:ln>
                <a:latin typeface="Book Antiqua" pitchFamily="18" charset="0"/>
              </a:rPr>
              <a:t>6. Какая информацию, по вашему мнению,</a:t>
            </a:r>
          </a:p>
          <a:p>
            <a:pPr marL="342900" indent="-34290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n>
                  <a:solidFill>
                    <a:srgbClr val="002060"/>
                  </a:solidFill>
                </a:ln>
                <a:latin typeface="Book Antiqua" pitchFamily="18" charset="0"/>
              </a:rPr>
              <a:t> должна быть представлена на стене группы (сообщества)?</a:t>
            </a:r>
          </a:p>
          <a:p>
            <a:pPr marL="342900" indent="-34290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n>
                <a:solidFill>
                  <a:srgbClr val="002060"/>
                </a:solidFill>
              </a:ln>
              <a:latin typeface="Book Antiqua" pitchFamily="18" charset="0"/>
            </a:endParaRPr>
          </a:p>
          <a:p>
            <a:pPr marL="342900" indent="-34290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n>
                <a:solidFill>
                  <a:srgbClr val="002060"/>
                </a:solidFill>
              </a:ln>
              <a:latin typeface="Book Antiqua" pitchFamily="18" charset="0"/>
            </a:endParaRPr>
          </a:p>
          <a:p>
            <a:pPr marL="342900" indent="-34290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n>
                <a:solidFill>
                  <a:srgbClr val="002060"/>
                </a:solidFill>
              </a:ln>
              <a:latin typeface="Book Antiqua" pitchFamily="18" charset="0"/>
            </a:endParaRPr>
          </a:p>
          <a:p>
            <a:pPr marL="342900" indent="-34290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n>
                <a:solidFill>
                  <a:srgbClr val="002060"/>
                </a:solidFill>
              </a:ln>
              <a:latin typeface="Book Antiqua" pitchFamily="18" charset="0"/>
            </a:endParaRPr>
          </a:p>
          <a:p>
            <a:pPr marL="342900" indent="-34290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n>
                <a:solidFill>
                  <a:srgbClr val="002060"/>
                </a:solidFill>
              </a:ln>
              <a:latin typeface="Book Antiqua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strike="noStrike" cap="none" normalizeH="0" baseline="0" dirty="0" smtClean="0">
              <a:ln>
                <a:solidFill>
                  <a:srgbClr val="002060"/>
                </a:solidFill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pic>
        <p:nvPicPr>
          <p:cNvPr id="9" name="Рисунок 8" descr="lori-0007014522-a6 - копия (2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181600" y="5257800"/>
            <a:ext cx="1371600" cy="1342417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lori-0007014522-a6 - копия (3)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667000" y="5257800"/>
            <a:ext cx="1371600" cy="1351370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 descr="lori-0007014522-a6 - копия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391400" y="5257800"/>
            <a:ext cx="1365504" cy="1335911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 descr="lori-0007014522-a6 - копия (4)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04800" y="5279690"/>
            <a:ext cx="1371600" cy="1346662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04800"/>
            <a:ext cx="91440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Страничка сообщества в социальной сети </a:t>
            </a:r>
            <a:r>
              <a:rPr lang="ru-RU" sz="2000" b="1" dirty="0" err="1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ВКонтакте</a:t>
            </a:r>
            <a:endParaRPr lang="ru-RU" sz="2000" b="1" dirty="0" smtClean="0">
              <a:ln w="17780" cmpd="sng">
                <a:solidFill>
                  <a:srgbClr val="002060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pPr algn="ctr"/>
            <a:endParaRPr lang="ru-RU" sz="2000" b="1" dirty="0" smtClean="0">
              <a:ln w="17780" cmpd="sng">
                <a:solidFill>
                  <a:srgbClr val="002060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pPr algn="ctr"/>
            <a:endParaRPr lang="ru-RU" sz="2000" b="1" dirty="0" smtClean="0">
              <a:ln w="17780" cmpd="sng">
                <a:solidFill>
                  <a:srgbClr val="002060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pPr algn="ctr"/>
            <a:endParaRPr lang="ru-RU" sz="2000" b="1" dirty="0" smtClean="0">
              <a:ln w="17780" cmpd="sng">
                <a:solidFill>
                  <a:srgbClr val="002060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66800" y="1219200"/>
            <a:ext cx="7183239" cy="4038600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5486400"/>
            <a:ext cx="9144000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адрес: </a:t>
            </a:r>
            <a:r>
              <a:rPr lang="en-US" sz="20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https</a:t>
            </a:r>
            <a:r>
              <a:rPr lang="ru-RU" sz="20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:</a:t>
            </a:r>
            <a:r>
              <a:rPr lang="en-US" sz="20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</a:t>
            </a:r>
            <a:r>
              <a:rPr lang="ru-RU" sz="20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//</a:t>
            </a:r>
            <a:r>
              <a:rPr lang="en-US" sz="2000" b="1" dirty="0" err="1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vk</a:t>
            </a:r>
            <a:r>
              <a:rPr lang="ru-RU" sz="20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.</a:t>
            </a:r>
            <a:r>
              <a:rPr lang="en-US" sz="20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com</a:t>
            </a:r>
            <a:r>
              <a:rPr lang="ru-RU" sz="20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/</a:t>
            </a:r>
            <a:r>
              <a:rPr lang="en-US" sz="20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club127921649</a:t>
            </a:r>
            <a:endParaRPr lang="ru-RU" sz="2000" b="1" dirty="0" smtClean="0">
              <a:ln w="17780" cmpd="sng">
                <a:solidFill>
                  <a:srgbClr val="002060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pPr algn="ctr"/>
            <a:endParaRPr lang="ru-RU" sz="2000" b="1" dirty="0" smtClean="0">
              <a:ln w="17780" cmpd="sng">
                <a:solidFill>
                  <a:srgbClr val="002060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pPr algn="ctr"/>
            <a:r>
              <a:rPr lang="ru-RU" sz="20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«ИСКОРКА» / группа № 6 МДОУ </a:t>
            </a:r>
            <a:r>
              <a:rPr lang="ru-RU" sz="2000" b="1" dirty="0" err="1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д</a:t>
            </a:r>
            <a:r>
              <a:rPr lang="ru-RU" sz="20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/с №63 «Звёздочка»/</a:t>
            </a:r>
          </a:p>
          <a:p>
            <a:pPr algn="ctr"/>
            <a:endParaRPr lang="ru-RU" sz="2000" b="1" dirty="0" smtClean="0">
              <a:ln w="17780" cmpd="sng">
                <a:solidFill>
                  <a:srgbClr val="002060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pPr algn="ctr"/>
            <a:endParaRPr lang="ru-RU" sz="2000" b="1" dirty="0" smtClean="0">
              <a:ln w="17780" cmpd="sng">
                <a:solidFill>
                  <a:srgbClr val="002060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09600"/>
            <a:ext cx="91440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ТЕМЫ НЕДЕЛИ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СОДЕРЖАНИЕ СТРАНИЧКИ СООБЩЕСТВА</a:t>
            </a:r>
          </a:p>
        </p:txBody>
      </p:sp>
      <p:pic>
        <p:nvPicPr>
          <p:cNvPr id="7" name="Рисунок 6" descr="0_3fc0a_b73e626b_XL - копия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352800" y="1219200"/>
            <a:ext cx="2514600" cy="1600200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0" y="3352800"/>
            <a:ext cx="91440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ДОПОЛНИТЕЛЬНЫЙ МАТЕРИАЛ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2400" y="3886200"/>
            <a:ext cx="3263518" cy="2734235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96000" y="3810000"/>
            <a:ext cx="2427530" cy="1752600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324600" y="609600"/>
            <a:ext cx="2590800" cy="2604009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28600" y="609600"/>
            <a:ext cx="2895600" cy="2651185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733800" y="5105400"/>
            <a:ext cx="3200400" cy="1485381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810000"/>
            <a:ext cx="91440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АНОНСЫ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228600"/>
            <a:ext cx="91440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ФОТОГРАФИИ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4800" y="304800"/>
            <a:ext cx="2313798" cy="2280608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24200" y="838200"/>
            <a:ext cx="2794010" cy="2667000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24600" y="304800"/>
            <a:ext cx="2438400" cy="2218366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04800" y="3581400"/>
            <a:ext cx="2209800" cy="2309054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400800" y="3581400"/>
            <a:ext cx="2381798" cy="2286001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352800" y="4419600"/>
            <a:ext cx="2419052" cy="2168254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РЕЗУЛЬТАТЫ</a:t>
            </a:r>
          </a:p>
          <a:p>
            <a:pPr algn="ctr"/>
            <a:endParaRPr lang="ru-RU" sz="2000" b="1" dirty="0" smtClean="0">
              <a:ln w="17780" cmpd="sng">
                <a:solidFill>
                  <a:srgbClr val="002060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pPr algn="ctr"/>
            <a:endParaRPr lang="ru-RU" sz="2000" b="1" dirty="0" smtClean="0">
              <a:ln w="17780" cmpd="sng">
                <a:solidFill>
                  <a:srgbClr val="002060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pPr algn="ctr"/>
            <a:endParaRPr lang="ru-RU" sz="2000" b="1" dirty="0" smtClean="0">
              <a:ln w="17780" cmpd="sng">
                <a:solidFill>
                  <a:srgbClr val="002060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2667000"/>
            <a:ext cx="9144000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Установленные межпользовательские связи позволяют:</a:t>
            </a:r>
          </a:p>
          <a:p>
            <a:pPr algn="ctr"/>
            <a:endParaRPr lang="ru-RU" sz="2000" b="1" dirty="0" smtClean="0">
              <a:ln w="17780" cmpd="sng">
                <a:solidFill>
                  <a:srgbClr val="002060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pPr algn="ctr"/>
            <a:r>
              <a:rPr lang="ru-RU" sz="20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• перейти на новый качественный уровень отношений </a:t>
            </a:r>
          </a:p>
          <a:p>
            <a:pPr algn="ctr"/>
            <a:r>
              <a:rPr lang="ru-RU" sz="20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субъектов педагогического процесса</a:t>
            </a:r>
          </a:p>
          <a:p>
            <a:pPr algn="ctr"/>
            <a:endParaRPr lang="ru-RU" sz="2000" b="1" dirty="0" smtClean="0">
              <a:ln w="17780" cmpd="sng">
                <a:solidFill>
                  <a:srgbClr val="002060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pPr algn="ctr"/>
            <a:r>
              <a:rPr lang="ru-RU" sz="20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• заинтересовать родителей содержанием </a:t>
            </a:r>
          </a:p>
          <a:p>
            <a:pPr algn="ctr"/>
            <a:r>
              <a:rPr lang="ru-RU" sz="2000" b="1" dirty="0" err="1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воспитательно</a:t>
            </a:r>
            <a:r>
              <a:rPr lang="ru-RU" sz="20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– образовательного процесса своего ребенка</a:t>
            </a:r>
          </a:p>
          <a:p>
            <a:pPr algn="ctr"/>
            <a:endParaRPr lang="ru-RU" sz="2000" b="1" dirty="0" smtClean="0">
              <a:ln w="17780" cmpd="sng">
                <a:solidFill>
                  <a:srgbClr val="002060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pPr algn="ctr"/>
            <a:r>
              <a:rPr lang="ru-RU" sz="20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• тиражировать и быстро, </a:t>
            </a:r>
            <a:r>
              <a:rPr lang="ru-RU" sz="2000" b="1" dirty="0" err="1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адресно</a:t>
            </a:r>
            <a:r>
              <a:rPr lang="ru-RU" sz="20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доставлять </a:t>
            </a:r>
          </a:p>
          <a:p>
            <a:pPr algn="ctr"/>
            <a:r>
              <a:rPr lang="ru-RU" sz="20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необходимую информацию</a:t>
            </a:r>
          </a:p>
          <a:p>
            <a:pPr algn="ctr"/>
            <a:endParaRPr lang="ru-RU" sz="2000" b="1" dirty="0" smtClean="0">
              <a:ln w="17780" cmpd="sng">
                <a:solidFill>
                  <a:srgbClr val="002060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pPr algn="ctr"/>
            <a:r>
              <a:rPr lang="ru-RU" sz="20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• поддерживать оперативную обратную связь с семьями воспитанников</a:t>
            </a:r>
          </a:p>
          <a:p>
            <a:pPr algn="ctr"/>
            <a:endParaRPr lang="ru-RU" sz="2000" b="1" dirty="0" smtClean="0">
              <a:ln w="17780" cmpd="sng">
                <a:solidFill>
                  <a:srgbClr val="002060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pPr algn="ctr"/>
            <a:endParaRPr lang="ru-RU" sz="2000" b="1" dirty="0" smtClean="0">
              <a:ln w="17780" cmpd="sng">
                <a:solidFill>
                  <a:srgbClr val="002060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pPr algn="ctr"/>
            <a:endParaRPr lang="ru-RU" sz="2000" b="1" dirty="0" smtClean="0">
              <a:ln w="17780" cmpd="sng">
                <a:solidFill>
                  <a:srgbClr val="002060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pPr algn="ctr"/>
            <a:endParaRPr lang="ru-RU" sz="2000" b="1" dirty="0" smtClean="0">
              <a:ln w="17780" cmpd="sng">
                <a:solidFill>
                  <a:srgbClr val="002060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pPr algn="ctr"/>
            <a:endParaRPr lang="ru-RU" sz="2000" b="1" dirty="0" smtClean="0">
              <a:ln w="17780" cmpd="sng">
                <a:solidFill>
                  <a:srgbClr val="002060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pic>
        <p:nvPicPr>
          <p:cNvPr id="4" name="Рисунок 3" descr="ref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971800" y="381000"/>
            <a:ext cx="3014670" cy="2339313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Обнимем детский сад вместе! 1.09 (1)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477000" y="685800"/>
            <a:ext cx="2235200" cy="1676400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DSCN335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57200" y="685800"/>
            <a:ext cx="2235200" cy="1676400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338</TotalTime>
  <Words>295</Words>
  <Application>Microsoft Office PowerPoint</Application>
  <PresentationFormat>Экран (4:3)</PresentationFormat>
  <Paragraphs>84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40</cp:revision>
  <dcterms:created xsi:type="dcterms:W3CDTF">2016-11-18T10:55:14Z</dcterms:created>
  <dcterms:modified xsi:type="dcterms:W3CDTF">2016-11-26T07:35:14Z</dcterms:modified>
</cp:coreProperties>
</file>