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0" r:id="rId9"/>
    <p:sldId id="265" r:id="rId10"/>
    <p:sldId id="263" r:id="rId11"/>
    <p:sldId id="266" r:id="rId12"/>
    <p:sldId id="267" r:id="rId13"/>
    <p:sldId id="269" r:id="rId14"/>
    <p:sldId id="271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FFA4E0-A0F4-482D-9D64-8877F31E769A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C010AD-D9FF-4EB6-A99B-FACF8D69C7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36911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010AD-D9FF-4EB6-A99B-FACF8D69C7D0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41140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&#1060;&#1080;&#1083;&#1100;&#1084;_0001.wmv" TargetMode="External"/><Relationship Id="rId2" Type="http://schemas.openxmlformats.org/officeDocument/2006/relationships/hyperlink" Target="&#1060;&#1080;&#1083;&#1100;&#1084;.wmv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&#1060;&#1080;&#1083;&#1100;&#1084;_0002.wmv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0"/>
            <a:ext cx="8964488" cy="1844823"/>
          </a:xfrm>
        </p:spPr>
        <p:txBody>
          <a:bodyPr>
            <a:normAutofit/>
          </a:bodyPr>
          <a:lstStyle/>
          <a:p>
            <a:pPr algn="ctr"/>
            <a:r>
              <a:rPr lang="ru-RU" sz="1600" i="1" dirty="0" smtClean="0"/>
              <a:t/>
            </a:r>
            <a:br>
              <a:rPr lang="ru-RU" sz="1600" i="1" dirty="0" smtClean="0"/>
            </a:br>
            <a:r>
              <a:rPr lang="ru-RU" sz="1600" dirty="0" smtClean="0"/>
              <a:t> </a:t>
            </a:r>
            <a:r>
              <a:rPr lang="ru-RU" sz="2000" i="1" dirty="0" smtClean="0"/>
              <a:t/>
            </a:r>
            <a:br>
              <a:rPr lang="ru-RU" sz="2000" i="1" dirty="0" smtClean="0"/>
            </a:b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80112" y="5589240"/>
            <a:ext cx="3312368" cy="1080120"/>
          </a:xfrm>
        </p:spPr>
        <p:txBody>
          <a:bodyPr/>
          <a:lstStyle/>
          <a:p>
            <a:r>
              <a:rPr lang="ru-RU" dirty="0" err="1" smtClean="0"/>
              <a:t>Звездова</a:t>
            </a:r>
            <a:r>
              <a:rPr lang="ru-RU" dirty="0" smtClean="0"/>
              <a:t> Н.Н. учитель </a:t>
            </a:r>
            <a:r>
              <a:rPr lang="ru-RU" dirty="0" err="1" smtClean="0"/>
              <a:t>нач.кл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4077072"/>
            <a:ext cx="5112568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Буктрейлер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как способ формирования читательского интереса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.</a:t>
            </a:r>
            <a:endParaRPr lang="ru-RU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3. Монтаж картинок.</a:t>
            </a:r>
            <a:endParaRPr lang="ru-RU" dirty="0"/>
          </a:p>
        </p:txBody>
      </p:sp>
      <p:pic>
        <p:nvPicPr>
          <p:cNvPr id="4" name="Содержимое 3" descr="Изображение 113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4221088"/>
            <a:ext cx="2969303" cy="22269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Изображение 113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8104" y="4077072"/>
            <a:ext cx="3131840" cy="2348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5" descr="IMG_20160319_11020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16216" y="1268760"/>
            <a:ext cx="2047180" cy="27295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IMG_20160319_11124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75856" y="2492896"/>
            <a:ext cx="2214246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4. Озвучиваем свой </a:t>
            </a:r>
            <a:r>
              <a:rPr lang="ru-RU" dirty="0" err="1" smtClean="0"/>
              <a:t>буктрейлер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Содержимое 3" descr="IMG_20160401_13415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2732923"/>
            <a:ext cx="2736304" cy="36484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G_20160401_1426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8104" y="2564904"/>
            <a:ext cx="2787774" cy="3717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5. Просмотр своих </a:t>
            </a:r>
            <a:r>
              <a:rPr lang="ru-RU" dirty="0" err="1" smtClean="0"/>
              <a:t>буктрейлеров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Содержимое 3" descr="IMG_20160401_14341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2564904"/>
            <a:ext cx="2808312" cy="3744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G_20160408_15381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80112" y="2636912"/>
            <a:ext cx="2787774" cy="3717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Наши работы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hlinkClick r:id="rId2" action="ppaction://hlinkfile"/>
              </a:rPr>
              <a:t>Фильм.</a:t>
            </a:r>
            <a:r>
              <a:rPr lang="en-US" dirty="0" err="1" smtClean="0">
                <a:hlinkClick r:id="rId2" action="ppaction://hlinkfile"/>
              </a:rPr>
              <a:t>wmv</a:t>
            </a:r>
            <a:endParaRPr lang="en-US" dirty="0" smtClean="0"/>
          </a:p>
          <a:p>
            <a:r>
              <a:rPr lang="ru-RU" dirty="0" smtClean="0">
                <a:hlinkClick r:id="rId3" action="ppaction://hlinkfile"/>
              </a:rPr>
              <a:t>Фильм_0001.</a:t>
            </a:r>
            <a:r>
              <a:rPr lang="en-US" dirty="0" err="1" smtClean="0">
                <a:hlinkClick r:id="rId3" action="ppaction://hlinkfile"/>
              </a:rPr>
              <a:t>wmv</a:t>
            </a:r>
            <a:endParaRPr lang="en-US" dirty="0" smtClean="0"/>
          </a:p>
          <a:p>
            <a:r>
              <a:rPr lang="ru-RU" dirty="0" smtClean="0">
                <a:hlinkClick r:id="rId4" action="ppaction://hlinkfile"/>
              </a:rPr>
              <a:t>Фильм_0002.</a:t>
            </a:r>
            <a:r>
              <a:rPr lang="en-US" dirty="0" err="1" smtClean="0">
                <a:hlinkClick r:id="rId4" action="ppaction://hlinkfile"/>
              </a:rPr>
              <a:t>wmv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4973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dirty="0" err="1" smtClean="0"/>
              <a:t>Буктрейлерство</a:t>
            </a:r>
            <a:r>
              <a:rPr lang="ru-RU" dirty="0" smtClean="0"/>
              <a:t> для нас очень интересное и увлекательное занятие. Но самое главное появился интерес к чтению книг. Ребятам захотелось как можно больше книг превратить в </a:t>
            </a:r>
            <a:r>
              <a:rPr lang="ru-RU" dirty="0" err="1" smtClean="0"/>
              <a:t>буктрейлер</a:t>
            </a:r>
            <a:r>
              <a:rPr lang="ru-RU" dirty="0" smtClean="0"/>
              <a:t>. Таким образом, я пришла к выводу, что </a:t>
            </a:r>
            <a:r>
              <a:rPr lang="ru-RU" dirty="0" err="1" smtClean="0"/>
              <a:t>буктрейлер</a:t>
            </a:r>
            <a:r>
              <a:rPr lang="ru-RU" dirty="0" smtClean="0"/>
              <a:t> – одно из самых эффективных способов формирования читательского интереса.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0135" y="2967335"/>
            <a:ext cx="82237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en-US" dirty="0" smtClean="0"/>
              <a:t>     </a:t>
            </a:r>
            <a:r>
              <a:rPr lang="ru-RU" dirty="0" smtClean="0"/>
              <a:t>В последнее время  чтение стало терять статус национальной культурной традиции, что повлекло за собой качественное снижение уровня грамотности.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     </a:t>
            </a:r>
            <a:r>
              <a:rPr lang="ru-RU" dirty="0" smtClean="0"/>
              <a:t>По данным сельской библиотеки многие жители села не читают книг, что свидетельствует о значительном снижении  потере интереса к литературе. Самыми уязвимыми в этой ситуации оказываются дети. Вырастая в семьях, где взрослые не читают книг, дети растут духовно и интеллектуально не развитыми, малограмотными</a:t>
            </a:r>
            <a:endParaRPr lang="en-US" dirty="0" smtClean="0"/>
          </a:p>
          <a:p>
            <a:pPr>
              <a:buNone/>
            </a:pPr>
            <a:r>
              <a:rPr lang="en-US" smtClean="0"/>
              <a:t>           </a:t>
            </a:r>
            <a:r>
              <a:rPr lang="ru-RU" smtClean="0"/>
              <a:t>Как </a:t>
            </a:r>
            <a:r>
              <a:rPr lang="ru-RU" dirty="0" smtClean="0"/>
              <a:t>наших детей обратить к книге?</a:t>
            </a:r>
            <a:r>
              <a:rPr lang="en-US" b="1" dirty="0" smtClean="0"/>
              <a:t> </a:t>
            </a:r>
            <a:r>
              <a:rPr lang="ru-RU" dirty="0" smtClean="0"/>
              <a:t>Извечный </a:t>
            </a:r>
            <a:r>
              <a:rPr lang="ru-RU" dirty="0" err="1" smtClean="0"/>
              <a:t>вопрос:Что</a:t>
            </a:r>
            <a:r>
              <a:rPr lang="ru-RU" dirty="0" smtClean="0"/>
              <a:t> делать?</a:t>
            </a:r>
            <a:endParaRPr lang="ru-RU" i="1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>
            <a:normAutofit/>
          </a:bodyPr>
          <a:lstStyle/>
          <a:p>
            <a:r>
              <a:rPr lang="ru-RU" b="1" dirty="0" smtClean="0"/>
              <a:t>Объект: </a:t>
            </a:r>
            <a:r>
              <a:rPr lang="ru-RU" dirty="0" smtClean="0"/>
              <a:t>Процесс формирования читательского интереса к книге у младших школьников.</a:t>
            </a:r>
            <a:endParaRPr lang="ru-RU" i="1" dirty="0" smtClean="0"/>
          </a:p>
          <a:p>
            <a:r>
              <a:rPr lang="ru-RU" b="1" dirty="0" smtClean="0"/>
              <a:t>Предмет: </a:t>
            </a:r>
            <a:r>
              <a:rPr lang="ru-RU" dirty="0" err="1" smtClean="0"/>
              <a:t>Буктрейлер</a:t>
            </a:r>
            <a:r>
              <a:rPr lang="ru-RU" dirty="0" smtClean="0"/>
              <a:t> как новый способ формирования читательского интереса к  книге у младших школьников. </a:t>
            </a:r>
            <a:endParaRPr lang="ru-RU" i="1" dirty="0" smtClean="0"/>
          </a:p>
          <a:p>
            <a:r>
              <a:rPr lang="ru-RU" b="1" dirty="0" smtClean="0"/>
              <a:t>Цель: </a:t>
            </a:r>
            <a:r>
              <a:rPr lang="ru-RU" dirty="0" smtClean="0"/>
              <a:t>Формирование у младших школьников читательского интереса к книге через  </a:t>
            </a:r>
            <a:r>
              <a:rPr lang="ru-RU" dirty="0" err="1" smtClean="0"/>
              <a:t>буктрейлер</a:t>
            </a:r>
            <a:r>
              <a:rPr lang="ru-RU" b="1" dirty="0" smtClean="0"/>
              <a:t>.</a:t>
            </a:r>
            <a:endParaRPr lang="ru-RU" i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Гипотеза.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Предполагаю, что    при помощи </a:t>
            </a:r>
            <a:r>
              <a:rPr lang="ru-RU" dirty="0" err="1" smtClean="0"/>
              <a:t>буктрейлера</a:t>
            </a:r>
            <a:r>
              <a:rPr lang="ru-RU" dirty="0" smtClean="0"/>
              <a:t> у младших школьников повысится читательский  интерес  к книгам.</a:t>
            </a:r>
            <a:endParaRPr lang="ru-RU" i="1" dirty="0" smtClean="0"/>
          </a:p>
          <a:p>
            <a:pPr>
              <a:buNone/>
            </a:pPr>
            <a:r>
              <a:rPr lang="ru-RU" dirty="0" smtClean="0"/>
              <a:t>   </a:t>
            </a:r>
            <a:r>
              <a:rPr lang="ru-RU" b="1" dirty="0" smtClean="0"/>
              <a:t>Задачи: </a:t>
            </a:r>
            <a:endParaRPr lang="ru-RU" b="1" i="1" dirty="0" smtClean="0"/>
          </a:p>
          <a:p>
            <a:pPr lvl="0"/>
            <a:r>
              <a:rPr lang="ru-RU" dirty="0" smtClean="0"/>
              <a:t>Изучить психолого-педагогическую литературу.</a:t>
            </a:r>
            <a:endParaRPr lang="ru-RU" i="1" dirty="0" smtClean="0"/>
          </a:p>
          <a:p>
            <a:pPr lvl="0"/>
            <a:r>
              <a:rPr lang="ru-RU" dirty="0" smtClean="0"/>
              <a:t>Освоить технологию создания </a:t>
            </a:r>
            <a:r>
              <a:rPr lang="ru-RU" dirty="0" err="1" smtClean="0"/>
              <a:t>буктрейлер</a:t>
            </a:r>
            <a:r>
              <a:rPr lang="ru-RU" dirty="0" smtClean="0"/>
              <a:t>.</a:t>
            </a:r>
            <a:endParaRPr lang="ru-RU" i="1" dirty="0" smtClean="0"/>
          </a:p>
          <a:p>
            <a:pPr lvl="0"/>
            <a:r>
              <a:rPr lang="ru-RU" dirty="0" smtClean="0"/>
              <a:t>Познакомить учащихся с технологией создания </a:t>
            </a:r>
            <a:r>
              <a:rPr lang="ru-RU" dirty="0" err="1" smtClean="0"/>
              <a:t>буктрейлер</a:t>
            </a:r>
            <a:r>
              <a:rPr lang="ru-RU" dirty="0" smtClean="0"/>
              <a:t>.</a:t>
            </a:r>
            <a:endParaRPr lang="ru-RU" i="1" dirty="0" smtClean="0"/>
          </a:p>
          <a:p>
            <a:pPr lvl="0"/>
            <a:r>
              <a:rPr lang="ru-RU" dirty="0" smtClean="0"/>
              <a:t>Создать вместе с детьми </a:t>
            </a:r>
            <a:r>
              <a:rPr lang="ru-RU" dirty="0" err="1" smtClean="0"/>
              <a:t>буктрейлеры</a:t>
            </a:r>
            <a:r>
              <a:rPr lang="ru-RU" dirty="0" smtClean="0"/>
              <a:t> на внеклассных занятиях.</a:t>
            </a:r>
            <a:endParaRPr lang="ru-RU" i="1" dirty="0" smtClean="0"/>
          </a:p>
          <a:p>
            <a:pPr>
              <a:buNone/>
            </a:pPr>
            <a:r>
              <a:rPr lang="ru-RU" dirty="0" smtClean="0"/>
              <a:t> </a:t>
            </a:r>
            <a:endParaRPr lang="ru-RU" i="1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5213176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11200" b="1" dirty="0" smtClean="0"/>
              <a:t>Методы</a:t>
            </a:r>
            <a:r>
              <a:rPr lang="ru-RU" sz="11200" dirty="0" smtClean="0"/>
              <a:t>:</a:t>
            </a:r>
            <a:endParaRPr lang="ru-RU" sz="11200" i="1" dirty="0" smtClean="0"/>
          </a:p>
          <a:p>
            <a:pPr lvl="0"/>
            <a:r>
              <a:rPr lang="ru-RU" sz="11200" dirty="0" smtClean="0"/>
              <a:t>Анализ методической литературы.</a:t>
            </a:r>
            <a:endParaRPr lang="ru-RU" sz="11200" i="1" dirty="0" smtClean="0"/>
          </a:p>
          <a:p>
            <a:pPr lvl="0"/>
            <a:r>
              <a:rPr lang="ru-RU" sz="11200" dirty="0" smtClean="0"/>
              <a:t>Наблюдение.</a:t>
            </a:r>
            <a:endParaRPr lang="ru-RU" sz="11200" i="1" dirty="0" smtClean="0"/>
          </a:p>
          <a:p>
            <a:pPr lvl="0"/>
            <a:r>
              <a:rPr lang="ru-RU" sz="11200" dirty="0" smtClean="0"/>
              <a:t> </a:t>
            </a:r>
            <a:r>
              <a:rPr lang="ru-RU" sz="11200" dirty="0"/>
              <a:t>Использование электронного оборудования </a:t>
            </a:r>
          </a:p>
          <a:p>
            <a:pPr lvl="0"/>
            <a:r>
              <a:rPr lang="ru-RU" sz="11200" dirty="0"/>
              <a:t>Формирование навыков информационно-поисковой деятельности;</a:t>
            </a:r>
          </a:p>
          <a:p>
            <a:pPr>
              <a:buNone/>
            </a:pPr>
            <a:r>
              <a:rPr lang="ru-RU" sz="17600" i="1" dirty="0"/>
              <a:t> </a:t>
            </a:r>
            <a:r>
              <a:rPr lang="ru-RU" sz="17600" i="1" dirty="0" smtClean="0"/>
              <a:t>   </a:t>
            </a:r>
            <a:r>
              <a:rPr lang="ru-RU" sz="11200" b="1" dirty="0" smtClean="0"/>
              <a:t>Практическая значимость</a:t>
            </a:r>
            <a:r>
              <a:rPr lang="ru-RU" sz="11200" dirty="0" smtClean="0"/>
              <a:t> заключается в том, что  </a:t>
            </a:r>
            <a:r>
              <a:rPr lang="ru-RU" sz="11200" dirty="0" err="1" smtClean="0"/>
              <a:t>буктрейлеры</a:t>
            </a:r>
            <a:r>
              <a:rPr lang="ru-RU" sz="11200" dirty="0" smtClean="0"/>
              <a:t>  ни только можно транслировать при проведении различных массовых мероприятий, выставлять на сайтах  библиотеки, но и формировать читательский интерес к книге.</a:t>
            </a:r>
            <a:endParaRPr lang="ru-RU" sz="11200" i="1" dirty="0" smtClean="0"/>
          </a:p>
          <a:p>
            <a:pPr>
              <a:buNone/>
            </a:pPr>
            <a:r>
              <a:rPr lang="ru-RU" sz="11200" dirty="0" smtClean="0"/>
              <a:t> </a:t>
            </a:r>
            <a:endParaRPr lang="ru-RU" sz="11200" i="1" dirty="0" smtClean="0"/>
          </a:p>
          <a:p>
            <a:pPr>
              <a:buNone/>
            </a:pPr>
            <a:r>
              <a:rPr lang="ru-RU" sz="11200" dirty="0" smtClean="0"/>
              <a:t> </a:t>
            </a:r>
            <a:endParaRPr lang="ru-RU" sz="11200" i="1" dirty="0" smtClean="0"/>
          </a:p>
          <a:p>
            <a:r>
              <a:rPr lang="ru-RU" sz="11200" dirty="0" smtClean="0"/>
              <a:t> </a:t>
            </a:r>
            <a:endParaRPr lang="ru-RU" sz="11200" i="1" dirty="0" smtClean="0"/>
          </a:p>
          <a:p>
            <a:r>
              <a:rPr lang="ru-RU" sz="11200" dirty="0" smtClean="0"/>
              <a:t> </a:t>
            </a:r>
            <a:endParaRPr lang="ru-RU" sz="11200" i="1" dirty="0" smtClean="0"/>
          </a:p>
          <a:p>
            <a:r>
              <a:rPr lang="ru-RU" sz="4500" dirty="0" smtClean="0"/>
              <a:t> </a:t>
            </a:r>
            <a:endParaRPr lang="ru-RU" sz="4500" i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08975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4000" dirty="0" err="1" smtClean="0"/>
              <a:t>Буктрейлеры</a:t>
            </a:r>
            <a:r>
              <a:rPr lang="ru-RU" sz="4000" dirty="0" smtClean="0"/>
              <a:t> – это  небольшие рекламные видеоролики, основная цель которых – заинтересовать читателя, побудить его к прочтению книги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Формирование читательского интереса через различные формы работы</a:t>
            </a:r>
            <a:endParaRPr lang="ru-RU" dirty="0"/>
          </a:p>
        </p:txBody>
      </p:sp>
      <p:pic>
        <p:nvPicPr>
          <p:cNvPr id="4" name="Содержимое 3" descr="IMG_20160319_1113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3717032"/>
            <a:ext cx="2026320" cy="2701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G_841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40152" y="4077072"/>
            <a:ext cx="2843808" cy="18958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Изображение 01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67744" y="2348880"/>
            <a:ext cx="3563888" cy="21383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1. Чтение произведения.</a:t>
            </a:r>
            <a:endParaRPr lang="ru-RU" dirty="0"/>
          </a:p>
        </p:txBody>
      </p:sp>
      <p:pic>
        <p:nvPicPr>
          <p:cNvPr id="4" name="Содержимое 3" descr="IMG_20160408_15433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2420888"/>
            <a:ext cx="2520280" cy="33603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G_20160408_15434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12160" y="2828934"/>
            <a:ext cx="2715766" cy="36210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2. Поиск картинок.</a:t>
            </a:r>
            <a:endParaRPr lang="ru-RU" dirty="0"/>
          </a:p>
        </p:txBody>
      </p:sp>
      <p:pic>
        <p:nvPicPr>
          <p:cNvPr id="4" name="Содержимое 3" descr="IMG_20160401_13293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2492896"/>
            <a:ext cx="2962424" cy="39498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MG_20160401_13421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68144" y="2564904"/>
            <a:ext cx="2787774" cy="3717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115</TotalTime>
  <Words>302</Words>
  <Application>Microsoft Office PowerPoint</Application>
  <PresentationFormat>Экран (4:3)</PresentationFormat>
  <Paragraphs>43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Городская</vt:lpstr>
      <vt:lpstr>   </vt:lpstr>
      <vt:lpstr>Актуальность</vt:lpstr>
      <vt:lpstr>Презентация PowerPoint</vt:lpstr>
      <vt:lpstr>Гипотеза.</vt:lpstr>
      <vt:lpstr>Презентация PowerPoint</vt:lpstr>
      <vt:lpstr>Презентация PowerPoint</vt:lpstr>
      <vt:lpstr>Формирование читательского интереса через различные формы работы</vt:lpstr>
      <vt:lpstr>1. Чтение произведения.</vt:lpstr>
      <vt:lpstr>2. Поиск картинок.</vt:lpstr>
      <vt:lpstr>3. Монтаж картинок.</vt:lpstr>
      <vt:lpstr>4. Озвучиваем свой буктрейлер.</vt:lpstr>
      <vt:lpstr>5. Просмотр своих буктрейлеров.</vt:lpstr>
      <vt:lpstr>Наши работы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общеобразовательное бюджетное учреждение «Табагинская  средняя общеобразовательная школа» городского округа «город Якутск _________________________________________________________________ 677911, с. Табага, улица Пеледуйская, 4, телефон 408-398, 408-344, факс 408-398   </dc:title>
  <cp:lastModifiedBy>дексп</cp:lastModifiedBy>
  <cp:revision>17</cp:revision>
  <dcterms:modified xsi:type="dcterms:W3CDTF">2016-11-26T13:03:04Z</dcterms:modified>
</cp:coreProperties>
</file>