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7907FA-9ED3-4E91-AA1E-0F5CED33C596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25A673-CBC0-4A9B-8D2D-865007166C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060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AF69C-C189-49A0-8FF6-DFE9830691EA}" type="slidenum">
              <a:rPr lang="ru-RU" smtClean="0">
                <a:solidFill>
                  <a:prstClr val="black"/>
                </a:solidFill>
              </a:rPr>
              <a:pPr/>
              <a:t>29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Presentations\1 september\girl\Girl-Main.jp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35896" y="1340768"/>
            <a:ext cx="4896544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Betina" pitchFamily="2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3933056"/>
            <a:ext cx="5104656" cy="10801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585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764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614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851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005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079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998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936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391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11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53991-84B9-46C9-AF69-C419E204299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E835-CA6A-4E9A-BB30-E96AAFDA490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973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Presentations\1 september\girl\Girl-Slaid.jp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5555" y="620688"/>
            <a:ext cx="7992888" cy="8689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600201"/>
            <a:ext cx="7992888" cy="4421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53991-84B9-46C9-AF69-C419E204299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EE835-CA6A-4E9A-BB30-E96AAFDA490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294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Betina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Betina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Betin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Betin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Betin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Betin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0375" y="701811"/>
            <a:ext cx="568912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99FF3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Мини-музей </a:t>
            </a:r>
          </a:p>
          <a:p>
            <a:pPr algn="ctr"/>
            <a:r>
              <a:rPr lang="ru-RU" sz="54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99FF3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«Это Родина моя»</a:t>
            </a:r>
            <a:endParaRPr lang="ru-RU" sz="5400" b="1" dirty="0">
              <a:ln w="19050">
                <a:solidFill>
                  <a:srgbClr val="1F497D">
                    <a:tint val="1000"/>
                  </a:srgbClr>
                </a:solidFill>
                <a:prstDash val="solid"/>
              </a:ln>
              <a:solidFill>
                <a:srgbClr val="99FF3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9218" name="Picture 2" descr="X:\Детсад\документация в детском саду\Моё ПОРТФОЛИО воспитателя\выступления\августовское совещание 2016\фото в презентацию\DSCN286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9985" y="2436188"/>
            <a:ext cx="7949902" cy="3539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8178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14:prism isContent="1" isInverted="1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2276872"/>
            <a:ext cx="676787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Способы погружения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историческую эпоху</a:t>
            </a:r>
            <a:endParaRPr lang="ru-RU" sz="54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387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X:\Детсад\документация в детском саду\Моё ПОРТФОЛИО воспитателя\выступления\августовское совещание 2016\DSC_03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8491" y="536921"/>
            <a:ext cx="6867028" cy="4548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06162" y="5085184"/>
            <a:ext cx="73316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Машенька-рассказчица</a:t>
            </a:r>
            <a:endParaRPr lang="ru-RU" sz="54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857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X:\ФОТОГРАФИИ\САДИК\ЯГОДКИ\2016\коллажи\Репк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7684" y="692696"/>
            <a:ext cx="4104456" cy="5291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X:\Детсад\документация в детском саду\Моё ПОРТФОЛИО воспитателя\выступления\августовское совещание 2016\фото в презентацию\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699849"/>
            <a:ext cx="3528392" cy="5267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455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X:\Детсад\документация в детском саду\Моё ПОРТФОЛИО воспитателя\выступления\августовское совещание 2016\DSC_022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548680"/>
            <a:ext cx="4752528" cy="554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20072" y="1916832"/>
            <a:ext cx="3383362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Зайка</a:t>
            </a:r>
          </a:p>
          <a:p>
            <a:pPr algn="ctr"/>
            <a:r>
              <a:rPr lang="ru-RU" sz="48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endParaRPr lang="ru-RU" sz="4800" b="1" dirty="0" smtClean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балалайкой</a:t>
            </a:r>
            <a:endParaRPr lang="ru-RU" sz="48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5463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43608" y="620688"/>
            <a:ext cx="74888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4F81BD">
                    <a:lumMod val="75000"/>
                  </a:srgbClr>
                </a:solidFill>
              </a:rPr>
              <a:t>Знание и использование в непосредственно образовательной и свободной деятельности </a:t>
            </a:r>
            <a:r>
              <a:rPr lang="ru-RU" sz="2800" dirty="0">
                <a:solidFill>
                  <a:srgbClr val="4F81BD">
                    <a:lumMod val="75000"/>
                  </a:srgbClr>
                </a:solidFill>
              </a:rPr>
              <a:t>русских музыкальных инструментов</a:t>
            </a:r>
            <a:r>
              <a:rPr lang="ru-RU" sz="2800" dirty="0" smtClean="0">
                <a:solidFill>
                  <a:srgbClr val="4F81BD">
                    <a:lumMod val="75000"/>
                  </a:srgbClr>
                </a:solidFill>
              </a:rPr>
              <a:t>.</a:t>
            </a:r>
            <a:endParaRPr lang="ru-RU" sz="2800" dirty="0">
              <a:solidFill>
                <a:srgbClr val="4F81BD">
                  <a:lumMod val="75000"/>
                </a:srgbClr>
              </a:solidFill>
            </a:endParaRPr>
          </a:p>
        </p:txBody>
      </p:sp>
      <p:pic>
        <p:nvPicPr>
          <p:cNvPr id="11266" name="Picture 2" descr="X:\ФОТОГРАФИИ\САДИК\МУЛЬТЯШКИ\2014-2015\март\DSC_038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9592" y="1923760"/>
            <a:ext cx="7416824" cy="4136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081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X:\ФОТОГРАФИИ\САДИК\ЯГОДКИ\2016\март\DSCN253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362" y="620688"/>
            <a:ext cx="4035642" cy="5380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X:\ФОТОГРАФИИ\САДИК\ЯГОДКИ\2016\март\DSCN253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180861"/>
            <a:ext cx="2865512" cy="3820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44008" y="433677"/>
            <a:ext cx="382585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Домовёнок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Кузька</a:t>
            </a:r>
            <a:endParaRPr lang="ru-RU" sz="54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899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X:\Детсад\документация в детском саду\Моё ПОРТФОЛИО воспитателя\выступления\августовское совещание 2016\DSC_054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4725" y="620688"/>
            <a:ext cx="3587715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X:\Детсад\документация в детском саду\Моё ПОРТФОЛИО воспитателя\выступления\августовское совещание 2016\DSC_054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416" y="764704"/>
            <a:ext cx="3681940" cy="243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X:\Детсад\документация в детском саду\Моё ПОРТФОЛИО воспитателя\выступления\августовское совещание 2016\DSC_0559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59" y="3861048"/>
            <a:ext cx="3699654" cy="1780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X:\Детсад\документация в детском саду\Моё ПОРТФОЛИО воспитателя\выступления\августовское совещание 2016\DSC_0830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55976" y="3140968"/>
            <a:ext cx="4176464" cy="2964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864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750753"/>
            <a:ext cx="436388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rgbClr val="F79646">
                        <a:tint val="90000"/>
                        <a:satMod val="120000"/>
                      </a:srgbClr>
                    </a:gs>
                    <a:gs pos="25000">
                      <a:srgbClr val="F79646">
                        <a:tint val="93000"/>
                        <a:satMod val="120000"/>
                      </a:srgbClr>
                    </a:gs>
                    <a:gs pos="50000">
                      <a:srgbClr val="F79646">
                        <a:shade val="89000"/>
                        <a:satMod val="110000"/>
                      </a:srgbClr>
                    </a:gs>
                    <a:gs pos="75000">
                      <a:srgbClr val="F79646">
                        <a:tint val="93000"/>
                        <a:satMod val="120000"/>
                      </a:srgbClr>
                    </a:gs>
                    <a:gs pos="100000">
                      <a:srgbClr val="F79646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Молодецкие забавы</a:t>
            </a:r>
            <a:endParaRPr lang="ru-RU" sz="3600" b="1" dirty="0">
              <a:ln w="11430"/>
              <a:gradFill>
                <a:gsLst>
                  <a:gs pos="0">
                    <a:srgbClr val="F79646">
                      <a:tint val="90000"/>
                      <a:satMod val="120000"/>
                    </a:srgbClr>
                  </a:gs>
                  <a:gs pos="25000">
                    <a:srgbClr val="F79646">
                      <a:tint val="93000"/>
                      <a:satMod val="120000"/>
                    </a:srgbClr>
                  </a:gs>
                  <a:gs pos="50000">
                    <a:srgbClr val="F79646">
                      <a:shade val="89000"/>
                      <a:satMod val="110000"/>
                    </a:srgbClr>
                  </a:gs>
                  <a:gs pos="75000">
                    <a:srgbClr val="F79646">
                      <a:tint val="93000"/>
                      <a:satMod val="120000"/>
                    </a:srgbClr>
                  </a:gs>
                  <a:gs pos="100000">
                    <a:srgbClr val="F79646">
                      <a:tint val="90000"/>
                      <a:satMod val="120000"/>
                    </a:srgb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146" name="Picture 2" descr="C:\Users\Сантей\Desktop\фото к газете Посиделки\IMG_482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93165" y="1772816"/>
            <a:ext cx="6712515" cy="407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15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85250" y="764704"/>
            <a:ext cx="437350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Весёлая ярмарка</a:t>
            </a:r>
            <a:endParaRPr lang="ru-RU" sz="3200" b="1" cap="all" dirty="0">
              <a:ln/>
              <a:solidFill>
                <a:srgbClr val="4F81BD"/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7172" name="Picture 4" descr="C:\Users\Сантей\Desktop\фото к газете Посиделки\10 шт\DSC_014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4708" y="1706970"/>
            <a:ext cx="6274588" cy="4155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184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8"/>
            <a:ext cx="809458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Театрализованная деятельность</a:t>
            </a:r>
            <a:endParaRPr lang="ru-RU" sz="4400" b="1" dirty="0">
              <a:ln w="19050">
                <a:solidFill>
                  <a:srgbClr val="1F497D">
                    <a:tint val="1000"/>
                  </a:srgbClr>
                </a:solidFill>
                <a:prstDash val="solid"/>
              </a:ln>
              <a:solidFill>
                <a:srgbClr val="9BBB59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8194" name="Picture 2" descr="X:\ФОТОГРАФИИ\САДИК\МУЛЬТЯШКИ\2014-2015\апрель\фото Русские посиделки\DSC_002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6649591" cy="4404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640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X:\Детсад\документация в детском саду\Моё ПОРТФОЛИО воспитателя\выступления\августовское совещание 2016\фото в презентацию\DSCN197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620688"/>
            <a:ext cx="7253064" cy="4847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4112" y="5301208"/>
            <a:ext cx="777578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spc="300" dirty="0" smtClean="0">
                <a:ln w="11430" cmpd="sng">
                  <a:solidFill>
                    <a:srgbClr val="4F81B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4F81B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</a:effectLst>
              </a:rPr>
              <a:t>Выставка «Русская изба»</a:t>
            </a:r>
            <a:endParaRPr lang="ru-RU" sz="4800" b="1" spc="300" dirty="0">
              <a:ln w="11430" cmpd="sng">
                <a:solidFill>
                  <a:srgbClr val="4F81BD">
                    <a:tint val="10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4F81BD">
                      <a:tint val="83000"/>
                      <a:shade val="100000"/>
                      <a:satMod val="200000"/>
                    </a:srgbClr>
                  </a:gs>
                  <a:gs pos="75000">
                    <a:srgbClr val="4F81BD">
                      <a:tint val="100000"/>
                      <a:shade val="50000"/>
                      <a:satMod val="150000"/>
                    </a:srgbClr>
                  </a:gs>
                </a:gsLst>
                <a:lin ang="5400000"/>
              </a:gradFill>
              <a:effectLst>
                <a:glow rad="45500">
                  <a:srgbClr val="4F81BD">
                    <a:satMod val="220000"/>
                    <a:alpha val="35000"/>
                  </a:srgb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1309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">
        <p14:gallery dir="l"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X:\Детсад\документация в детском саду\Моё ПОРТФОЛИО воспитателя\выступления\августовское совещание 2016\фото в презентацию\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620688"/>
            <a:ext cx="7181056" cy="5385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80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4711" y="727829"/>
            <a:ext cx="414594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rgbClr val="F79646">
                        <a:tint val="90000"/>
                        <a:satMod val="120000"/>
                      </a:srgbClr>
                    </a:gs>
                    <a:gs pos="25000">
                      <a:srgbClr val="F79646">
                        <a:tint val="93000"/>
                        <a:satMod val="120000"/>
                      </a:srgbClr>
                    </a:gs>
                    <a:gs pos="50000">
                      <a:srgbClr val="F79646">
                        <a:shade val="89000"/>
                        <a:satMod val="110000"/>
                      </a:srgbClr>
                    </a:gs>
                    <a:gs pos="75000">
                      <a:srgbClr val="F79646">
                        <a:tint val="93000"/>
                        <a:satMod val="120000"/>
                      </a:srgbClr>
                    </a:gs>
                    <a:gs pos="100000">
                      <a:srgbClr val="F79646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Русские посиделки</a:t>
            </a:r>
            <a:endParaRPr lang="ru-RU" sz="3600" b="1" dirty="0">
              <a:ln w="11430"/>
              <a:gradFill>
                <a:gsLst>
                  <a:gs pos="0">
                    <a:srgbClr val="F79646">
                      <a:tint val="90000"/>
                      <a:satMod val="120000"/>
                    </a:srgbClr>
                  </a:gs>
                  <a:gs pos="25000">
                    <a:srgbClr val="F79646">
                      <a:tint val="93000"/>
                      <a:satMod val="120000"/>
                    </a:srgbClr>
                  </a:gs>
                  <a:gs pos="50000">
                    <a:srgbClr val="F79646">
                      <a:shade val="89000"/>
                      <a:satMod val="110000"/>
                    </a:srgbClr>
                  </a:gs>
                  <a:gs pos="75000">
                    <a:srgbClr val="F79646">
                      <a:tint val="93000"/>
                      <a:satMod val="120000"/>
                    </a:srgbClr>
                  </a:gs>
                  <a:gs pos="100000">
                    <a:srgbClr val="F79646">
                      <a:tint val="90000"/>
                      <a:satMod val="120000"/>
                    </a:srgb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074" name="Picture 2" descr="X:\Детсад\документация в детском саду\Моё ПОРТФОЛИО воспитателя\выступления\августовское совещание 2016\DSC_007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374160"/>
            <a:ext cx="6984776" cy="4626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179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X:\ФОТОГРАФИИ\САДИК\МУЛЬТЯШКИ\2014-2015\апрель\фото Русские посиделки\DSC_001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403" y="764704"/>
            <a:ext cx="7827742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912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X:\Детсад\документация в детском саду\Моё ПОРТФОЛИО воспитателя\выступления\августовское совещание 2016\фото в презентацию\DSC_082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07904" y="908720"/>
            <a:ext cx="4772248" cy="4813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1371" y="2492896"/>
            <a:ext cx="3236527" cy="12618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79646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Пособие </a:t>
            </a:r>
          </a:p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79646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«Русская изба»</a:t>
            </a:r>
            <a:endParaRPr lang="ru-RU" sz="3600" b="1" dirty="0">
              <a:ln w="31550" cmpd="sng">
                <a:gradFill>
                  <a:gsLst>
                    <a:gs pos="70000">
                      <a:srgbClr val="F79646">
                        <a:shade val="50000"/>
                        <a:satMod val="190000"/>
                      </a:srgbClr>
                    </a:gs>
                    <a:gs pos="0">
                      <a:srgbClr val="F79646">
                        <a:tint val="77000"/>
                        <a:satMod val="18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79646">
                  <a:tint val="15000"/>
                  <a:satMod val="200000"/>
                </a:srgb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704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39097" y="2492896"/>
            <a:ext cx="60658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Игры в мини-музее</a:t>
            </a:r>
            <a:endParaRPr lang="ru-RU" sz="54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7157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16859" y="620688"/>
            <a:ext cx="459132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rgbClr val="F79646">
                        <a:tint val="90000"/>
                        <a:satMod val="120000"/>
                      </a:srgbClr>
                    </a:gs>
                    <a:gs pos="25000">
                      <a:srgbClr val="F79646">
                        <a:tint val="93000"/>
                        <a:satMod val="120000"/>
                      </a:srgbClr>
                    </a:gs>
                    <a:gs pos="50000">
                      <a:srgbClr val="F79646">
                        <a:shade val="89000"/>
                        <a:satMod val="110000"/>
                      </a:srgbClr>
                    </a:gs>
                    <a:gs pos="75000">
                      <a:srgbClr val="F79646">
                        <a:tint val="93000"/>
                        <a:satMod val="120000"/>
                      </a:srgbClr>
                    </a:gs>
                    <a:gs pos="100000">
                      <a:srgbClr val="F79646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Игра «Бюро находок»</a:t>
            </a:r>
            <a:endParaRPr lang="ru-RU" sz="3600" b="1" dirty="0">
              <a:ln w="11430"/>
              <a:gradFill>
                <a:gsLst>
                  <a:gs pos="0">
                    <a:srgbClr val="F79646">
                      <a:tint val="90000"/>
                      <a:satMod val="120000"/>
                    </a:srgbClr>
                  </a:gs>
                  <a:gs pos="25000">
                    <a:srgbClr val="F79646">
                      <a:tint val="93000"/>
                      <a:satMod val="120000"/>
                    </a:srgbClr>
                  </a:gs>
                  <a:gs pos="50000">
                    <a:srgbClr val="F79646">
                      <a:shade val="89000"/>
                      <a:satMod val="110000"/>
                    </a:srgbClr>
                  </a:gs>
                  <a:gs pos="75000">
                    <a:srgbClr val="F79646">
                      <a:tint val="93000"/>
                      <a:satMod val="120000"/>
                    </a:srgbClr>
                  </a:gs>
                  <a:gs pos="100000">
                    <a:srgbClr val="F79646">
                      <a:tint val="90000"/>
                      <a:satMod val="120000"/>
                    </a:srgb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Picture 3" descr="X:\ФОТОГРАФИИ\САДИК\ЯГОДКИ\2016\август\20160826_153607_00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08163" y="1267019"/>
            <a:ext cx="6408712" cy="4773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44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X:\Детсад\документация в детском саду\Моё ПОРТФОЛИО воспитателя\выступления\августовское совещание 2016\фото в презентацию\DSCN150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620688"/>
            <a:ext cx="6447110" cy="4835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88898" y="5456021"/>
            <a:ext cx="526560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rgbClr val="F79646">
                        <a:tint val="90000"/>
                        <a:satMod val="120000"/>
                      </a:srgbClr>
                    </a:gs>
                    <a:gs pos="25000">
                      <a:srgbClr val="F79646">
                        <a:tint val="93000"/>
                        <a:satMod val="120000"/>
                      </a:srgbClr>
                    </a:gs>
                    <a:gs pos="50000">
                      <a:srgbClr val="F79646">
                        <a:shade val="89000"/>
                        <a:satMod val="110000"/>
                      </a:srgbClr>
                    </a:gs>
                    <a:gs pos="75000">
                      <a:srgbClr val="F79646">
                        <a:tint val="93000"/>
                        <a:satMod val="120000"/>
                      </a:srgbClr>
                    </a:gs>
                    <a:gs pos="100000">
                      <a:srgbClr val="F79646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Игра «Добрый или злой»</a:t>
            </a:r>
            <a:endParaRPr lang="ru-RU" sz="3600" b="1" dirty="0">
              <a:ln w="11430"/>
              <a:gradFill>
                <a:gsLst>
                  <a:gs pos="0">
                    <a:srgbClr val="F79646">
                      <a:tint val="90000"/>
                      <a:satMod val="120000"/>
                    </a:srgbClr>
                  </a:gs>
                  <a:gs pos="25000">
                    <a:srgbClr val="F79646">
                      <a:tint val="93000"/>
                      <a:satMod val="120000"/>
                    </a:srgbClr>
                  </a:gs>
                  <a:gs pos="50000">
                    <a:srgbClr val="F79646">
                      <a:shade val="89000"/>
                      <a:satMod val="110000"/>
                    </a:srgbClr>
                  </a:gs>
                  <a:gs pos="75000">
                    <a:srgbClr val="F79646">
                      <a:tint val="93000"/>
                      <a:satMod val="120000"/>
                    </a:srgbClr>
                  </a:gs>
                  <a:gs pos="100000">
                    <a:srgbClr val="F79646">
                      <a:tint val="90000"/>
                      <a:satMod val="120000"/>
                    </a:srgb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515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31384" y="5456021"/>
            <a:ext cx="398064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rgbClr val="F79646">
                        <a:tint val="90000"/>
                        <a:satMod val="120000"/>
                      </a:srgbClr>
                    </a:gs>
                    <a:gs pos="25000">
                      <a:srgbClr val="F79646">
                        <a:tint val="93000"/>
                        <a:satMod val="120000"/>
                      </a:srgbClr>
                    </a:gs>
                    <a:gs pos="50000">
                      <a:srgbClr val="F79646">
                        <a:shade val="89000"/>
                        <a:satMod val="110000"/>
                      </a:srgbClr>
                    </a:gs>
                    <a:gs pos="75000">
                      <a:srgbClr val="F79646">
                        <a:tint val="93000"/>
                        <a:satMod val="120000"/>
                      </a:srgbClr>
                    </a:gs>
                    <a:gs pos="100000">
                      <a:srgbClr val="F79646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Игра «Угадай, кто»</a:t>
            </a:r>
            <a:endParaRPr lang="ru-RU" sz="3600" b="1" dirty="0">
              <a:ln w="11430"/>
              <a:gradFill>
                <a:gsLst>
                  <a:gs pos="0">
                    <a:srgbClr val="F79646">
                      <a:tint val="90000"/>
                      <a:satMod val="120000"/>
                    </a:srgbClr>
                  </a:gs>
                  <a:gs pos="25000">
                    <a:srgbClr val="F79646">
                      <a:tint val="93000"/>
                      <a:satMod val="120000"/>
                    </a:srgbClr>
                  </a:gs>
                  <a:gs pos="50000">
                    <a:srgbClr val="F79646">
                      <a:shade val="89000"/>
                      <a:satMod val="110000"/>
                    </a:srgbClr>
                  </a:gs>
                  <a:gs pos="75000">
                    <a:srgbClr val="F79646">
                      <a:tint val="93000"/>
                      <a:satMod val="120000"/>
                    </a:srgbClr>
                  </a:gs>
                  <a:gs pos="100000">
                    <a:srgbClr val="F79646">
                      <a:tint val="90000"/>
                      <a:satMod val="120000"/>
                    </a:srgb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9218" name="Picture 2" descr="X:\ФОТОГРАФИИ\САДИК\ЯГОДКИ\2016\август\20160826_16004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5695" y="1196752"/>
            <a:ext cx="7832019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62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0470" y="910090"/>
            <a:ext cx="47132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rgbClr val="F79646">
                        <a:tint val="90000"/>
                        <a:satMod val="120000"/>
                      </a:srgbClr>
                    </a:gs>
                    <a:gs pos="25000">
                      <a:srgbClr val="F79646">
                        <a:tint val="93000"/>
                        <a:satMod val="120000"/>
                      </a:srgbClr>
                    </a:gs>
                    <a:gs pos="50000">
                      <a:srgbClr val="F79646">
                        <a:shade val="89000"/>
                        <a:satMod val="110000"/>
                      </a:srgbClr>
                    </a:gs>
                    <a:gs pos="75000">
                      <a:srgbClr val="F79646">
                        <a:tint val="93000"/>
                        <a:satMod val="120000"/>
                      </a:srgbClr>
                    </a:gs>
                    <a:gs pos="100000">
                      <a:srgbClr val="F79646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Игра «Найди хозяйку»</a:t>
            </a:r>
            <a:endParaRPr lang="ru-RU" sz="3600" b="1" dirty="0">
              <a:ln w="11430"/>
              <a:gradFill>
                <a:gsLst>
                  <a:gs pos="0">
                    <a:srgbClr val="F79646">
                      <a:tint val="90000"/>
                      <a:satMod val="120000"/>
                    </a:srgbClr>
                  </a:gs>
                  <a:gs pos="25000">
                    <a:srgbClr val="F79646">
                      <a:tint val="93000"/>
                      <a:satMod val="120000"/>
                    </a:srgbClr>
                  </a:gs>
                  <a:gs pos="50000">
                    <a:srgbClr val="F79646">
                      <a:shade val="89000"/>
                      <a:satMod val="110000"/>
                    </a:srgbClr>
                  </a:gs>
                  <a:gs pos="75000">
                    <a:srgbClr val="F79646">
                      <a:tint val="93000"/>
                      <a:satMod val="120000"/>
                    </a:srgbClr>
                  </a:gs>
                  <a:gs pos="100000">
                    <a:srgbClr val="F79646">
                      <a:tint val="90000"/>
                      <a:satMod val="120000"/>
                    </a:srgb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42" name="Picture 2" descr="X:\ФОТОГРАФИИ\САДИК\ЯГОДКИ\2016\август\20160826_14314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1772816"/>
            <a:ext cx="5153086" cy="4140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X:\ФОТОГРАФИИ\САДИК\ЯГОДКИ\2016\август\20160826_14322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68144" y="527056"/>
            <a:ext cx="2705718" cy="5527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171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5144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Показатели эффективности внедрения метода проектирования (в том числе музейной педагогики)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в воспитательно-образовательную работу ДОУ: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13285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</a:t>
            </a:r>
            <a:r>
              <a:rPr lang="ru-RU" sz="2600" b="1" dirty="0" smtClean="0"/>
              <a:t>- высокая степень развития любознательности детей, их познавательная активность, коммуникативность, самостоятельность;</a:t>
            </a:r>
          </a:p>
          <a:p>
            <a:pPr>
              <a:buNone/>
            </a:pPr>
            <a:r>
              <a:rPr lang="ru-RU" sz="2600" b="1" dirty="0" smtClean="0"/>
              <a:t> - повышение готовности детей к обучению в школе;</a:t>
            </a:r>
          </a:p>
          <a:p>
            <a:pPr>
              <a:buNone/>
            </a:pPr>
            <a:r>
              <a:rPr lang="ru-RU" sz="2600" b="1" dirty="0" smtClean="0"/>
              <a:t> - развитие компетенций детей;</a:t>
            </a:r>
          </a:p>
          <a:p>
            <a:pPr>
              <a:buNone/>
            </a:pPr>
            <a:r>
              <a:rPr lang="ru-RU" sz="2600" b="1" dirty="0" smtClean="0"/>
              <a:t> - положительная динамика посещаемости детьми ДОУ;</a:t>
            </a:r>
          </a:p>
          <a:p>
            <a:pPr>
              <a:buNone/>
            </a:pPr>
            <a:r>
              <a:rPr lang="ru-RU" sz="2600" b="1" dirty="0" smtClean="0"/>
              <a:t> - активное участие родителей в проектах.</a:t>
            </a:r>
            <a:endParaRPr lang="ru-RU" sz="2600" b="1" dirty="0"/>
          </a:p>
        </p:txBody>
      </p:sp>
    </p:spTree>
    <p:extLst>
      <p:ext uri="{BB962C8B-B14F-4D97-AF65-F5344CB8AC3E}">
        <p14:creationId xmlns:p14="http://schemas.microsoft.com/office/powerpoint/2010/main" val="612201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X:\Детсад\документация в детском саду\Моё ПОРТФОЛИО воспитателя\выступления\августовское совещание 2016\фото в презентацию\DSCN198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31640" y="548680"/>
            <a:ext cx="6571455" cy="5022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5301208"/>
            <a:ext cx="7221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rgbClr val="4F81B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4F81B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</a:effectLst>
              </a:rPr>
              <a:t>Яркий мир Камчатки</a:t>
            </a:r>
            <a:endParaRPr lang="ru-RU" sz="5400" b="1" spc="300" dirty="0">
              <a:ln w="11430" cmpd="sng">
                <a:solidFill>
                  <a:srgbClr val="4F81BD">
                    <a:tint val="10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4F81BD">
                      <a:tint val="83000"/>
                      <a:shade val="100000"/>
                      <a:satMod val="200000"/>
                    </a:srgbClr>
                  </a:gs>
                  <a:gs pos="75000">
                    <a:srgbClr val="4F81BD">
                      <a:tint val="100000"/>
                      <a:shade val="50000"/>
                      <a:satMod val="150000"/>
                    </a:srgbClr>
                  </a:gs>
                </a:gsLst>
                <a:lin ang="5400000"/>
              </a:gradFill>
              <a:effectLst>
                <a:glow rad="45500">
                  <a:srgbClr val="4F81BD">
                    <a:satMod val="220000"/>
                    <a:alpha val="35000"/>
                  </a:srgb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6418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">
        <p14:gallery dir="l"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X:\Детсад\документация в детском саду\Моё ПОРТФОЛИО воспитателя\выступления\августовское совещание 2016\фото в презентацию\DSCN198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620688"/>
            <a:ext cx="2736304" cy="55734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35896" y="2348880"/>
            <a:ext cx="437363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rgbClr val="4F81B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4F81B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</a:effectLst>
              </a:rPr>
              <a:t>Богатства 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rgbClr val="4F81B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4F81B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</a:effectLst>
              </a:rPr>
              <a:t>нашего края</a:t>
            </a:r>
            <a:endParaRPr lang="ru-RU" sz="5400" b="1" spc="300" dirty="0">
              <a:ln w="11430" cmpd="sng">
                <a:solidFill>
                  <a:srgbClr val="4F81BD">
                    <a:tint val="10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4F81BD">
                      <a:tint val="83000"/>
                      <a:shade val="100000"/>
                      <a:satMod val="200000"/>
                    </a:srgbClr>
                  </a:gs>
                  <a:gs pos="75000">
                    <a:srgbClr val="4F81BD">
                      <a:tint val="100000"/>
                      <a:shade val="50000"/>
                      <a:satMod val="150000"/>
                    </a:srgbClr>
                  </a:gs>
                </a:gsLst>
                <a:lin ang="5400000"/>
              </a:gradFill>
              <a:effectLst>
                <a:glow rad="45500">
                  <a:srgbClr val="4F81BD">
                    <a:satMod val="220000"/>
                    <a:alpha val="35000"/>
                  </a:srgb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31819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">
        <p14:gallery dir="l"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X:\Детсад\документация в детском саду\Моё ПОРТФОЛИО воспитателя\выступления\августовское совещание 2016\фото в презентацию\DSCN199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0987" y="1412776"/>
            <a:ext cx="7901136" cy="4580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0461" y="581779"/>
            <a:ext cx="846218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spc="300" dirty="0" smtClean="0">
                <a:ln w="11430" cmpd="sng">
                  <a:solidFill>
                    <a:srgbClr val="4F81B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4F81B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</a:effectLst>
              </a:rPr>
              <a:t>Край, в </a:t>
            </a:r>
            <a:r>
              <a:rPr lang="ru-RU" sz="4400" b="1" spc="300" dirty="0" smtClean="0">
                <a:ln w="11430" cmpd="sng">
                  <a:solidFill>
                    <a:srgbClr val="4F81B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4F81B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</a:effectLst>
              </a:rPr>
              <a:t>котором</a:t>
            </a:r>
            <a:r>
              <a:rPr lang="ru-RU" sz="4800" b="1" spc="300" dirty="0" smtClean="0">
                <a:ln w="11430" cmpd="sng">
                  <a:solidFill>
                    <a:srgbClr val="4F81B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4F81B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</a:effectLst>
              </a:rPr>
              <a:t> мы живём</a:t>
            </a:r>
            <a:endParaRPr lang="ru-RU" sz="4800" b="1" spc="300" dirty="0">
              <a:ln w="11430" cmpd="sng">
                <a:solidFill>
                  <a:srgbClr val="4F81BD">
                    <a:tint val="10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4F81BD">
                      <a:tint val="83000"/>
                      <a:shade val="100000"/>
                      <a:satMod val="200000"/>
                    </a:srgbClr>
                  </a:gs>
                  <a:gs pos="75000">
                    <a:srgbClr val="4F81BD">
                      <a:tint val="100000"/>
                      <a:shade val="50000"/>
                      <a:satMod val="150000"/>
                    </a:srgbClr>
                  </a:gs>
                </a:gsLst>
                <a:lin ang="5400000"/>
              </a:gradFill>
              <a:effectLst>
                <a:glow rad="45500">
                  <a:srgbClr val="4F81BD">
                    <a:satMod val="220000"/>
                    <a:alpha val="35000"/>
                  </a:srgb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32300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">
        <p14:gallery dir="l"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X:\Детсад\документация в детском саду\Моё ПОРТФОЛИО воспитателя\выступления\августовское совещание 2016\фото в презентацию\DSCN226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620688"/>
            <a:ext cx="7272808" cy="5454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88024" y="719567"/>
            <a:ext cx="351891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spc="300" dirty="0" smtClean="0">
                <a:ln w="11430" cmpd="sng">
                  <a:solidFill>
                    <a:srgbClr val="4F81B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4F81B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</a:effectLst>
              </a:rPr>
              <a:t>Народное </a:t>
            </a:r>
          </a:p>
          <a:p>
            <a:pPr algn="ctr"/>
            <a:r>
              <a:rPr lang="ru-RU" sz="4800" b="1" spc="300" dirty="0" smtClean="0">
                <a:ln w="11430" cmpd="sng">
                  <a:solidFill>
                    <a:srgbClr val="4F81B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4F81B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</a:effectLst>
              </a:rPr>
              <a:t>творчество</a:t>
            </a:r>
            <a:endParaRPr lang="ru-RU" sz="4800" b="1" spc="300" dirty="0">
              <a:ln w="11430" cmpd="sng">
                <a:solidFill>
                  <a:srgbClr val="4F81BD">
                    <a:tint val="10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4F81BD">
                      <a:tint val="83000"/>
                      <a:shade val="100000"/>
                      <a:satMod val="200000"/>
                    </a:srgbClr>
                  </a:gs>
                  <a:gs pos="75000">
                    <a:srgbClr val="4F81BD">
                      <a:tint val="100000"/>
                      <a:shade val="50000"/>
                      <a:satMod val="150000"/>
                    </a:srgbClr>
                  </a:gs>
                </a:gsLst>
                <a:lin ang="5400000"/>
              </a:gradFill>
              <a:effectLst>
                <a:glow rad="45500">
                  <a:srgbClr val="4F81BD">
                    <a:satMod val="220000"/>
                    <a:alpha val="35000"/>
                  </a:srgb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86463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">
        <p14:gallery dir="l"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X:\Детсад\документация в детском саду\Моё ПОРТФОЛИО воспитателя\выступления\августовское совещание 2016\фото в презентацию\DSCN229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626121"/>
            <a:ext cx="7901136" cy="4703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9365" y="5229200"/>
            <a:ext cx="63607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rgbClr val="4F81B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4F81B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</a:effectLst>
              </a:rPr>
              <a:t>Народный костюм</a:t>
            </a:r>
            <a:endParaRPr lang="ru-RU" sz="5400" b="1" spc="300" dirty="0">
              <a:ln w="11430" cmpd="sng">
                <a:solidFill>
                  <a:srgbClr val="4F81BD">
                    <a:tint val="10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4F81BD">
                      <a:tint val="83000"/>
                      <a:shade val="100000"/>
                      <a:satMod val="200000"/>
                    </a:srgbClr>
                  </a:gs>
                  <a:gs pos="75000">
                    <a:srgbClr val="4F81BD">
                      <a:tint val="100000"/>
                      <a:shade val="50000"/>
                      <a:satMod val="150000"/>
                    </a:srgbClr>
                  </a:gs>
                </a:gsLst>
                <a:lin ang="5400000"/>
              </a:gradFill>
              <a:effectLst>
                <a:glow rad="45500">
                  <a:srgbClr val="4F81BD">
                    <a:satMod val="220000"/>
                    <a:alpha val="35000"/>
                  </a:srgb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05568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">
        <p14:gallery dir="l"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X:\Детсад\документация в детском саду\Моё ПОРТФОЛИО воспитателя\выступления\августовское совещание 2016\фото в презентацию\DSCN229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3315" y="1628800"/>
            <a:ext cx="7899381" cy="4328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07896" y="620688"/>
            <a:ext cx="61282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rgbClr val="4F81B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4F81B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</a:effectLst>
              </a:rPr>
              <a:t>Жители Камчатки</a:t>
            </a:r>
            <a:endParaRPr lang="ru-RU" sz="5400" b="1" spc="300" dirty="0">
              <a:ln w="11430" cmpd="sng">
                <a:solidFill>
                  <a:srgbClr val="4F81BD">
                    <a:tint val="10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4F81BD">
                      <a:tint val="83000"/>
                      <a:shade val="100000"/>
                      <a:satMod val="200000"/>
                    </a:srgbClr>
                  </a:gs>
                  <a:gs pos="75000">
                    <a:srgbClr val="4F81BD">
                      <a:tint val="100000"/>
                      <a:shade val="50000"/>
                      <a:satMod val="150000"/>
                    </a:srgbClr>
                  </a:gs>
                </a:gsLst>
                <a:lin ang="5400000"/>
              </a:gradFill>
              <a:effectLst>
                <a:glow rad="45500">
                  <a:srgbClr val="4F81BD">
                    <a:satMod val="220000"/>
                    <a:alpha val="35000"/>
                  </a:srgb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28533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">
        <p14:gallery dir="l"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Presentations\1 september\girl\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49" y="3157846"/>
            <a:ext cx="2523728" cy="3700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63913" y="2201381"/>
            <a:ext cx="507318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Использование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мини-музеев</a:t>
            </a:r>
            <a:endParaRPr lang="ru-RU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5172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одукт и результаты реализации проектной деятельност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</Words>
  <Application>Microsoft Office PowerPoint</Application>
  <PresentationFormat>Экран (4:3)</PresentationFormat>
  <Paragraphs>40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Продукт и результаты реализации проектной деятельности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Показатели эффективности внедрения метода проектирования (в том числе музейной педагогики)  в воспитательно-образовательную работу ДОУ: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Сантей</dc:creator>
  <cp:lastModifiedBy>Сантей</cp:lastModifiedBy>
  <cp:revision>1</cp:revision>
  <dcterms:created xsi:type="dcterms:W3CDTF">2016-11-25T22:37:09Z</dcterms:created>
  <dcterms:modified xsi:type="dcterms:W3CDTF">2016-11-25T22:38:49Z</dcterms:modified>
</cp:coreProperties>
</file>