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9" r:id="rId1"/>
  </p:sldMasterIdLst>
  <p:notesMasterIdLst>
    <p:notesMasterId r:id="rId19"/>
  </p:notesMasterIdLst>
  <p:sldIdLst>
    <p:sldId id="262" r:id="rId2"/>
    <p:sldId id="282" r:id="rId3"/>
    <p:sldId id="278" r:id="rId4"/>
    <p:sldId id="279" r:id="rId5"/>
    <p:sldId id="280" r:id="rId6"/>
    <p:sldId id="281" r:id="rId7"/>
    <p:sldId id="285" r:id="rId8"/>
    <p:sldId id="286" r:id="rId9"/>
    <p:sldId id="287" r:id="rId10"/>
    <p:sldId id="288" r:id="rId11"/>
    <p:sldId id="289" r:id="rId12"/>
    <p:sldId id="290" r:id="rId13"/>
    <p:sldId id="263" r:id="rId14"/>
    <p:sldId id="264" r:id="rId15"/>
    <p:sldId id="265" r:id="rId16"/>
    <p:sldId id="266" r:id="rId17"/>
    <p:sldId id="267" r:id="rId18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D058C2"/>
    <a:srgbClr val="FF0000"/>
    <a:srgbClr val="0000FF"/>
    <a:srgbClr val="E20202"/>
    <a:srgbClr val="001A2E"/>
    <a:srgbClr val="003054"/>
    <a:srgbClr val="2171F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484" autoAdjust="0"/>
    <p:restoredTop sz="94595" autoAdjust="0"/>
  </p:normalViewPr>
  <p:slideViewPr>
    <p:cSldViewPr>
      <p:cViewPr varScale="1">
        <p:scale>
          <a:sx n="69" d="100"/>
          <a:sy n="69" d="100"/>
        </p:scale>
        <p:origin x="-133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6" d="100"/>
          <a:sy n="76" d="100"/>
        </p:scale>
        <p:origin x="-2148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62E09DF-A6E0-4D57-BD00-11B68429D99D}" type="datetimeFigureOut">
              <a:rPr lang="ru-RU"/>
              <a:pPr>
                <a:defRPr/>
              </a:pPr>
              <a:t>26.11.2016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F3C383E-EA40-41DA-BF9F-8E6E930974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1698178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E284CC-98F1-48B1-BC17-81C7FD1CECEE}" type="datetimeFigureOut">
              <a:rPr lang="ru-RU"/>
              <a:pPr>
                <a:defRPr/>
              </a:pPr>
              <a:t>26.11.2016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AF081B-4FBB-487A-96A8-5C4B7C07E2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97448461"/>
      </p:ext>
    </p:extLst>
  </p:cSld>
  <p:clrMapOvr>
    <a:masterClrMapping/>
  </p:clrMapOvr>
  <p:transition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C68DAE-9674-4A94-B114-86F7E3042D48}" type="datetimeFigureOut">
              <a:rPr lang="ru-RU"/>
              <a:pPr>
                <a:defRPr/>
              </a:pPr>
              <a:t>26.11.2016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89E019-1B29-43B9-8F6A-33B3368F98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31617139"/>
      </p:ext>
    </p:extLst>
  </p:cSld>
  <p:clrMapOvr>
    <a:masterClrMapping/>
  </p:clrMapOvr>
  <p:transition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704850"/>
            <a:ext cx="2057400" cy="56197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704850"/>
            <a:ext cx="6019800" cy="56197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307217-87C1-4445-8D23-D78EE0FA3855}" type="datetimeFigureOut">
              <a:rPr lang="ru-RU"/>
              <a:pPr>
                <a:defRPr/>
              </a:pPr>
              <a:t>26.11.2016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5E88E9-75F5-4F7C-BC0B-382796628F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04303148"/>
      </p:ext>
    </p:extLst>
  </p:cSld>
  <p:clrMapOvr>
    <a:masterClrMapping/>
  </p:clrMapOvr>
  <p:transition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D6FE9-C9FC-42E8-89E0-0301ABCEF754}" type="datetimeFigureOut">
              <a:rPr lang="ru-RU"/>
              <a:pPr>
                <a:defRPr/>
              </a:pPr>
              <a:t>26.11.2016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091485-0BC4-44C1-8BF2-79390A8F10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51467713"/>
      </p:ext>
    </p:extLst>
  </p:cSld>
  <p:clrMapOvr>
    <a:masterClrMapping/>
  </p:clrMapOvr>
  <p:transition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4ED062-6C86-4A74-A8E3-2FA2E73D6705}" type="datetimeFigureOut">
              <a:rPr lang="ru-RU"/>
              <a:pPr>
                <a:defRPr/>
              </a:pPr>
              <a:t>26.11.2016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5D9F0F-B7DA-4BC9-8264-09CD7829A1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80251502"/>
      </p:ext>
    </p:extLst>
  </p:cSld>
  <p:clrMapOvr>
    <a:masterClrMapping/>
  </p:clrMapOvr>
  <p:transition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35163"/>
            <a:ext cx="4038600" cy="4389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35163"/>
            <a:ext cx="4038600" cy="4389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9C22E1-3F20-43BF-914B-278A94097E3A}" type="datetimeFigureOut">
              <a:rPr lang="ru-RU"/>
              <a:pPr>
                <a:defRPr/>
              </a:pPr>
              <a:t>26.11.2016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E8125F-8FB4-4788-9E45-A5DBCEB45F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18894019"/>
      </p:ext>
    </p:extLst>
  </p:cSld>
  <p:clrMapOvr>
    <a:masterClrMapping/>
  </p:clrMapOvr>
  <p:transition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80D2B7-A4C5-44F1-9042-CA27C9613B19}" type="datetimeFigureOut">
              <a:rPr lang="ru-RU"/>
              <a:pPr>
                <a:defRPr/>
              </a:pPr>
              <a:t>26.11.2016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AEFD9B-8D02-4D2E-9FA7-D3ED763DF4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49814035"/>
      </p:ext>
    </p:extLst>
  </p:cSld>
  <p:clrMapOvr>
    <a:masterClrMapping/>
  </p:clrMapOvr>
  <p:transition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3FE46-A912-41ED-902B-B3ACA6AF4712}" type="datetimeFigureOut">
              <a:rPr lang="ru-RU"/>
              <a:pPr>
                <a:defRPr/>
              </a:pPr>
              <a:t>26.11.2016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438944-CCC1-47E4-BCD0-3415BFEAA8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5108597"/>
      </p:ext>
    </p:extLst>
  </p:cSld>
  <p:clrMapOvr>
    <a:masterClrMapping/>
  </p:clrMapOvr>
  <p:transition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899A19-4FFF-4923-8C88-20965B4D75E9}" type="datetimeFigureOut">
              <a:rPr lang="ru-RU"/>
              <a:pPr>
                <a:defRPr/>
              </a:pPr>
              <a:t>26.11.2016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EED610-A8EE-4217-AC87-4D723F4441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30888245"/>
      </p:ext>
    </p:extLst>
  </p:cSld>
  <p:clrMapOvr>
    <a:masterClrMapping/>
  </p:clrMapOvr>
  <p:transition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523C9C-32C7-4C46-80CE-FF04C8C4CB44}" type="datetimeFigureOut">
              <a:rPr lang="ru-RU"/>
              <a:pPr>
                <a:defRPr/>
              </a:pPr>
              <a:t>26.11.2016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59629F-90F3-4499-9E66-28DBCB50CF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53022647"/>
      </p:ext>
    </p:extLst>
  </p:cSld>
  <p:clrMapOvr>
    <a:masterClrMapping/>
  </p:clrMapOvr>
  <p:transition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1A7AD-3D2B-47F9-AFBF-67D6100E4C1B}" type="datetimeFigureOut">
              <a:rPr lang="ru-RU"/>
              <a:pPr>
                <a:defRPr/>
              </a:pPr>
              <a:t>26.11.2016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A9875C-31A4-4949-A383-5846384E0B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58125126"/>
      </p:ext>
    </p:extLst>
  </p:cSld>
  <p:clrMapOvr>
    <a:masterClrMapping/>
  </p:clrMapOvr>
  <p:transition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A00AA3D-BB04-48E6-BEA9-16870CA91CAA}" type="datetimeFigureOut">
              <a:rPr lang="ru-RU"/>
              <a:pPr>
                <a:defRPr/>
              </a:pPr>
              <a:t>26.11.2016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9187088-5269-47A3-83A9-2843D589AF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79" r:id="rId2"/>
    <p:sldLayoutId id="2147483678" r:id="rId3"/>
    <p:sldLayoutId id="2147483677" r:id="rId4"/>
    <p:sldLayoutId id="2147483676" r:id="rId5"/>
    <p:sldLayoutId id="2147483675" r:id="rId6"/>
    <p:sldLayoutId id="2147483674" r:id="rId7"/>
    <p:sldLayoutId id="2147483673" r:id="rId8"/>
    <p:sldLayoutId id="2147483672" r:id="rId9"/>
    <p:sldLayoutId id="2147483671" r:id="rId10"/>
    <p:sldLayoutId id="2147483670" r:id="rId11"/>
  </p:sldLayoutIdLst>
  <p:transition>
    <p:zoom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9C007F"/>
        </a:buClr>
        <a:buSzPct val="95000"/>
        <a:buFont typeface="Wingdings 2" pitchFamily="18" charset="2"/>
        <a:buChar char=""/>
        <a:defRPr sz="26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>
          <a:solidFill>
            <a:schemeClr val="tx1"/>
          </a:solidFill>
          <a:latin typeface="+mn-lt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>
          <a:solidFill>
            <a:schemeClr val="tx1"/>
          </a:solidFill>
          <a:latin typeface="+mn-lt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9C007F"/>
        </a:buClr>
        <a:buSzPct val="6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68007F"/>
        </a:buClr>
        <a:buSzPct val="6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5pPr>
      <a:lvl6pPr marL="1919288" indent="-209550" algn="l" rtl="0" eaLnBrk="0" fontAlgn="base" hangingPunct="0">
        <a:spcBef>
          <a:spcPct val="20000"/>
        </a:spcBef>
        <a:spcAft>
          <a:spcPct val="0"/>
        </a:spcAft>
        <a:buClr>
          <a:srgbClr val="68007F"/>
        </a:buClr>
        <a:buSzPct val="6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6pPr>
      <a:lvl7pPr marL="2376488" indent="-209550" algn="l" rtl="0" eaLnBrk="0" fontAlgn="base" hangingPunct="0">
        <a:spcBef>
          <a:spcPct val="20000"/>
        </a:spcBef>
        <a:spcAft>
          <a:spcPct val="0"/>
        </a:spcAft>
        <a:buClr>
          <a:srgbClr val="68007F"/>
        </a:buClr>
        <a:buSzPct val="6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7pPr>
      <a:lvl8pPr marL="2833688" indent="-209550" algn="l" rtl="0" eaLnBrk="0" fontAlgn="base" hangingPunct="0">
        <a:spcBef>
          <a:spcPct val="20000"/>
        </a:spcBef>
        <a:spcAft>
          <a:spcPct val="0"/>
        </a:spcAft>
        <a:buClr>
          <a:srgbClr val="68007F"/>
        </a:buClr>
        <a:buSzPct val="6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8pPr>
      <a:lvl9pPr marL="3290888" indent="-209550" algn="l" rtl="0" eaLnBrk="0" fontAlgn="base" hangingPunct="0">
        <a:spcBef>
          <a:spcPct val="20000"/>
        </a:spcBef>
        <a:spcAft>
          <a:spcPct val="0"/>
        </a:spcAft>
        <a:buClr>
          <a:srgbClr val="68007F"/>
        </a:buClr>
        <a:buSzPct val="6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Documents\&#1050;&#1088;&#1080;&#1089;&#1090;&#1080;&#1085;&#1072;\&#1060;&#1086;&#1090;&#1086;%20&#1052;&#1072;&#1090;&#1088;&#1077;&#1096;&#1082;&#1072;\Oy_da_my_matreshki.mp3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6.png"/><Relationship Id="rId7" Type="http://schemas.openxmlformats.org/officeDocument/2006/relationships/hyperlink" Target="http://socialru.files.wordpress.com/2011/01/kudrina_new.jpg" TargetMode="Externa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hyperlink" Target="http://www.artsait.ru/art/m/malutin/img/12.jpg" TargetMode="External"/><Relationship Id="rId4" Type="http://schemas.openxmlformats.org/officeDocument/2006/relationships/image" Target="../media/image17.jpeg"/><Relationship Id="rId9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gimnazia45.ucoz.ru/information_items_property_1799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126" name="Picture 1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908175" y="2420938"/>
            <a:ext cx="5737225" cy="39798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051" name="WordArt 15"/>
          <p:cNvSpPr>
            <a:spLocks noChangeArrowheads="1" noChangeShapeType="1" noTextEdit="1"/>
          </p:cNvSpPr>
          <p:nvPr/>
        </p:nvSpPr>
        <p:spPr bwMode="auto">
          <a:xfrm>
            <a:off x="1403350" y="1268413"/>
            <a:ext cx="6764338" cy="1077912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9130"/>
                <a:gd name="adj2" fmla="val 0"/>
              </a:avLst>
            </a:prstTxWarp>
          </a:bodyPr>
          <a:lstStyle/>
          <a:p>
            <a:pPr algn="ctr"/>
            <a:r>
              <a:rPr lang="ru-RU" sz="4400" b="1" i="1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РУССКАЯ МАТРЁШКА</a:t>
            </a:r>
          </a:p>
        </p:txBody>
      </p:sp>
      <p:pic>
        <p:nvPicPr>
          <p:cNvPr id="2052" name="Picture 17" descr="0_4eb7b_8ed5e5b8_L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07950" y="260350"/>
            <a:ext cx="1074738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Oy_da_my_matreshki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screen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9568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8" name="Rectangle 4"/>
          <p:cNvSpPr>
            <a:spLocks noChangeArrowheads="1"/>
          </p:cNvSpPr>
          <p:nvPr/>
        </p:nvSpPr>
        <p:spPr bwMode="auto">
          <a:xfrm>
            <a:off x="-323850" y="5157788"/>
            <a:ext cx="4144963" cy="1419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rIns="0" bIns="0" anchor="ctr">
            <a:spAutoFit/>
          </a:bodyPr>
          <a:lstStyle/>
          <a:p>
            <a:pPr algn="ctr"/>
            <a:r>
              <a:rPr lang="ru-RU" b="1">
                <a:solidFill>
                  <a:srgbClr val="003054"/>
                </a:solidFill>
                <a:latin typeface="Times New Roman" pitchFamily="18" charset="0"/>
              </a:rPr>
              <a:t>                    Восемь кукол деревянных,</a:t>
            </a:r>
          </a:p>
          <a:p>
            <a:pPr algn="ctr"/>
            <a:r>
              <a:rPr lang="ru-RU" b="1">
                <a:solidFill>
                  <a:srgbClr val="003054"/>
                </a:solidFill>
                <a:latin typeface="Times New Roman" pitchFamily="18" charset="0"/>
              </a:rPr>
              <a:t>                  Круглолицых и румяных,</a:t>
            </a:r>
          </a:p>
          <a:p>
            <a:pPr algn="ctr"/>
            <a:r>
              <a:rPr lang="ru-RU" b="1">
                <a:solidFill>
                  <a:srgbClr val="003054"/>
                </a:solidFill>
                <a:latin typeface="Times New Roman" pitchFamily="18" charset="0"/>
              </a:rPr>
              <a:t>                      В разноцветных сарафанах.</a:t>
            </a:r>
          </a:p>
          <a:p>
            <a:pPr algn="ctr"/>
            <a:r>
              <a:rPr lang="ru-RU" b="1">
                <a:solidFill>
                  <a:srgbClr val="003054"/>
                </a:solidFill>
                <a:latin typeface="Times New Roman" pitchFamily="18" charset="0"/>
              </a:rPr>
              <a:t>          На столе у нас живут</a:t>
            </a:r>
          </a:p>
          <a:p>
            <a:pPr algn="ctr"/>
            <a:r>
              <a:rPr lang="ru-RU" b="1">
                <a:solidFill>
                  <a:srgbClr val="003054"/>
                </a:solidFill>
                <a:latin typeface="Times New Roman" pitchFamily="18" charset="0"/>
              </a:rPr>
              <a:t>                 Всех матрешками зовут.</a:t>
            </a:r>
            <a:r>
              <a:rPr lang="ru-RU"/>
              <a:t> </a:t>
            </a:r>
          </a:p>
        </p:txBody>
      </p:sp>
      <p:pic>
        <p:nvPicPr>
          <p:cNvPr id="41989" name="Picture 17" descr="0_4eb7b_8ed5e5b8_L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07950" y="260350"/>
            <a:ext cx="1074738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91" name="Rectangle 7"/>
          <p:cNvSpPr>
            <a:spLocks noChangeArrowheads="1"/>
          </p:cNvSpPr>
          <p:nvPr/>
        </p:nvSpPr>
        <p:spPr bwMode="auto">
          <a:xfrm>
            <a:off x="4500563" y="5164138"/>
            <a:ext cx="3059112" cy="1693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rIns="0" bIns="0" anchor="ctr">
            <a:spAutoFit/>
          </a:bodyPr>
          <a:lstStyle/>
          <a:p>
            <a:pPr algn="ctr"/>
            <a:r>
              <a:rPr lang="ru-RU"/>
              <a:t>            </a:t>
            </a:r>
            <a:r>
              <a:rPr lang="ru-RU" b="1">
                <a:solidFill>
                  <a:srgbClr val="003054"/>
                </a:solidFill>
                <a:latin typeface="Times New Roman" pitchFamily="18" charset="0"/>
              </a:rPr>
              <a:t>Кукла первая толста,</a:t>
            </a:r>
          </a:p>
          <a:p>
            <a:pPr algn="ctr"/>
            <a:r>
              <a:rPr lang="ru-RU" b="1">
                <a:solidFill>
                  <a:srgbClr val="003054"/>
                </a:solidFill>
                <a:latin typeface="Times New Roman" pitchFamily="18" charset="0"/>
              </a:rPr>
              <a:t>              А в нутрии она пуста.</a:t>
            </a:r>
          </a:p>
          <a:p>
            <a:pPr algn="ctr"/>
            <a:r>
              <a:rPr lang="ru-RU" b="1">
                <a:solidFill>
                  <a:srgbClr val="003054"/>
                </a:solidFill>
                <a:latin typeface="Times New Roman" pitchFamily="18" charset="0"/>
              </a:rPr>
              <a:t>     Разнимается она</a:t>
            </a:r>
          </a:p>
          <a:p>
            <a:pPr algn="ctr"/>
            <a:r>
              <a:rPr lang="ru-RU" b="1">
                <a:solidFill>
                  <a:srgbClr val="003054"/>
                </a:solidFill>
                <a:latin typeface="Times New Roman" pitchFamily="18" charset="0"/>
              </a:rPr>
              <a:t>        На две половинки</a:t>
            </a:r>
          </a:p>
          <a:p>
            <a:pPr algn="ctr"/>
            <a:r>
              <a:rPr lang="ru-RU" b="1">
                <a:solidFill>
                  <a:srgbClr val="003054"/>
                </a:solidFill>
                <a:latin typeface="Times New Roman" pitchFamily="18" charset="0"/>
              </a:rPr>
              <a:t>             В ней живет еще одна </a:t>
            </a:r>
          </a:p>
          <a:p>
            <a:pPr algn="ctr"/>
            <a:r>
              <a:rPr lang="ru-RU" b="1">
                <a:solidFill>
                  <a:srgbClr val="003054"/>
                </a:solidFill>
                <a:latin typeface="Times New Roman" pitchFamily="18" charset="0"/>
              </a:rPr>
              <a:t>        Кукла в серединке.</a:t>
            </a:r>
          </a:p>
        </p:txBody>
      </p:sp>
      <p:pic>
        <p:nvPicPr>
          <p:cNvPr id="41993" name="Picture 9" descr="Увеличить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908175" y="1052513"/>
            <a:ext cx="5329238" cy="3662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2" name="Picture 17" descr="0_4eb7b_8ed5e5b8_L"/>
          <p:cNvPicPr>
            <a:picLocks noGrp="1" noChangeAspect="1" noChangeArrowheads="1"/>
          </p:cNvPicPr>
          <p:nvPr>
            <p:ph type="title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107950" y="333375"/>
            <a:ext cx="1076325" cy="1081088"/>
          </a:xfrm>
          <a:noFill/>
          <a:ln/>
        </p:spPr>
      </p:pic>
      <p:sp>
        <p:nvSpPr>
          <p:cNvPr id="43013" name="Rectangle 5"/>
          <p:cNvSpPr>
            <a:spLocks noChangeArrowheads="1"/>
          </p:cNvSpPr>
          <p:nvPr/>
        </p:nvSpPr>
        <p:spPr bwMode="auto">
          <a:xfrm>
            <a:off x="5435600" y="2852738"/>
            <a:ext cx="3170238" cy="1693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rIns="0" bIns="0" anchor="ctr">
            <a:spAutoFit/>
          </a:bodyPr>
          <a:lstStyle/>
          <a:p>
            <a:pPr algn="ctr"/>
            <a:r>
              <a:rPr lang="ru-RU"/>
              <a:t>       </a:t>
            </a:r>
            <a:r>
              <a:rPr lang="ru-RU" b="1">
                <a:solidFill>
                  <a:srgbClr val="003054"/>
                </a:solidFill>
                <a:latin typeface="Times New Roman" pitchFamily="18" charset="0"/>
              </a:rPr>
              <a:t>Эту куклу ты открой-</a:t>
            </a:r>
          </a:p>
          <a:p>
            <a:pPr algn="ctr"/>
            <a:r>
              <a:rPr lang="ru-RU" b="1">
                <a:solidFill>
                  <a:srgbClr val="003054"/>
                </a:solidFill>
                <a:latin typeface="Times New Roman" pitchFamily="18" charset="0"/>
              </a:rPr>
              <a:t>            Будет третья во второй.</a:t>
            </a:r>
          </a:p>
          <a:p>
            <a:pPr algn="ctr"/>
            <a:r>
              <a:rPr lang="ru-RU" b="1">
                <a:solidFill>
                  <a:srgbClr val="003054"/>
                </a:solidFill>
                <a:latin typeface="Times New Roman" pitchFamily="18" charset="0"/>
              </a:rPr>
              <a:t>      Половинку отвинти,</a:t>
            </a:r>
          </a:p>
          <a:p>
            <a:pPr algn="ctr"/>
            <a:r>
              <a:rPr lang="ru-RU" b="1">
                <a:solidFill>
                  <a:srgbClr val="003054"/>
                </a:solidFill>
                <a:latin typeface="Times New Roman" pitchFamily="18" charset="0"/>
              </a:rPr>
              <a:t>        Плотную притертую,-</a:t>
            </a:r>
          </a:p>
          <a:p>
            <a:pPr algn="ctr"/>
            <a:r>
              <a:rPr lang="ru-RU" b="1">
                <a:solidFill>
                  <a:srgbClr val="003054"/>
                </a:solidFill>
                <a:latin typeface="Times New Roman" pitchFamily="18" charset="0"/>
              </a:rPr>
              <a:t>      И сумеешь ты найти </a:t>
            </a:r>
          </a:p>
          <a:p>
            <a:pPr algn="ctr"/>
            <a:r>
              <a:rPr lang="ru-RU" b="1">
                <a:solidFill>
                  <a:srgbClr val="003054"/>
                </a:solidFill>
                <a:latin typeface="Times New Roman" pitchFamily="18" charset="0"/>
              </a:rPr>
              <a:t>    Куколку четвертую</a:t>
            </a:r>
          </a:p>
        </p:txBody>
      </p:sp>
      <p:pic>
        <p:nvPicPr>
          <p:cNvPr id="43014" name="Picture 6" descr="54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11188" y="1700213"/>
            <a:ext cx="5178425" cy="4195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6" name="Picture 17" descr="0_4eb7b_8ed5e5b8_L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07950" y="260350"/>
            <a:ext cx="1074738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7" name="Rectangle 5"/>
          <p:cNvSpPr>
            <a:spLocks noChangeArrowheads="1"/>
          </p:cNvSpPr>
          <p:nvPr/>
        </p:nvSpPr>
        <p:spPr bwMode="auto">
          <a:xfrm>
            <a:off x="4859338" y="2133600"/>
            <a:ext cx="3944937" cy="3341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rIns="0" bIns="0" anchor="ctr">
            <a:spAutoFit/>
          </a:bodyPr>
          <a:lstStyle/>
          <a:p>
            <a:pPr indent="449263" algn="ctr"/>
            <a:r>
              <a:rPr lang="ru-RU"/>
              <a:t>         </a:t>
            </a:r>
            <a:r>
              <a:rPr lang="ru-RU" b="1">
                <a:solidFill>
                  <a:srgbClr val="003054"/>
                </a:solidFill>
                <a:latin typeface="Times New Roman" pitchFamily="18" charset="0"/>
              </a:rPr>
              <a:t>Вынь ее, да посмотри,</a:t>
            </a:r>
          </a:p>
          <a:p>
            <a:pPr indent="449263" algn="ctr"/>
            <a:r>
              <a:rPr lang="ru-RU" b="1">
                <a:solidFill>
                  <a:srgbClr val="003054"/>
                </a:solidFill>
                <a:latin typeface="Times New Roman" pitchFamily="18" charset="0"/>
              </a:rPr>
              <a:t>                  Кто в ней прячется  внутри.</a:t>
            </a:r>
          </a:p>
          <a:p>
            <a:pPr indent="449263" algn="ctr"/>
            <a:r>
              <a:rPr lang="ru-RU" b="1">
                <a:solidFill>
                  <a:srgbClr val="003054"/>
                </a:solidFill>
                <a:latin typeface="Times New Roman" pitchFamily="18" charset="0"/>
              </a:rPr>
              <a:t>       Прячется в ней пятая</a:t>
            </a:r>
          </a:p>
          <a:p>
            <a:pPr indent="449263" algn="ctr"/>
            <a:r>
              <a:rPr lang="ru-RU" b="1">
                <a:solidFill>
                  <a:srgbClr val="003054"/>
                </a:solidFill>
                <a:latin typeface="Times New Roman" pitchFamily="18" charset="0"/>
              </a:rPr>
              <a:t>Куколка пузатая,</a:t>
            </a:r>
          </a:p>
          <a:p>
            <a:pPr indent="449263" algn="ctr"/>
            <a:r>
              <a:rPr lang="ru-RU" b="1">
                <a:solidFill>
                  <a:srgbClr val="003054"/>
                </a:solidFill>
                <a:latin typeface="Times New Roman" pitchFamily="18" charset="0"/>
              </a:rPr>
              <a:t>А внутри пустая.</a:t>
            </a:r>
          </a:p>
          <a:p>
            <a:pPr indent="449263" algn="ctr"/>
            <a:r>
              <a:rPr lang="ru-RU" b="1">
                <a:solidFill>
                  <a:srgbClr val="003054"/>
                </a:solidFill>
                <a:latin typeface="Times New Roman" pitchFamily="18" charset="0"/>
              </a:rPr>
              <a:t>    В ней живет шеста</a:t>
            </a:r>
            <a:br>
              <a:rPr lang="ru-RU" b="1">
                <a:solidFill>
                  <a:srgbClr val="003054"/>
                </a:solidFill>
                <a:latin typeface="Times New Roman" pitchFamily="18" charset="0"/>
              </a:rPr>
            </a:br>
            <a:r>
              <a:rPr lang="ru-RU" b="1">
                <a:solidFill>
                  <a:srgbClr val="003054"/>
                </a:solidFill>
                <a:latin typeface="Times New Roman" pitchFamily="18" charset="0"/>
              </a:rPr>
              <a:t>        А в шестой –</a:t>
            </a:r>
            <a:br>
              <a:rPr lang="ru-RU" b="1">
                <a:solidFill>
                  <a:srgbClr val="003054"/>
                </a:solidFill>
                <a:latin typeface="Times New Roman" pitchFamily="18" charset="0"/>
              </a:rPr>
            </a:br>
            <a:r>
              <a:rPr lang="ru-RU" b="1">
                <a:solidFill>
                  <a:srgbClr val="003054"/>
                </a:solidFill>
                <a:latin typeface="Times New Roman" pitchFamily="18" charset="0"/>
              </a:rPr>
              <a:t>Седьмая</a:t>
            </a:r>
          </a:p>
          <a:p>
            <a:pPr indent="449263" algn="ctr"/>
            <a:r>
              <a:rPr lang="ru-RU" b="1">
                <a:solidFill>
                  <a:srgbClr val="003054"/>
                </a:solidFill>
                <a:latin typeface="Times New Roman" pitchFamily="18" charset="0"/>
              </a:rPr>
              <a:t>А в седьмой-</a:t>
            </a:r>
            <a:br>
              <a:rPr lang="ru-RU" b="1">
                <a:solidFill>
                  <a:srgbClr val="003054"/>
                </a:solidFill>
                <a:latin typeface="Times New Roman" pitchFamily="18" charset="0"/>
              </a:rPr>
            </a:br>
            <a:r>
              <a:rPr lang="ru-RU" b="1">
                <a:solidFill>
                  <a:srgbClr val="003054"/>
                </a:solidFill>
                <a:latin typeface="Times New Roman" pitchFamily="18" charset="0"/>
              </a:rPr>
              <a:t>Восьмая.</a:t>
            </a:r>
          </a:p>
          <a:p>
            <a:pPr indent="449263" algn="ctr"/>
            <a:r>
              <a:rPr lang="ru-RU" b="1">
                <a:solidFill>
                  <a:srgbClr val="003054"/>
                </a:solidFill>
                <a:latin typeface="Times New Roman" pitchFamily="18" charset="0"/>
              </a:rPr>
              <a:t>           Эта кукла меньше всех</a:t>
            </a:r>
          </a:p>
          <a:p>
            <a:pPr indent="449263" algn="ctr"/>
            <a:r>
              <a:rPr lang="ru-RU" b="1">
                <a:solidFill>
                  <a:srgbClr val="003054"/>
                </a:solidFill>
                <a:latin typeface="Times New Roman" pitchFamily="18" charset="0"/>
              </a:rPr>
              <a:t>         Чуть побольше, чем орех, </a:t>
            </a:r>
          </a:p>
        </p:txBody>
      </p:sp>
      <p:pic>
        <p:nvPicPr>
          <p:cNvPr id="44039" name="Picture 7" descr="09241959e9563ff405037f8dd1606ee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23850" y="1700213"/>
            <a:ext cx="5056188" cy="3916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38266" y="601644"/>
            <a:ext cx="6717045" cy="31432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1571625" y="4357688"/>
            <a:ext cx="6500813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ru-RU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Привезла помещица Мамонтова из-за границы японскую игрушку, фигурку добродушного старика. Изображала она японского мудреца. Фукуруму, у которого голова вытянулась от постоянных раздумий. Фукурума  раскрывался, а в ней находились еще несколько фигурок вложенных одна в другую.</a:t>
            </a:r>
          </a:p>
          <a:p>
            <a:r>
              <a:rPr lang="ru-RU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Очень понравилась игрушка Мамонтовым и решили они сделать свою деревянную игрушку.</a:t>
            </a:r>
          </a:p>
        </p:txBody>
      </p:sp>
      <p:pic>
        <p:nvPicPr>
          <p:cNvPr id="7172" name="Picture 17" descr="0_4eb7b_8ed5e5b8_L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07950" y="260350"/>
            <a:ext cx="1074738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17" descr="0_4eb7b_8ed5e5b8_L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07950" y="260350"/>
            <a:ext cx="1074738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8" name="WordArt 6"/>
          <p:cNvSpPr>
            <a:spLocks noChangeArrowheads="1" noChangeShapeType="1" noTextEdit="1"/>
          </p:cNvSpPr>
          <p:nvPr/>
        </p:nvSpPr>
        <p:spPr bwMode="auto">
          <a:xfrm>
            <a:off x="1042988" y="4652963"/>
            <a:ext cx="7410450" cy="1676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b="1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2171F3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Из прославленного игрушечного царства </a:t>
            </a:r>
          </a:p>
          <a:p>
            <a:pPr algn="ctr"/>
            <a:r>
              <a:rPr lang="ru-RU" sz="2800" b="1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2171F3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Троице-Сергиевского </a:t>
            </a:r>
          </a:p>
          <a:p>
            <a:pPr algn="ctr"/>
            <a:r>
              <a:rPr lang="ru-RU" sz="2800" b="1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2171F3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посада был призван </a:t>
            </a:r>
          </a:p>
          <a:p>
            <a:pPr algn="ctr"/>
            <a:r>
              <a:rPr lang="ru-RU" sz="2800" b="1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2171F3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лучший мастер Василий Звёздочкин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724403" y="4587883"/>
            <a:ext cx="2554288" cy="2000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653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r="1944"/>
          <a:stretch>
            <a:fillRect/>
          </a:stretch>
        </p:blipFill>
        <p:spPr bwMode="auto">
          <a:xfrm>
            <a:off x="714348" y="500042"/>
            <a:ext cx="3035300" cy="36004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654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214546" y="4500570"/>
            <a:ext cx="1963737" cy="20161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9442" name="Picture 2" descr="Картинка 3 из 833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flipH="1">
            <a:off x="6215074" y="642918"/>
            <a:ext cx="2500330" cy="36671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9446" name="Picture 6" descr="http://socialru.files.wordpress.com/2011/01/kudrina_new.jpg?w=640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000496" y="1857364"/>
            <a:ext cx="1571636" cy="23574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47" name="Picture 17" descr="0_4eb7b_8ed5e5b8_L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07950" y="260350"/>
            <a:ext cx="1074738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9" name="Rectangle 9"/>
          <p:cNvSpPr>
            <a:spLocks noChangeArrowheads="1"/>
          </p:cNvSpPr>
          <p:nvPr/>
        </p:nvSpPr>
        <p:spPr bwMode="auto">
          <a:xfrm>
            <a:off x="539750" y="3933825"/>
            <a:ext cx="2911475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 bIns="0" anchor="b">
            <a:spAutoFit/>
          </a:bodyPr>
          <a:lstStyle/>
          <a:p>
            <a:pPr algn="ctr"/>
            <a:r>
              <a:rPr lang="ru-RU" sz="1600" b="1" i="1">
                <a:solidFill>
                  <a:srgbClr val="002060"/>
                </a:solidFill>
              </a:rPr>
              <a:t>В.Звёздочкин </a:t>
            </a:r>
          </a:p>
          <a:p>
            <a:pPr algn="ctr"/>
            <a:r>
              <a:rPr lang="ru-RU" sz="1600" b="1" i="1">
                <a:solidFill>
                  <a:srgbClr val="002060"/>
                </a:solidFill>
              </a:rPr>
              <a:t>вырезал деревянную куклу. </a:t>
            </a:r>
            <a:endParaRPr lang="ru-RU" b="1" i="1">
              <a:solidFill>
                <a:srgbClr val="002060"/>
              </a:solidFill>
            </a:endParaRPr>
          </a:p>
        </p:txBody>
      </p:sp>
      <p:sp>
        <p:nvSpPr>
          <p:cNvPr id="10250" name="Rectangle 10"/>
          <p:cNvSpPr>
            <a:spLocks noChangeArrowheads="1"/>
          </p:cNvSpPr>
          <p:nvPr/>
        </p:nvSpPr>
        <p:spPr bwMode="auto">
          <a:xfrm>
            <a:off x="6300788" y="4149725"/>
            <a:ext cx="2382837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rIns="0" bIns="0" anchor="b">
            <a:spAutoFit/>
          </a:bodyPr>
          <a:lstStyle/>
          <a:p>
            <a:pPr algn="ctr"/>
            <a:r>
              <a:rPr lang="ru-RU" sz="1600" b="1" i="1">
                <a:solidFill>
                  <a:srgbClr val="002060"/>
                </a:solidFill>
              </a:rPr>
              <a:t>Художник С. Малютин </a:t>
            </a:r>
          </a:p>
          <a:p>
            <a:pPr algn="ctr"/>
            <a:r>
              <a:rPr lang="ru-RU" sz="1600" b="1" i="1">
                <a:solidFill>
                  <a:srgbClr val="002060"/>
                </a:solidFill>
              </a:rPr>
              <a:t>расписал куклу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ChangeArrowheads="1"/>
          </p:cNvSpPr>
          <p:nvPr/>
        </p:nvSpPr>
        <p:spPr bwMode="auto">
          <a:xfrm>
            <a:off x="5143500" y="2111375"/>
            <a:ext cx="3357563" cy="253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ru-RU" sz="2000" b="1" i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Первая матрешка состояла из 8 фигурок (кукол). Это была девушка в сарафане и переднике с чёрным петухом в руках. Настоящая русская Матрена. Отсюда и пошло название кукол- матрешка</a:t>
            </a:r>
            <a:r>
              <a:rPr lang="ru-RU" sz="1400">
                <a:ea typeface="Times New Roman" pitchFamily="18" charset="0"/>
                <a:cs typeface="Arial" charset="0"/>
              </a:rPr>
              <a:t>.</a:t>
            </a:r>
            <a:endParaRPr lang="ru-RU">
              <a:cs typeface="Arial" charset="0"/>
            </a:endParaRPr>
          </a:p>
        </p:txBody>
      </p:sp>
      <p:pic>
        <p:nvPicPr>
          <p:cNvPr id="9220" name="Picture 17" descr="0_4eb7b_8ed5e5b8_L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07950" y="260350"/>
            <a:ext cx="1074738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5" name="Picture 9" descr="Рисунок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971550" y="1412875"/>
            <a:ext cx="3559175" cy="3795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857250" y="4357688"/>
            <a:ext cx="7286625" cy="193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ru-RU" sz="2000" b="1" i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Постоянно ассортимент кукол расширялся. Появились фигурки, изображающие девушек с корзинами, букетами цветов, серпами. Яркими, веселыми красками распишет матрешки, словно оденет их в нарядные одежды. Вот улыбается нам русская красавица. А что ей скучать? Она ведь не одна, а с дружной семейкой.</a:t>
            </a:r>
          </a:p>
        </p:txBody>
      </p:sp>
      <p:pic>
        <p:nvPicPr>
          <p:cNvPr id="1126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971550" y="908050"/>
            <a:ext cx="7129463" cy="33924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Picture 17" descr="0_4eb7b_8ed5e5b8_L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07950" y="260350"/>
            <a:ext cx="1074738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4" name="Прямоугольник 4"/>
          <p:cNvSpPr>
            <a:spLocks noChangeArrowheads="1"/>
          </p:cNvSpPr>
          <p:nvPr/>
        </p:nvSpPr>
        <p:spPr bwMode="auto">
          <a:xfrm>
            <a:off x="857250" y="167015"/>
            <a:ext cx="828675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/>
            <a:endParaRPr lang="ru-RU" sz="1400" dirty="0" smtClean="0">
              <a:solidFill>
                <a:srgbClr val="800000"/>
              </a:solidFill>
              <a:latin typeface="Verdana" pitchFamily="34" charset="0"/>
            </a:endParaRPr>
          </a:p>
          <a:p>
            <a:pPr algn="ctr" eaLnBrk="1" hangingPunct="1"/>
            <a:r>
              <a:rPr lang="ru-RU" sz="2000" dirty="0" smtClean="0">
                <a:solidFill>
                  <a:srgbClr val="800000"/>
                </a:solidFill>
                <a:latin typeface="Verdana" pitchFamily="34" charset="0"/>
              </a:rPr>
              <a:t>МБОУ «ОШ Сельхозтехника» </a:t>
            </a:r>
            <a:r>
              <a:rPr lang="ru-RU" sz="2000" dirty="0" err="1" smtClean="0">
                <a:solidFill>
                  <a:srgbClr val="800000"/>
                </a:solidFill>
                <a:latin typeface="Verdana" pitchFamily="34" charset="0"/>
              </a:rPr>
              <a:t>Арзамасского</a:t>
            </a:r>
            <a:r>
              <a:rPr lang="ru-RU" sz="2000" dirty="0" smtClean="0">
                <a:solidFill>
                  <a:srgbClr val="800000"/>
                </a:solidFill>
                <a:latin typeface="Verdana" pitchFamily="34" charset="0"/>
              </a:rPr>
              <a:t> района  </a:t>
            </a:r>
            <a:r>
              <a:rPr lang="ru-RU" sz="2000" dirty="0" err="1" smtClean="0">
                <a:solidFill>
                  <a:srgbClr val="800000"/>
                </a:solidFill>
                <a:latin typeface="Verdana" pitchFamily="34" charset="0"/>
              </a:rPr>
              <a:t>р.п</a:t>
            </a:r>
            <a:r>
              <a:rPr lang="ru-RU" sz="2000" dirty="0" smtClean="0">
                <a:solidFill>
                  <a:srgbClr val="800000"/>
                </a:solidFill>
                <a:latin typeface="Verdana" pitchFamily="34" charset="0"/>
              </a:rPr>
              <a:t> Выездное п. Сельхозтехника</a:t>
            </a:r>
            <a:endParaRPr lang="ru-RU" sz="2000" dirty="0">
              <a:solidFill>
                <a:srgbClr val="800000"/>
              </a:solidFill>
              <a:latin typeface="Verdana" pitchFamily="34" charset="0"/>
            </a:endParaRPr>
          </a:p>
        </p:txBody>
      </p:sp>
      <p:sp>
        <p:nvSpPr>
          <p:cNvPr id="35845" name="Rectangle 5"/>
          <p:cNvSpPr>
            <a:spLocks noChangeArrowheads="1"/>
          </p:cNvSpPr>
          <p:nvPr/>
        </p:nvSpPr>
        <p:spPr bwMode="auto">
          <a:xfrm>
            <a:off x="2124075" y="1989138"/>
            <a:ext cx="4770438" cy="595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rIns="0" bIns="0" anchor="b">
            <a:spAutoFit/>
          </a:bodyPr>
          <a:lstStyle/>
          <a:p>
            <a:r>
              <a:rPr lang="ru-RU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ИССЛЕДОВАТЕЛЬСКАЯ РАБОТА НА ТЕМУ:</a:t>
            </a:r>
            <a:r>
              <a:rPr lang="ru-RU">
                <a:solidFill>
                  <a:srgbClr val="FF8D3E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>
                <a:solidFill>
                  <a:srgbClr val="FF8D3E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ru-RU">
              <a:solidFill>
                <a:srgbClr val="FF8D3E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5846" name="WordArt 6"/>
          <p:cNvSpPr>
            <a:spLocks noChangeArrowheads="1" noChangeShapeType="1" noTextEdit="1"/>
          </p:cNvSpPr>
          <p:nvPr/>
        </p:nvSpPr>
        <p:spPr bwMode="auto">
          <a:xfrm>
            <a:off x="1908175" y="2565400"/>
            <a:ext cx="50292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РУССКАЯ МАТРЁШКА</a:t>
            </a:r>
          </a:p>
        </p:txBody>
      </p:sp>
      <p:sp>
        <p:nvSpPr>
          <p:cNvPr id="3" name="Подзаголовок 2"/>
          <p:cNvSpPr>
            <a:spLocks/>
          </p:cNvSpPr>
          <p:nvPr/>
        </p:nvSpPr>
        <p:spPr bwMode="auto">
          <a:xfrm>
            <a:off x="395288" y="4214813"/>
            <a:ext cx="8162925" cy="150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 marL="36513" eaLnBrk="1" hangingPunct="1">
              <a:lnSpc>
                <a:spcPct val="80000"/>
              </a:lnSpc>
              <a:buClr>
                <a:srgbClr val="9C007F"/>
              </a:buClr>
              <a:buSzPct val="95000"/>
              <a:buFont typeface="Wingdings 2" pitchFamily="18" charset="2"/>
              <a:buNone/>
            </a:pPr>
            <a:r>
              <a:rPr lang="ru-RU" sz="1900" b="1" u="sng" dirty="0">
                <a:solidFill>
                  <a:srgbClr val="800000"/>
                </a:solidFill>
                <a:latin typeface="Constantia" pitchFamily="18" charset="0"/>
              </a:rPr>
              <a:t>Авторы:</a:t>
            </a:r>
            <a:r>
              <a:rPr lang="ru-RU" sz="1900" dirty="0">
                <a:solidFill>
                  <a:srgbClr val="79766F"/>
                </a:solidFill>
                <a:latin typeface="Constantia" pitchFamily="18" charset="0"/>
              </a:rPr>
              <a:t>   </a:t>
            </a:r>
            <a:endParaRPr lang="ru-RU" sz="1900" dirty="0" smtClean="0">
              <a:solidFill>
                <a:srgbClr val="79766F"/>
              </a:solidFill>
              <a:latin typeface="Constantia" pitchFamily="18" charset="0"/>
            </a:endParaRPr>
          </a:p>
          <a:p>
            <a:pPr marL="36513" eaLnBrk="1" hangingPunct="1">
              <a:lnSpc>
                <a:spcPct val="80000"/>
              </a:lnSpc>
              <a:buClr>
                <a:srgbClr val="9C007F"/>
              </a:buClr>
              <a:buSzPct val="95000"/>
              <a:buFont typeface="Wingdings 2" pitchFamily="18" charset="2"/>
              <a:buNone/>
            </a:pPr>
            <a:r>
              <a:rPr lang="ru-RU" sz="1900" b="1" dirty="0" smtClean="0">
                <a:solidFill>
                  <a:srgbClr val="800000"/>
                </a:solidFill>
                <a:latin typeface="Times New Roman" pitchFamily="18" charset="0"/>
              </a:rPr>
              <a:t>Казарина Ангелина </a:t>
            </a:r>
            <a:r>
              <a:rPr lang="ru-RU" sz="1900" b="1" dirty="0" smtClean="0">
                <a:solidFill>
                  <a:srgbClr val="FF0000"/>
                </a:solidFill>
                <a:latin typeface="Times New Roman" pitchFamily="18" charset="0"/>
              </a:rPr>
              <a:t>ученица 1 класса</a:t>
            </a:r>
          </a:p>
          <a:p>
            <a:pPr marL="36513" eaLnBrk="1" hangingPunct="1">
              <a:lnSpc>
                <a:spcPct val="80000"/>
              </a:lnSpc>
              <a:buClr>
                <a:srgbClr val="9C007F"/>
              </a:buClr>
              <a:buSzPct val="95000"/>
              <a:buFont typeface="Wingdings 2" pitchFamily="18" charset="2"/>
              <a:buNone/>
            </a:pPr>
            <a:r>
              <a:rPr lang="ru-RU" sz="1900" b="1" dirty="0" smtClean="0">
                <a:solidFill>
                  <a:srgbClr val="800000"/>
                </a:solidFill>
                <a:latin typeface="Times New Roman" pitchFamily="18" charset="0"/>
              </a:rPr>
              <a:t>                  </a:t>
            </a:r>
            <a:endParaRPr lang="ru-RU" sz="1900" b="1" u="sng" dirty="0">
              <a:solidFill>
                <a:srgbClr val="CC0000"/>
              </a:solidFill>
              <a:latin typeface="Constantia" pitchFamily="18" charset="0"/>
            </a:endParaRPr>
          </a:p>
          <a:p>
            <a:pPr marL="36513" eaLnBrk="1" hangingPunct="1">
              <a:lnSpc>
                <a:spcPct val="80000"/>
              </a:lnSpc>
              <a:buClr>
                <a:srgbClr val="9C007F"/>
              </a:buClr>
              <a:buSzPct val="95000"/>
              <a:buFont typeface="Wingdings 2" pitchFamily="18" charset="2"/>
              <a:buNone/>
            </a:pPr>
            <a:r>
              <a:rPr lang="ru-RU" sz="1900" b="1" u="sng" dirty="0" smtClean="0">
                <a:solidFill>
                  <a:srgbClr val="800000"/>
                </a:solidFill>
                <a:latin typeface="Constantia" pitchFamily="18" charset="0"/>
              </a:rPr>
              <a:t>Руководитель: </a:t>
            </a:r>
            <a:r>
              <a:rPr lang="ru-RU" sz="1900" b="1" u="sng" dirty="0" err="1" smtClean="0">
                <a:solidFill>
                  <a:srgbClr val="800000"/>
                </a:solidFill>
                <a:latin typeface="Constantia" pitchFamily="18" charset="0"/>
              </a:rPr>
              <a:t>Корягина</a:t>
            </a:r>
            <a:r>
              <a:rPr lang="ru-RU" sz="1900" b="1" u="sng" dirty="0" smtClean="0">
                <a:solidFill>
                  <a:srgbClr val="800000"/>
                </a:solidFill>
                <a:latin typeface="Constantia" pitchFamily="18" charset="0"/>
              </a:rPr>
              <a:t> Елена Николаевна  </a:t>
            </a:r>
            <a:r>
              <a:rPr lang="ru-RU" sz="1900" b="1" dirty="0" smtClean="0">
                <a:solidFill>
                  <a:srgbClr val="FF0000"/>
                </a:solidFill>
                <a:latin typeface="Constantia" pitchFamily="18" charset="0"/>
              </a:rPr>
              <a:t>учитель начальных классов</a:t>
            </a:r>
            <a:endParaRPr lang="ru-RU" sz="1900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pic>
        <p:nvPicPr>
          <p:cNvPr id="35848" name="Picture 17" descr="0_4eb7b_8ed5e5b8_L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07950" y="260350"/>
            <a:ext cx="1074738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smtClean="0">
                <a:solidFill>
                  <a:srgbClr val="C00000"/>
                </a:solidFill>
              </a:rPr>
              <a:t>Содержание 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  <a:defRPr/>
            </a:pPr>
            <a:r>
              <a:rPr lang="ru-RU" sz="2800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Введение</a:t>
            </a:r>
          </a:p>
          <a:p>
            <a:pPr marL="609600" indent="-609600">
              <a:buFont typeface="+mj-lt"/>
              <a:buAutoNum type="arabicPeriod"/>
              <a:defRPr/>
            </a:pP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История создания русской матрёшки</a:t>
            </a:r>
          </a:p>
          <a:p>
            <a:pPr marL="609600" indent="-609600">
              <a:buFont typeface="+mj-lt"/>
              <a:buAutoNum type="arabicPeriod"/>
              <a:defRPr/>
            </a:pP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Дружная семейка матрёшек:</a:t>
            </a:r>
          </a:p>
          <a:p>
            <a:pPr marL="609600" indent="-609600">
              <a:defRPr/>
            </a:pP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знакомство с историческими местами изготовления русской матрёшки;</a:t>
            </a:r>
          </a:p>
          <a:p>
            <a:pPr marL="609600" indent="-609600">
              <a:defRPr/>
            </a:pP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знакомство с разными видами росписи русской матрёшки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609600" indent="-609600">
              <a:buFont typeface="Wingdings 2" pitchFamily="18" charset="2"/>
              <a:buNone/>
              <a:defRPr/>
            </a:pPr>
            <a:r>
              <a:rPr lang="ru-RU" sz="2800" dirty="0" smtClean="0">
                <a:solidFill>
                  <a:srgbClr val="D058C2"/>
                </a:solidFill>
                <a:latin typeface="Times New Roman" pitchFamily="18" charset="0"/>
                <a:cs typeface="Times New Roman" pitchFamily="18" charset="0"/>
              </a:rPr>
              <a:t>3.   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Красота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русской матрёшки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609600" indent="-609600">
              <a:defRPr/>
            </a:pPr>
            <a:endParaRPr lang="ru-RU" sz="2800" dirty="0"/>
          </a:p>
          <a:p>
            <a:pPr marL="609600" indent="-609600">
              <a:buFontTx/>
              <a:buAutoNum type="arabicPeriod"/>
              <a:defRPr/>
            </a:pPr>
            <a:endParaRPr lang="ru-RU" sz="2800" dirty="0"/>
          </a:p>
          <a:p>
            <a:pPr marL="609600" indent="-609600">
              <a:buFontTx/>
              <a:buAutoNum type="arabicPeriod"/>
              <a:defRPr/>
            </a:pPr>
            <a:endParaRPr lang="ru-RU" dirty="0"/>
          </a:p>
          <a:p>
            <a:pPr marL="609600" indent="-609600">
              <a:buFontTx/>
              <a:buAutoNum type="arabicPeriod"/>
              <a:defRPr/>
            </a:pPr>
            <a:endParaRPr lang="ru-RU" dirty="0"/>
          </a:p>
        </p:txBody>
      </p:sp>
      <p:pic>
        <p:nvPicPr>
          <p:cNvPr id="3077" name="Picture 17" descr="0_4eb7b_8ed5e5b8_L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07950" y="260350"/>
            <a:ext cx="1074738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428625"/>
            <a:ext cx="8229600" cy="1143000"/>
          </a:xfrm>
        </p:spPr>
        <p:txBody>
          <a:bodyPr/>
          <a:lstStyle/>
          <a:p>
            <a:pPr algn="ctr"/>
            <a:r>
              <a:rPr lang="ru-RU" b="1" i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Актуальность 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625" y="2214563"/>
            <a:ext cx="4429125" cy="2351087"/>
          </a:xfrm>
        </p:spPr>
        <p:txBody>
          <a:bodyPr/>
          <a:lstStyle/>
          <a:p>
            <a:pPr>
              <a:buFontTx/>
              <a:buNone/>
              <a:defRPr/>
            </a:pPr>
            <a:r>
              <a:rPr lang="ru-RU" dirty="0"/>
              <a:t>	</a:t>
            </a:r>
            <a:r>
              <a:rPr lang="ru-RU" sz="32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Самая любимая русская игрушка в мире – русская матрёшка. Почему люди разных стран и разных народов любят русскую матрёшку?</a:t>
            </a:r>
          </a:p>
        </p:txBody>
      </p:sp>
      <p:pic>
        <p:nvPicPr>
          <p:cNvPr id="4101" name="Picture 17" descr="0_4eb7b_8ed5e5b8_L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07950" y="260350"/>
            <a:ext cx="1074738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Picture 7" descr="Увеличить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643438" y="2420938"/>
            <a:ext cx="4032250" cy="2322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1285875" y="714375"/>
            <a:ext cx="8686800" cy="1939925"/>
          </a:xfrm>
        </p:spPr>
        <p:txBody>
          <a:bodyPr/>
          <a:lstStyle/>
          <a:p>
            <a:r>
              <a:rPr lang="ru-RU" sz="3200" b="1" i="1" u="sng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 исследования</a:t>
            </a:r>
            <a:r>
              <a:rPr lang="ru-RU" sz="3200" b="1" u="sng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br>
              <a:rPr lang="ru-RU" sz="3200" b="1" u="sng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smtClean="0">
                <a:solidFill>
                  <a:srgbClr val="680028"/>
                </a:solidFill>
                <a:latin typeface="Times New Roman" pitchFamily="18" charset="0"/>
                <a:cs typeface="Times New Roman" pitchFamily="18" charset="0"/>
              </a:rPr>
              <a:t>выяснить, почему матрёшка является </a:t>
            </a:r>
            <a:br>
              <a:rPr lang="ru-RU" sz="3200" smtClean="0">
                <a:solidFill>
                  <a:srgbClr val="680028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smtClean="0">
                <a:solidFill>
                  <a:srgbClr val="680028"/>
                </a:solidFill>
                <a:latin typeface="Times New Roman" pitchFamily="18" charset="0"/>
                <a:cs typeface="Times New Roman" pitchFamily="18" charset="0"/>
              </a:rPr>
              <a:t>любимой</a:t>
            </a:r>
            <a:r>
              <a:rPr lang="ru-RU" smtClean="0">
                <a:solidFill>
                  <a:srgbClr val="680028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smtClean="0">
                <a:solidFill>
                  <a:srgbClr val="680028"/>
                </a:solidFill>
                <a:latin typeface="Times New Roman" pitchFamily="18" charset="0"/>
                <a:cs typeface="Times New Roman" pitchFamily="18" charset="0"/>
              </a:rPr>
              <a:t>русской игрушкой</a:t>
            </a:r>
            <a:r>
              <a:rPr lang="ru-RU" smtClean="0">
                <a:solidFill>
                  <a:srgbClr val="680028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2714625"/>
            <a:ext cx="8229600" cy="3633788"/>
          </a:xfrm>
        </p:spPr>
        <p:txBody>
          <a:bodyPr/>
          <a:lstStyle/>
          <a:p>
            <a:pPr>
              <a:buFontTx/>
              <a:buNone/>
              <a:defRPr/>
            </a:pPr>
            <a:r>
              <a:rPr lang="ru-RU" dirty="0"/>
              <a:t>	</a:t>
            </a:r>
            <a:r>
              <a:rPr lang="ru-RU" sz="3600" b="1" i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dirty="0"/>
              <a:t> </a:t>
            </a:r>
            <a:endParaRPr lang="ru-RU" dirty="0" smtClean="0"/>
          </a:p>
          <a:p>
            <a:pPr>
              <a:buFontTx/>
              <a:buNone/>
              <a:defRPr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Познакомиться с историей возникновения русской матрёшки.</a:t>
            </a:r>
          </a:p>
          <a:p>
            <a:pPr>
              <a:buFontTx/>
              <a:buNone/>
              <a:defRPr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 Узнать, в каких городах делают русскую матрёшку.   </a:t>
            </a:r>
          </a:p>
          <a:p>
            <a:pPr>
              <a:buFontTx/>
              <a:buNone/>
              <a:defRPr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3. Выяснить, в чём заключается красота русской матрёшки.</a:t>
            </a:r>
          </a:p>
        </p:txBody>
      </p:sp>
      <p:pic>
        <p:nvPicPr>
          <p:cNvPr id="5124" name="Picture 17" descr="0_4eb7b_8ed5e5b8_L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07950" y="260350"/>
            <a:ext cx="1074738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925513" y="928688"/>
            <a:ext cx="8218487" cy="2867025"/>
          </a:xfrm>
        </p:spPr>
        <p:txBody>
          <a:bodyPr/>
          <a:lstStyle/>
          <a:p>
            <a:pPr>
              <a:defRPr/>
            </a:pPr>
            <a:r>
              <a:rPr lang="ru-RU" sz="32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Гипотеза</a:t>
            </a:r>
            <a:r>
              <a:rPr lang="ru-RU" sz="3200" b="1" i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32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предположим</a:t>
            </a:r>
            <a:r>
              <a:rPr lang="ru-RU" sz="32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что русская </a:t>
            </a: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матрёшка</a:t>
            </a:r>
            <a:b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весёлой </a:t>
            </a:r>
            <a:r>
              <a:rPr lang="ru-RU" sz="32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улыбкой,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добрым взглядом, ярким нарядом создаёт хорошее </a:t>
            </a: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настроение.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214813"/>
            <a:ext cx="8229600" cy="857250"/>
          </a:xfrm>
        </p:spPr>
        <p:txBody>
          <a:bodyPr/>
          <a:lstStyle/>
          <a:p>
            <a:pPr>
              <a:buFontTx/>
              <a:buNone/>
              <a:defRPr/>
            </a:pPr>
            <a:r>
              <a:rPr lang="ru-RU" sz="3200" b="1" i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Объект исследования: 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русская 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матрёшка</a:t>
            </a:r>
          </a:p>
        </p:txBody>
      </p:sp>
      <p:pic>
        <p:nvPicPr>
          <p:cNvPr id="6148" name="Picture 17" descr="0_4eb7b_8ed5e5b8_L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07950" y="260350"/>
            <a:ext cx="1074738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Rectangle 4"/>
          <p:cNvSpPr>
            <a:spLocks noChangeArrowheads="1"/>
          </p:cNvSpPr>
          <p:nvPr/>
        </p:nvSpPr>
        <p:spPr bwMode="auto">
          <a:xfrm>
            <a:off x="1331913" y="5229225"/>
            <a:ext cx="6480175" cy="1419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 bIns="0" anchor="ctr">
            <a:spAutoFit/>
          </a:bodyPr>
          <a:lstStyle/>
          <a:p>
            <a:r>
              <a:rPr lang="ru-RU" b="1">
                <a:solidFill>
                  <a:srgbClr val="800000"/>
                </a:solidFill>
                <a:latin typeface="Times New Roman" pitchFamily="18" charset="0"/>
              </a:rPr>
              <a:t>Самым веселый на Руси базар1890 год был в Сергиевом Посаде (ныне Загорске). На видных торговых рядах были разложены игрушки: мишки, кони, куклы. Бойко шла торговля. Но однажды насторожились торговцы, прислушались покупатели</a:t>
            </a:r>
          </a:p>
        </p:txBody>
      </p:sp>
      <p:pic>
        <p:nvPicPr>
          <p:cNvPr id="38917" name="Picture 5" descr="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l="-53"/>
          <a:stretch>
            <a:fillRect/>
          </a:stretch>
        </p:blipFill>
        <p:spPr bwMode="auto">
          <a:xfrm>
            <a:off x="1116013" y="1052513"/>
            <a:ext cx="7272337" cy="410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8918" name="Picture 17" descr="0_4eb7b_8ed5e5b8_L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07950" y="260350"/>
            <a:ext cx="1074738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Rectangle 4"/>
          <p:cNvSpPr>
            <a:spLocks noChangeArrowheads="1"/>
          </p:cNvSpPr>
          <p:nvPr/>
        </p:nvSpPr>
        <p:spPr bwMode="auto">
          <a:xfrm>
            <a:off x="1908175" y="5229225"/>
            <a:ext cx="4449763" cy="1419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rIns="0" bIns="0" anchor="ctr">
            <a:spAutoFit/>
          </a:bodyPr>
          <a:lstStyle/>
          <a:p>
            <a:pPr>
              <a:tabLst>
                <a:tab pos="1431925" algn="l"/>
              </a:tabLst>
            </a:pPr>
            <a:r>
              <a:rPr lang="ru-RU"/>
              <a:t>                 </a:t>
            </a:r>
            <a:r>
              <a:rPr lang="ru-RU" b="1">
                <a:solidFill>
                  <a:srgbClr val="E20202"/>
                </a:solidFill>
                <a:latin typeface="Times New Roman" pitchFamily="18" charset="0"/>
              </a:rPr>
              <a:t>Вот Машка, Дашка, и Наташка-</a:t>
            </a:r>
          </a:p>
          <a:p>
            <a:pPr>
              <a:tabLst>
                <a:tab pos="1431925" algn="l"/>
              </a:tabLst>
            </a:pPr>
            <a:r>
              <a:rPr lang="ru-RU" b="1">
                <a:solidFill>
                  <a:srgbClr val="E20202"/>
                </a:solidFill>
                <a:latin typeface="Times New Roman" pitchFamily="18" charset="0"/>
              </a:rPr>
              <a:t>                   Три штучки в одной кучке</a:t>
            </a:r>
          </a:p>
          <a:p>
            <a:pPr>
              <a:tabLst>
                <a:tab pos="1431925" algn="l"/>
              </a:tabLst>
            </a:pPr>
            <a:r>
              <a:rPr lang="ru-RU" b="1">
                <a:solidFill>
                  <a:srgbClr val="E20202"/>
                </a:solidFill>
                <a:latin typeface="Times New Roman" pitchFamily="18" charset="0"/>
              </a:rPr>
              <a:t>                   А сыночек Ванюша</a:t>
            </a:r>
          </a:p>
          <a:p>
            <a:pPr>
              <a:tabLst>
                <a:tab pos="1431925" algn="l"/>
              </a:tabLst>
            </a:pPr>
            <a:r>
              <a:rPr lang="ru-RU" b="1">
                <a:solidFill>
                  <a:srgbClr val="E20202"/>
                </a:solidFill>
                <a:latin typeface="Times New Roman" pitchFamily="18" charset="0"/>
              </a:rPr>
              <a:t>                   Дома остался,</a:t>
            </a:r>
          </a:p>
          <a:p>
            <a:pPr>
              <a:tabLst>
                <a:tab pos="1431925" algn="l"/>
              </a:tabLst>
            </a:pPr>
            <a:r>
              <a:rPr lang="ru-RU" b="1">
                <a:solidFill>
                  <a:srgbClr val="E20202"/>
                </a:solidFill>
                <a:latin typeface="Times New Roman" pitchFamily="18" charset="0"/>
              </a:rPr>
              <a:t>                   Мороза испугался</a:t>
            </a:r>
            <a:r>
              <a:rPr lang="ru-RU">
                <a:solidFill>
                  <a:srgbClr val="E20202"/>
                </a:solidFill>
              </a:rPr>
              <a:t>.</a:t>
            </a:r>
          </a:p>
        </p:txBody>
      </p:sp>
      <p:pic>
        <p:nvPicPr>
          <p:cNvPr id="39941" name="i-main-pic" descr="Картинка 138 из 58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11188" y="1341438"/>
            <a:ext cx="4465637" cy="3455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9942" name="Picture 17" descr="0_4eb7b_8ed5e5b8_L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07950" y="260350"/>
            <a:ext cx="1074738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4" name="Picture 8" descr="199dcec74bd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435600" y="1412875"/>
            <a:ext cx="3598863" cy="3236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4" name="Rectangle 4"/>
          <p:cNvSpPr>
            <a:spLocks noChangeArrowheads="1"/>
          </p:cNvSpPr>
          <p:nvPr/>
        </p:nvSpPr>
        <p:spPr bwMode="auto">
          <a:xfrm>
            <a:off x="1763713" y="5078413"/>
            <a:ext cx="6264275" cy="1419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 bIns="0" anchor="ctr">
            <a:spAutoFit/>
          </a:bodyPr>
          <a:lstStyle/>
          <a:p>
            <a:r>
              <a:rPr lang="ru-RU" b="1">
                <a:solidFill>
                  <a:srgbClr val="E20202"/>
                </a:solidFill>
                <a:latin typeface="Times New Roman" pitchFamily="18" charset="0"/>
              </a:rPr>
              <a:t>Так описывал свой товар крестьянин из села Абрамцево и неторопливо раскладывал пред покупателями игрушки. Вдруг переломил одну пополам, а в ней другая поменьше. Раскрыл её, а из неё ещё одна смотрит. Что за невидаль? Вот так мастер!</a:t>
            </a:r>
          </a:p>
        </p:txBody>
      </p:sp>
      <p:pic>
        <p:nvPicPr>
          <p:cNvPr id="40965" name="Picture 17" descr="0_4eb7b_8ed5e5b8_L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07950" y="260350"/>
            <a:ext cx="1074738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8" name="Text Box 8"/>
          <p:cNvSpPr txBox="1">
            <a:spLocks noChangeArrowheads="1"/>
          </p:cNvSpPr>
          <p:nvPr/>
        </p:nvSpPr>
        <p:spPr bwMode="auto">
          <a:xfrm>
            <a:off x="2916238" y="4797425"/>
            <a:ext cx="935037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 bIns="0" anchor="b"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40969" name="Text Box 9"/>
          <p:cNvSpPr txBox="1">
            <a:spLocks noChangeArrowheads="1"/>
          </p:cNvSpPr>
          <p:nvPr/>
        </p:nvSpPr>
        <p:spPr bwMode="auto">
          <a:xfrm>
            <a:off x="2771775" y="4724400"/>
            <a:ext cx="1438275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 bIns="0" anchor="b"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40970" name="Text Box 10"/>
          <p:cNvSpPr txBox="1">
            <a:spLocks noChangeArrowheads="1"/>
          </p:cNvSpPr>
          <p:nvPr/>
        </p:nvSpPr>
        <p:spPr bwMode="auto">
          <a:xfrm>
            <a:off x="4284663" y="4508500"/>
            <a:ext cx="817562" cy="258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rIns="0" bIns="0" anchor="b">
            <a:spAutoFit/>
          </a:bodyPr>
          <a:lstStyle/>
          <a:p>
            <a:r>
              <a:rPr lang="ru-RU" sz="1400" b="1">
                <a:solidFill>
                  <a:srgbClr val="003054"/>
                </a:solidFill>
                <a:latin typeface="Times New Roman" pitchFamily="18" charset="0"/>
              </a:rPr>
              <a:t>матрёшка</a:t>
            </a:r>
          </a:p>
        </p:txBody>
      </p:sp>
      <p:pic>
        <p:nvPicPr>
          <p:cNvPr id="40971" name="Picture 1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042988" y="1268413"/>
            <a:ext cx="3157537" cy="352901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72" name="Picture 12" descr="1302163392_49237756_8---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572000" y="1270000"/>
            <a:ext cx="3240088" cy="3221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оток">
  <a:themeElements>
    <a:clrScheme name="Поток 1">
      <a:dk1>
        <a:srgbClr val="000000"/>
      </a:dk1>
      <a:lt1>
        <a:srgbClr val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FFFFFF"/>
      </a:accent3>
      <a:accent4>
        <a:srgbClr val="000000"/>
      </a:accent4>
      <a:accent5>
        <a:srgbClr val="FFAEC5"/>
      </a:accent5>
      <a:accent6>
        <a:srgbClr val="CF0050"/>
      </a:accent6>
      <a:hlink>
        <a:srgbClr val="17BBFD"/>
      </a:hlink>
      <a:folHlink>
        <a:srgbClr val="FF79C2"/>
      </a:folHlink>
    </a:clrScheme>
    <a:fontScheme name="Поток">
      <a:majorFont>
        <a:latin typeface="Calibri"/>
        <a:ea typeface=""/>
        <a:cs typeface=""/>
      </a:majorFont>
      <a:minorFont>
        <a:latin typeface="Constanti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45720" rIns="0" bIns="0" numCol="1" anchor="b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45720" rIns="0" bIns="0" numCol="1" anchor="b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Поток 1">
        <a:dk1>
          <a:srgbClr val="000000"/>
        </a:dk1>
        <a:lt1>
          <a:srgbClr val="FFFFFF"/>
        </a:lt1>
        <a:dk2>
          <a:srgbClr val="666666"/>
        </a:dk2>
        <a:lt2>
          <a:srgbClr val="D2D2D2"/>
        </a:lt2>
        <a:accent1>
          <a:srgbClr val="FF388C"/>
        </a:accent1>
        <a:accent2>
          <a:srgbClr val="E40059"/>
        </a:accent2>
        <a:accent3>
          <a:srgbClr val="FFFFFF"/>
        </a:accent3>
        <a:accent4>
          <a:srgbClr val="000000"/>
        </a:accent4>
        <a:accent5>
          <a:srgbClr val="FFAEC5"/>
        </a:accent5>
        <a:accent6>
          <a:srgbClr val="CF0050"/>
        </a:accent6>
        <a:hlink>
          <a:srgbClr val="17BBFD"/>
        </a:hlink>
        <a:folHlink>
          <a:srgbClr val="FF79C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1145</TotalTime>
  <Words>465</Words>
  <Application>Microsoft Office PowerPoint</Application>
  <PresentationFormat>Экран (4:3)</PresentationFormat>
  <Paragraphs>73</Paragraphs>
  <Slides>17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Поток</vt:lpstr>
      <vt:lpstr>Слайд 1</vt:lpstr>
      <vt:lpstr>Слайд 2</vt:lpstr>
      <vt:lpstr>Содержание </vt:lpstr>
      <vt:lpstr>Актуальность </vt:lpstr>
      <vt:lpstr>Цель исследования:  выяснить, почему матрёшка является  любимой русской игрушкой </vt:lpstr>
      <vt:lpstr>      Гипотеза:  предположим, что русская матрёшка весёлой улыбкой, добрым взглядом, ярким нарядом создаёт хорошее настроение.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сарай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Электронное пособие  для учащихся</dc:title>
  <dc:creator>Ани</dc:creator>
  <cp:lastModifiedBy>Direktor</cp:lastModifiedBy>
  <cp:revision>126</cp:revision>
  <dcterms:created xsi:type="dcterms:W3CDTF">2003-02-26T14:23:12Z</dcterms:created>
  <dcterms:modified xsi:type="dcterms:W3CDTF">2016-11-26T06:02:14Z</dcterms:modified>
</cp:coreProperties>
</file>