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4" r:id="rId4"/>
    <p:sldId id="265" r:id="rId5"/>
    <p:sldId id="266" r:id="rId6"/>
    <p:sldId id="267" r:id="rId7"/>
    <p:sldId id="271" r:id="rId8"/>
    <p:sldId id="272" r:id="rId9"/>
    <p:sldId id="274" r:id="rId10"/>
    <p:sldId id="276" r:id="rId11"/>
    <p:sldId id="280" r:id="rId12"/>
    <p:sldId id="281" r:id="rId13"/>
    <p:sldId id="297" r:id="rId14"/>
    <p:sldId id="282" r:id="rId15"/>
    <p:sldId id="302" r:id="rId16"/>
    <p:sldId id="303" r:id="rId17"/>
    <p:sldId id="283" r:id="rId18"/>
    <p:sldId id="284" r:id="rId19"/>
    <p:sldId id="285" r:id="rId20"/>
    <p:sldId id="286" r:id="rId21"/>
    <p:sldId id="288" r:id="rId22"/>
    <p:sldId id="289" r:id="rId23"/>
    <p:sldId id="291" r:id="rId24"/>
    <p:sldId id="292" r:id="rId25"/>
    <p:sldId id="295" r:id="rId26"/>
    <p:sldId id="296" r:id="rId27"/>
    <p:sldId id="299" r:id="rId28"/>
    <p:sldId id="305" r:id="rId29"/>
    <p:sldId id="300" r:id="rId30"/>
    <p:sldId id="301" r:id="rId31"/>
    <p:sldId id="256" r:id="rId32"/>
    <p:sldId id="307" r:id="rId33"/>
    <p:sldId id="309" r:id="rId34"/>
    <p:sldId id="310" r:id="rId35"/>
    <p:sldId id="308" r:id="rId36"/>
    <p:sldId id="263" r:id="rId37"/>
    <p:sldId id="304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00FF"/>
    <a:srgbClr val="008000"/>
    <a:srgbClr val="FF0000"/>
    <a:srgbClr val="00CC00"/>
    <a:srgbClr val="00FF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06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-16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latin typeface="Georgia" pitchFamily="18" charset="0"/>
              </a:defRPr>
            </a:pPr>
            <a:r>
              <a:rPr lang="ru-RU" i="1" dirty="0">
                <a:solidFill>
                  <a:srgbClr val="6600FF"/>
                </a:solidFill>
                <a:latin typeface="Georgia" pitchFamily="18" charset="0"/>
              </a:rPr>
              <a:t>сентябрь</a:t>
            </a:r>
          </a:p>
        </c:rich>
      </c:tx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сентябрь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н.ур.</c:v>
                </c:pt>
                <c:pt idx="1">
                  <c:v>с.ур.</c:v>
                </c:pt>
                <c:pt idx="2">
                  <c:v>в.ур.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</c:v>
                </c:pt>
                <c:pt idx="1">
                  <c:v>0.76000000000000034</c:v>
                </c:pt>
                <c:pt idx="2">
                  <c:v>0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7495833796245327E-4"/>
          <c:y val="0.20514895626929641"/>
          <c:w val="0.49026844239528977"/>
          <c:h val="0.7945313580019347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сентябрь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 уровень</c:v>
                </c:pt>
                <c:pt idx="1">
                  <c:v>С уровень</c:v>
                </c:pt>
                <c:pt idx="2">
                  <c:v>В уровень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0.24000000000000016</c:v>
                </c:pt>
                <c:pt idx="1">
                  <c:v>0.76000000000000079</c:v>
                </c:pt>
                <c:pt idx="2" formatCode="General">
                  <c:v>1.4</c:v>
                </c:pt>
              </c:numCache>
            </c:numRef>
          </c:val>
        </c:ser>
        <c:dLbls>
          <c:showPercent val="1"/>
        </c:dLbls>
      </c:pie3DChart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i="1" dirty="0" smtClean="0">
                <a:solidFill>
                  <a:srgbClr val="6600FF"/>
                </a:solidFill>
                <a:latin typeface="Georgia" pitchFamily="18" charset="0"/>
              </a:rPr>
              <a:t>май</a:t>
            </a:r>
            <a:endParaRPr lang="ru-RU" i="1" dirty="0">
              <a:solidFill>
                <a:srgbClr val="6600FF"/>
              </a:solidFill>
              <a:latin typeface="Georgia" pitchFamily="18" charset="0"/>
            </a:endParaRPr>
          </a:p>
        </c:rich>
      </c:tx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май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н.ур.</c:v>
                </c:pt>
                <c:pt idx="1">
                  <c:v>с.ур.</c:v>
                </c:pt>
                <c:pt idx="2">
                  <c:v>в.ур.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</c:v>
                </c:pt>
                <c:pt idx="1">
                  <c:v>0.19</c:v>
                </c:pt>
                <c:pt idx="2">
                  <c:v>0.91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i="1" dirty="0">
                <a:solidFill>
                  <a:srgbClr val="6600FF"/>
                </a:solidFill>
                <a:latin typeface="Georgia" pitchFamily="18" charset="0"/>
              </a:rPr>
              <a:t>сентябрь</a:t>
            </a:r>
          </a:p>
        </c:rich>
      </c:tx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сентябрь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н.ур.</c:v>
                </c:pt>
                <c:pt idx="1">
                  <c:v>с.ур.</c:v>
                </c:pt>
                <c:pt idx="2">
                  <c:v>в.ур.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0.32000000000000023</c:v>
                </c:pt>
                <c:pt idx="1">
                  <c:v>0.68</c:v>
                </c:pt>
                <c:pt idx="2">
                  <c:v>0.2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i="1" dirty="0" smtClean="0">
                <a:solidFill>
                  <a:srgbClr val="6600FF"/>
                </a:solidFill>
                <a:latin typeface="Georgia" pitchFamily="18" charset="0"/>
              </a:rPr>
              <a:t>май</a:t>
            </a:r>
            <a:endParaRPr lang="ru-RU" i="1" dirty="0">
              <a:solidFill>
                <a:srgbClr val="6600FF"/>
              </a:solidFill>
              <a:latin typeface="Georgia" pitchFamily="18" charset="0"/>
            </a:endParaRPr>
          </a:p>
        </c:rich>
      </c:tx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май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н.ур.</c:v>
                </c:pt>
                <c:pt idx="1">
                  <c:v>с.ур.</c:v>
                </c:pt>
                <c:pt idx="2">
                  <c:v>в.ур.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</c:v>
                </c:pt>
                <c:pt idx="1">
                  <c:v>9.0000000000000024E-2</c:v>
                </c:pt>
                <c:pt idx="2">
                  <c:v>0.81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rgbClr val="6600FF"/>
                </a:solidFill>
              </a:defRPr>
            </a:pPr>
            <a:r>
              <a:rPr lang="ru-RU" u="sng" dirty="0">
                <a:solidFill>
                  <a:srgbClr val="6600FF"/>
                </a:solidFill>
              </a:rPr>
              <a:t>сентябрь</a:t>
            </a:r>
          </a:p>
        </c:rich>
      </c:tx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сентябрь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н.ур.</c:v>
                </c:pt>
                <c:pt idx="1">
                  <c:v>с.ур.</c:v>
                </c:pt>
                <c:pt idx="2">
                  <c:v>в.ур.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0.32000000000000017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i="1" u="sng" dirty="0" smtClean="0">
                <a:solidFill>
                  <a:srgbClr val="6600FF"/>
                </a:solidFill>
              </a:rPr>
              <a:t>май</a:t>
            </a:r>
            <a:endParaRPr lang="ru-RU" i="1" u="sng" dirty="0">
              <a:solidFill>
                <a:srgbClr val="6600FF"/>
              </a:solidFill>
            </a:endParaRPr>
          </a:p>
        </c:rich>
      </c:tx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май</c:v>
                </c:pt>
              </c:strCache>
            </c:strRef>
          </c:tx>
          <c:dLbls>
            <c:dLbl>
              <c:idx val="1"/>
              <c:layout>
                <c:manualLayout>
                  <c:x val="0.22635923006605504"/>
                  <c:y val="-2.3126705468100431E-2"/>
                </c:manualLayout>
              </c:layout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н.ур.</c:v>
                </c:pt>
                <c:pt idx="1">
                  <c:v>с.ур.</c:v>
                </c:pt>
                <c:pt idx="2">
                  <c:v>в.ур.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</c:v>
                </c:pt>
                <c:pt idx="1">
                  <c:v>4.0000000000000015E-2</c:v>
                </c:pt>
                <c:pt idx="2">
                  <c:v>0.96000000000000019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i="1" u="sng" dirty="0">
                <a:solidFill>
                  <a:srgbClr val="6600FF"/>
                </a:solidFill>
                <a:latin typeface="Georgia" pitchFamily="18" charset="0"/>
              </a:rPr>
              <a:t>сентябрь</a:t>
            </a:r>
          </a:p>
        </c:rich>
      </c:tx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сентябрь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н.ур.</c:v>
                </c:pt>
                <c:pt idx="1">
                  <c:v>с.ур.</c:v>
                </c:pt>
                <c:pt idx="2">
                  <c:v>в.ур.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4.0000000000000022E-2</c:v>
                </c:pt>
                <c:pt idx="1">
                  <c:v>0.68</c:v>
                </c:pt>
                <c:pt idx="2">
                  <c:v>0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i="1" u="sng" dirty="0" smtClean="0">
                <a:solidFill>
                  <a:srgbClr val="6600FF"/>
                </a:solidFill>
                <a:latin typeface="Georgia" pitchFamily="18" charset="0"/>
              </a:rPr>
              <a:t>май</a:t>
            </a:r>
            <a:endParaRPr lang="ru-RU" i="1" u="sng" dirty="0">
              <a:solidFill>
                <a:srgbClr val="6600FF"/>
              </a:solidFill>
              <a:latin typeface="Georgia" pitchFamily="18" charset="0"/>
            </a:endParaRPr>
          </a:p>
        </c:rich>
      </c:tx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май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н.ур.</c:v>
                </c:pt>
                <c:pt idx="1">
                  <c:v>с.ур.</c:v>
                </c:pt>
                <c:pt idx="2">
                  <c:v>в.ур.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</c:v>
                </c:pt>
                <c:pt idx="1">
                  <c:v>0.24000000000000007</c:v>
                </c:pt>
                <c:pt idx="2">
                  <c:v>0.91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22821314255673286"/>
          <c:y val="0"/>
          <c:w val="0.77178685744326825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5"/>
          <c:dLbls>
            <c:showPercent val="1"/>
            <c:showLeaderLines val="1"/>
          </c:dLbls>
          <c:cat>
            <c:strRef>
              <c:f>Лист1!$A$2:$A$4</c:f>
              <c:strCache>
                <c:ptCount val="3"/>
                <c:pt idx="2">
                  <c:v>В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2" formatCode="0%">
                  <c:v>1</c:v>
                </c:pt>
              </c:numCache>
            </c:numRef>
          </c:val>
        </c:ser>
        <c:dLbls>
          <c:showPercent val="1"/>
        </c:dLbls>
      </c:pie3DChart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5FE30-3C56-444E-B974-9711C23B1B25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88364-DA0A-4776-8E28-CF6812C60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4B7DF-08A8-4D2E-95CD-652DBB133030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59AAD-3CD6-4A9E-BC82-805330C393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66AE8-C1A9-403A-BD45-29E69F18B3FF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27C7A-8E05-44AD-A51C-1D13F38F7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555B7-C9BF-46E5-A5B3-7B6089F490F2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3F140-9FAA-4752-834D-3001132F86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D877F-DF5D-4BAC-A1FD-1A12BC2D0237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F3237-82B6-4D32-A5FF-91849EAC15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C8E81-C5E8-47D7-9B21-FF38E56C52A9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FB073-6790-4B7B-B7B1-2D0B291735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97B1E-EF0F-4F02-B90D-A7AEAC2215C6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A45ED-93C4-4E64-854D-2120C4656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697EF-7339-4487-8E44-3D49676CE52C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9981A-4E96-4B01-8B3C-BF684A4CF7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1F87D-56AE-47B6-A25F-B3F1F93D32DD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79422-467A-4260-A858-65CA333738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7F19B-0B66-4B03-8FFC-83A2F37E3C4A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C4BAD-B8F3-4369-9D76-7EF941BACC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B4A59-AF8D-41BC-846F-39FB5CD96A9F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BE139-081D-4C6B-8E88-BBF6720B4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4C862F-1D1B-4836-AFF7-9E7AF26DAB5E}" type="datetimeFigureOut">
              <a:rPr lang="ru-RU"/>
              <a:pPr>
                <a:defRPr/>
              </a:pPr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2E0B8F-B3F7-4294-BAA0-493B2C4594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split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7" Type="http://schemas.openxmlformats.org/officeDocument/2006/relationships/image" Target="../media/image82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jpeg"/><Relationship Id="rId4" Type="http://schemas.openxmlformats.org/officeDocument/2006/relationships/image" Target="../media/image8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8313" y="620713"/>
            <a:ext cx="8424862" cy="3816350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latin typeface="Georgia" pitchFamily="18" charset="0"/>
              </a:rPr>
              <a:t/>
            </a:r>
            <a:br>
              <a:rPr lang="ru-RU" sz="4000" b="1" i="1" dirty="0" smtClean="0">
                <a:latin typeface="Georgia" pitchFamily="18" charset="0"/>
              </a:rPr>
            </a:br>
            <a:r>
              <a:rPr lang="ru-RU" sz="4000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Отчёт  о  проделанной  работе  с  детьми</a:t>
            </a:r>
            <a:br>
              <a:rPr lang="ru-RU" sz="4000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</a:br>
            <a:r>
              <a:rPr lang="ru-RU" sz="4000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средней группы </a:t>
            </a:r>
            <a:br>
              <a:rPr lang="ru-RU" sz="4000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</a:br>
            <a:r>
              <a:rPr lang="ru-RU" sz="4000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«Лесная полянка» </a:t>
            </a:r>
            <a:br>
              <a:rPr lang="ru-RU" sz="4000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</a:br>
            <a:r>
              <a:rPr lang="ru-RU" sz="4000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за  2015- 2016 </a:t>
            </a:r>
            <a:r>
              <a:rPr lang="ru-RU" sz="4000" b="1" i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уч.год</a:t>
            </a:r>
            <a:r>
              <a:rPr lang="ru-RU" sz="4000" b="1" i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/>
            </a:r>
            <a:br>
              <a:rPr lang="ru-RU" sz="4000" b="1" i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</a:br>
            <a:endParaRPr lang="ru-RU" sz="4000" dirty="0" smtClean="0">
              <a:solidFill>
                <a:srgbClr val="00CC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275" y="4652963"/>
            <a:ext cx="4968875" cy="2016125"/>
          </a:xfrm>
        </p:spPr>
        <p:txBody>
          <a:bodyPr/>
          <a:lstStyle/>
          <a:p>
            <a:pPr algn="r"/>
            <a:r>
              <a:rPr lang="ru-RU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Подготовила</a:t>
            </a:r>
          </a:p>
          <a:p>
            <a:pPr algn="r"/>
            <a:r>
              <a:rPr lang="ru-RU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Воспитатель </a:t>
            </a:r>
          </a:p>
          <a:p>
            <a:pPr algn="r"/>
            <a:r>
              <a:rPr lang="ru-RU" i="1" dirty="0" err="1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Салмина</a:t>
            </a:r>
            <a:r>
              <a:rPr lang="ru-RU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Т.А.</a:t>
            </a:r>
            <a:endParaRPr lang="ru-RU" dirty="0" smtClean="0">
              <a:solidFill>
                <a:srgbClr val="0066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Смотр- конкурс  на  лучшее  </a:t>
            </a:r>
            <a:b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</a:br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оформление    к Новому году</a:t>
            </a:r>
          </a:p>
        </p:txBody>
      </p:sp>
      <p:pic>
        <p:nvPicPr>
          <p:cNvPr id="27660" name="Picture 5" descr="I:\фото\DSCN0572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987824" y="3933056"/>
            <a:ext cx="3240088" cy="2430066"/>
          </a:xfrm>
          <a:prstGeom prst="rect">
            <a:avLst/>
          </a:prstGeom>
          <a:noFill/>
          <a:ln w="76200">
            <a:solidFill>
              <a:srgbClr val="6600FF"/>
            </a:solidFill>
            <a:miter lim="800000"/>
            <a:headEnd/>
            <a:tailEnd/>
          </a:ln>
        </p:spPr>
      </p:pic>
      <p:pic>
        <p:nvPicPr>
          <p:cNvPr id="27662" name="Picture 2" descr="I:\фото\DSCN0582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755650" y="1342430"/>
            <a:ext cx="3240088" cy="2430066"/>
          </a:xfrm>
          <a:prstGeom prst="rect">
            <a:avLst/>
          </a:prstGeom>
          <a:noFill/>
          <a:ln w="76200">
            <a:solidFill>
              <a:srgbClr val="6600FF"/>
            </a:solidFill>
            <a:miter lim="800000"/>
            <a:headEnd/>
            <a:tailEnd/>
          </a:ln>
        </p:spPr>
      </p:pic>
      <p:pic>
        <p:nvPicPr>
          <p:cNvPr id="27663" name="Picture 3" descr="I:\фото\DSCN0583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4427984" y="1340768"/>
            <a:ext cx="3241675" cy="2431256"/>
          </a:xfrm>
          <a:prstGeom prst="rect">
            <a:avLst/>
          </a:prstGeom>
          <a:noFill/>
          <a:ln w="76200">
            <a:solidFill>
              <a:srgbClr val="6600FF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Поздравления   </a:t>
            </a:r>
            <a:b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</a:br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«С праздником папа»</a:t>
            </a:r>
          </a:p>
        </p:txBody>
      </p:sp>
      <p:pic>
        <p:nvPicPr>
          <p:cNvPr id="31746" name="Picture 2" descr="H:\IMG_586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115616" y="1340768"/>
            <a:ext cx="6552728" cy="4914546"/>
          </a:xfr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hlink"/>
                </a:solidFill>
                <a:latin typeface="Georgia" pitchFamily="18" charset="0"/>
              </a:rPr>
              <a:t>Коллективное </a:t>
            </a:r>
            <a:r>
              <a:rPr lang="ru-RU" sz="2800" b="1" i="1" dirty="0" err="1" smtClean="0">
                <a:solidFill>
                  <a:schemeClr val="hlink"/>
                </a:solidFill>
                <a:latin typeface="Georgia" pitchFamily="18" charset="0"/>
              </a:rPr>
              <a:t>пано</a:t>
            </a:r>
            <a:r>
              <a:rPr lang="ru-RU" sz="2800" b="1" i="1" dirty="0" smtClean="0">
                <a:solidFill>
                  <a:schemeClr val="hlink"/>
                </a:solidFill>
                <a:latin typeface="Georgia" pitchFamily="18" charset="0"/>
              </a:rPr>
              <a:t> «Мамина мимоза»</a:t>
            </a:r>
          </a:p>
        </p:txBody>
      </p:sp>
      <p:pic>
        <p:nvPicPr>
          <p:cNvPr id="32770" name="Picture 2" descr="H:\IMG_611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403648" y="1628775"/>
            <a:ext cx="6840760" cy="4525963"/>
          </a:xfr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1143000"/>
          </a:xfrm>
        </p:spPr>
        <p:txBody>
          <a:bodyPr/>
          <a:lstStyle/>
          <a:p>
            <a:r>
              <a:rPr lang="ru-RU" sz="2800" b="1" i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Совместная  работа  детей  и  родителей</a:t>
            </a:r>
            <a:br>
              <a:rPr lang="ru-RU" sz="2800" b="1" i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</a:br>
            <a:r>
              <a:rPr lang="ru-RU" sz="2800" b="1" i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«Пасхальное  яичко»</a:t>
            </a:r>
          </a:p>
        </p:txBody>
      </p:sp>
      <p:pic>
        <p:nvPicPr>
          <p:cNvPr id="33794" name="Picture 2" descr="H:\фото\DSCN090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259946" y="1358900"/>
            <a:ext cx="6766984" cy="5075238"/>
          </a:xfrm>
          <a:noFill/>
          <a:ln w="57150">
            <a:solidFill>
              <a:srgbClr val="FF0000"/>
            </a:solidFill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chemeClr val="hlink"/>
                </a:solidFill>
                <a:latin typeface="Georgia" pitchFamily="18" charset="0"/>
              </a:rPr>
              <a:t>Фотовыставка  «Природа  и  ребёнок»</a:t>
            </a:r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611560" y="1124744"/>
            <a:ext cx="1487711" cy="1983615"/>
          </a:xfrm>
          <a:noFill/>
          <a:ln w="57150">
            <a:solidFill>
              <a:srgbClr val="008000"/>
            </a:solidFill>
          </a:ln>
        </p:spPr>
      </p:pic>
      <p:pic>
        <p:nvPicPr>
          <p:cNvPr id="68609" name="Picture 1" descr="C:\Users\Олег\Desktop\природа дети\IMG_20160504_1023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3645024"/>
            <a:ext cx="3203848" cy="240288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008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8610" name="Picture 2" descr="C:\Users\Олег\Desktop\природа дети\IMG_20160504_10285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47864" y="1124744"/>
            <a:ext cx="1584176" cy="2112235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008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8611" name="Picture 3" descr="C:\Users\Олег\Desktop\природа дети\IMG_20160510_11013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3645024"/>
            <a:ext cx="316835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008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8612" name="Picture 4" descr="C:\Users\Олег\Desktop\природа дети\IMG_20160511_07164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00192" y="1124744"/>
            <a:ext cx="1584176" cy="2112235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008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chemeClr val="hlink"/>
                </a:solidFill>
                <a:latin typeface="Georgia" pitchFamily="18" charset="0"/>
              </a:rPr>
              <a:t>Проект  «Если хочешь быть здоров»с 12.10.-12.11.2015/16уч.г</a:t>
            </a:r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1187624" y="1484784"/>
            <a:ext cx="3072341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8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Содержимое 4" descr="IMG_20151117_093504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932040" y="1484784"/>
            <a:ext cx="3092152" cy="23191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8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7282" name="Picture 2" descr="C:\Users\Олег\Desktop\фото гр презентации мои\ПРОЕКТЫ\осень проект\IMG_20151123_1757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19872" y="4077072"/>
            <a:ext cx="3072341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8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chemeClr val="hlink"/>
                </a:solidFill>
                <a:latin typeface="Georgia" pitchFamily="18" charset="0"/>
              </a:rPr>
              <a:t>Проект  «Новый друг -</a:t>
            </a:r>
            <a:r>
              <a:rPr lang="ru-RU" sz="2800" b="1" i="1" dirty="0" err="1" smtClean="0">
                <a:solidFill>
                  <a:schemeClr val="hlink"/>
                </a:solidFill>
                <a:latin typeface="Georgia" pitchFamily="18" charset="0"/>
              </a:rPr>
              <a:t>червячёк</a:t>
            </a:r>
            <a:r>
              <a:rPr lang="ru-RU" sz="2800" b="1" i="1" dirty="0" smtClean="0">
                <a:solidFill>
                  <a:schemeClr val="hlink"/>
                </a:solidFill>
                <a:latin typeface="Georgia" pitchFamily="18" charset="0"/>
              </a:rPr>
              <a:t>»</a:t>
            </a:r>
            <a:br>
              <a:rPr lang="ru-RU" sz="2800" b="1" i="1" dirty="0" smtClean="0">
                <a:solidFill>
                  <a:schemeClr val="hlink"/>
                </a:solidFill>
                <a:latin typeface="Georgia" pitchFamily="18" charset="0"/>
              </a:rPr>
            </a:br>
            <a:r>
              <a:rPr lang="ru-RU" sz="2800" b="1" i="1" dirty="0" smtClean="0">
                <a:solidFill>
                  <a:schemeClr val="hlink"/>
                </a:solidFill>
                <a:latin typeface="Georgia" pitchFamily="18" charset="0"/>
              </a:rPr>
              <a:t>с 01.04-30.04.2015/16 </a:t>
            </a:r>
            <a:r>
              <a:rPr lang="ru-RU" sz="2800" b="1" i="1" dirty="0" err="1" smtClean="0">
                <a:solidFill>
                  <a:schemeClr val="hlink"/>
                </a:solidFill>
                <a:latin typeface="Georgia" pitchFamily="18" charset="0"/>
              </a:rPr>
              <a:t>уч.г</a:t>
            </a:r>
            <a:endParaRPr lang="ru-RU" sz="2800" b="1" i="1" dirty="0" smtClean="0">
              <a:solidFill>
                <a:schemeClr val="hlink"/>
              </a:solidFill>
              <a:latin typeface="Georgia" pitchFamily="18" charset="0"/>
            </a:endParaRPr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971600" y="1340768"/>
            <a:ext cx="3528392" cy="26462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8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Содержимое 4" descr="IMG_20160426_085008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5004048" y="1340768"/>
            <a:ext cx="345638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8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8307" name="Picture 3" descr="C:\Users\Олег\Desktop\фото гр презентации мои\ПРОЕКТЫ\проект червяк\фото червяк\IMG_20160429_10042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91880" y="2924944"/>
            <a:ext cx="2592288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8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569325" cy="1143000"/>
          </a:xfrm>
        </p:spPr>
        <p:txBody>
          <a:bodyPr/>
          <a:lstStyle/>
          <a:p>
            <a:r>
              <a:rPr lang="ru-RU" sz="2700" b="1" i="1" dirty="0" smtClean="0">
                <a:solidFill>
                  <a:srgbClr val="FF0000"/>
                </a:solidFill>
                <a:latin typeface="Georgia" pitchFamily="18" charset="0"/>
              </a:rPr>
              <a:t>«День рождения славный праздник!»</a:t>
            </a:r>
          </a:p>
        </p:txBody>
      </p:sp>
      <p:pic>
        <p:nvPicPr>
          <p:cNvPr id="35842" name="Picture 2" descr="I:\фото\DSCN085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683568" y="1124744"/>
            <a:ext cx="3464982" cy="2598737"/>
          </a:xfrm>
          <a:noFill/>
          <a:ln w="76200">
            <a:solidFill>
              <a:srgbClr val="FFFF00"/>
            </a:solidFill>
          </a:ln>
        </p:spPr>
      </p:pic>
      <p:pic>
        <p:nvPicPr>
          <p:cNvPr id="35843" name="Picture 3" descr="I:\фото\DSCN086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644008" y="1124744"/>
            <a:ext cx="3457574" cy="2593181"/>
          </a:xfrm>
          <a:noFill/>
          <a:ln w="76200">
            <a:solidFill>
              <a:srgbClr val="00CC00"/>
            </a:solidFill>
          </a:ln>
        </p:spPr>
      </p:pic>
      <p:pic>
        <p:nvPicPr>
          <p:cNvPr id="35844" name="Picture 4" descr="I:\фото\DSCN0873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2555776" y="3861048"/>
            <a:ext cx="3407833" cy="255587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I:\фото\DSCN0863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899592" y="1124744"/>
            <a:ext cx="3264363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66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6866" name="Picture 3" descr="I:\фото\DSCN0878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508104" y="3861048"/>
            <a:ext cx="3168353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66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6867" name="Picture 4" descr="I:\фото\DSCN0860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827584" y="3861048"/>
            <a:ext cx="3360373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66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4513" name="Picture 1" descr="C:\Users\Олег\Desktop\IMG_20160506_11224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92080" y="1052736"/>
            <a:ext cx="3264363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66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  <a:ea typeface="Cambria Math" pitchFamily="18" charset="0"/>
              </a:rPr>
              <a:t>Спасибо за победу</a:t>
            </a:r>
            <a:endParaRPr lang="ru-RU" sz="3200" b="1" i="1" dirty="0">
              <a:solidFill>
                <a:srgbClr val="FF0000"/>
              </a:solidFill>
              <a:latin typeface="Georgia" pitchFamily="18" charset="0"/>
              <a:ea typeface="Cambria Math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WordArt 7"/>
          <p:cNvSpPr>
            <a:spLocks noChangeArrowheads="1" noChangeShapeType="1" noTextEdit="1"/>
          </p:cNvSpPr>
          <p:nvPr/>
        </p:nvSpPr>
        <p:spPr bwMode="auto">
          <a:xfrm>
            <a:off x="611188" y="908050"/>
            <a:ext cx="7561262" cy="2592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00"/>
                    </a:gs>
                    <a:gs pos="100000">
                      <a:srgbClr val="FFFF00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Музыкальные </a:t>
            </a:r>
          </a:p>
          <a:p>
            <a:pPr algn="ctr"/>
            <a:r>
              <a:rPr lang="ru-RU" sz="3600" b="1" i="1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00"/>
                    </a:gs>
                    <a:gs pos="100000">
                      <a:srgbClr val="FFFF00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 праздники  и  развлечения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:\светлячки\p68_gerbs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2267744" y="1916832"/>
            <a:ext cx="5296538" cy="3744416"/>
          </a:xfrm>
          <a:ln w="76200">
            <a:solidFill>
              <a:srgbClr val="6600FF"/>
            </a:solidFill>
          </a:ln>
        </p:spPr>
      </p:pic>
      <p:sp>
        <p:nvSpPr>
          <p:cNvPr id="14341" name="WordArt 7"/>
          <p:cNvSpPr>
            <a:spLocks noChangeArrowheads="1" noChangeShapeType="1" noTextEdit="1"/>
          </p:cNvSpPr>
          <p:nvPr/>
        </p:nvSpPr>
        <p:spPr bwMode="auto">
          <a:xfrm>
            <a:off x="1908175" y="476250"/>
            <a:ext cx="54737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2700000" scaled="1"/>
                </a:gradFill>
                <a:latin typeface="Arial"/>
                <a:cs typeface="Arial"/>
              </a:rPr>
              <a:t>Группа </a:t>
            </a:r>
            <a:r>
              <a:rPr lang="ru-RU" sz="3600" b="1" i="1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2700000" scaled="1"/>
                </a:gradFill>
                <a:latin typeface="Arial"/>
                <a:cs typeface="Arial"/>
              </a:rPr>
              <a:t>«Лесная полянка»</a:t>
            </a:r>
            <a:endParaRPr lang="ru-RU" sz="3600" b="1" i="1" kern="10" dirty="0">
              <a:ln w="9525">
                <a:solidFill>
                  <a:srgbClr val="008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2700000" scaled="1"/>
              </a:gradFill>
              <a:latin typeface="Arial"/>
              <a:cs typeface="Arial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Спортивный  досуг  </a:t>
            </a:r>
            <a:b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«Чем листочек может стать»</a:t>
            </a:r>
          </a:p>
        </p:txBody>
      </p:sp>
      <p:pic>
        <p:nvPicPr>
          <p:cNvPr id="38914" name="Picture 2" descr="H:\DSC0963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1619672" y="1052736"/>
            <a:ext cx="3606800" cy="2705100"/>
          </a:xfrm>
          <a:ln w="57150">
            <a:solidFill>
              <a:srgbClr val="7030A0"/>
            </a:solidFill>
          </a:ln>
        </p:spPr>
      </p:pic>
      <p:pic>
        <p:nvPicPr>
          <p:cNvPr id="38915" name="Picture 3" descr="H:\DSC0964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5004048" y="3645024"/>
            <a:ext cx="3816349" cy="2862262"/>
          </a:xfrm>
          <a:ln w="57150">
            <a:solidFill>
              <a:srgbClr val="7030A0"/>
            </a:solidFill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Развлечение  «</a:t>
            </a:r>
            <a:r>
              <a:rPr lang="ru-RU" sz="2800" b="1" i="1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Осенины</a:t>
            </a:r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»</a:t>
            </a:r>
          </a:p>
        </p:txBody>
      </p:sp>
      <p:pic>
        <p:nvPicPr>
          <p:cNvPr id="40962" name="Picture 2" descr="H:\DSC0047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827584" y="1196752"/>
            <a:ext cx="3167458" cy="2375594"/>
          </a:xfrm>
          <a:noFill/>
          <a:ln w="57150">
            <a:solidFill>
              <a:srgbClr val="FFFF00"/>
            </a:solidFill>
          </a:ln>
        </p:spPr>
      </p:pic>
      <p:pic>
        <p:nvPicPr>
          <p:cNvPr id="61441" name="Picture 1" descr="C:\Users\Олег\Desktop\8марта\щщ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196752"/>
            <a:ext cx="3168352" cy="2376264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61443" name="Picture 3" descr="http://ia108.mycdn.me/image?t=3&amp;bid=811934484840&amp;id=811934484840&amp;plc=WEB&amp;tkn=*mdQKeuPbmSftMT1wRLG3I3GN3Ic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99792" y="3789040"/>
            <a:ext cx="3384376" cy="2538282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Новогодний  утренник </a:t>
            </a:r>
          </a:p>
        </p:txBody>
      </p:sp>
      <p:pic>
        <p:nvPicPr>
          <p:cNvPr id="41986" name="Picture 2" descr="C:\Users\Татьяна\Desktop\новый год 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683568" y="2420888"/>
            <a:ext cx="2520082" cy="2520082"/>
          </a:xfrm>
          <a:ln w="57150">
            <a:solidFill>
              <a:srgbClr val="00CC00"/>
            </a:solidFill>
          </a:ln>
        </p:spPr>
      </p:pic>
      <p:pic>
        <p:nvPicPr>
          <p:cNvPr id="41987" name="Picture 3" descr="C:\Users\Татьяна\Desktop\новый год 2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6516216" y="1052736"/>
            <a:ext cx="2160588" cy="2160588"/>
          </a:xfrm>
          <a:prstGeom prst="rect">
            <a:avLst/>
          </a:prstGeom>
          <a:noFill/>
          <a:ln w="57150">
            <a:solidFill>
              <a:srgbClr val="00CC00"/>
            </a:solidFill>
            <a:miter lim="800000"/>
            <a:headEnd/>
            <a:tailEnd/>
          </a:ln>
        </p:spPr>
      </p:pic>
      <p:pic>
        <p:nvPicPr>
          <p:cNvPr id="41988" name="Picture 4" descr="C:\Users\Татьяна\Desktop\новый год 3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3635896" y="3861048"/>
            <a:ext cx="2374900" cy="2374900"/>
          </a:xfrm>
          <a:prstGeom prst="rect">
            <a:avLst/>
          </a:prstGeom>
          <a:noFill/>
          <a:ln w="57150">
            <a:solidFill>
              <a:srgbClr val="6600FF"/>
            </a:solidFill>
            <a:miter lim="800000"/>
            <a:headEnd/>
            <a:tailEnd/>
          </a:ln>
        </p:spPr>
      </p:pic>
      <p:pic>
        <p:nvPicPr>
          <p:cNvPr id="41989" name="Picture 5" descr="C:\Users\Татьяна\Desktop\новый год 4.jpg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3491880" y="1196752"/>
            <a:ext cx="2376488" cy="2376488"/>
          </a:xfrm>
          <a:prstGeom prst="rect">
            <a:avLst/>
          </a:prstGeom>
          <a:noFill/>
          <a:ln w="57150">
            <a:solidFill>
              <a:srgbClr val="6600FF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8  Марта - нежный праздник</a:t>
            </a:r>
          </a:p>
        </p:txBody>
      </p:sp>
      <p:pic>
        <p:nvPicPr>
          <p:cNvPr id="44034" name="Picture 2" descr="C:\Users\Татьяна\Desktop\8 марта 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827584" y="1124744"/>
            <a:ext cx="2300287" cy="2300287"/>
          </a:xfrm>
          <a:ln w="57150">
            <a:solidFill>
              <a:srgbClr val="FF0000"/>
            </a:solidFill>
          </a:ln>
        </p:spPr>
      </p:pic>
      <p:pic>
        <p:nvPicPr>
          <p:cNvPr id="44035" name="Picture 3" descr="C:\Users\Татьяна\Desktop\8 марта 2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563888" y="1124744"/>
            <a:ext cx="2230438" cy="2230438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4036" name="Picture 4" descr="C:\Users\Татьяна\Desktop\8 марта 3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1258888" y="3933825"/>
            <a:ext cx="2305050" cy="23050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4037" name="Picture 5" descr="C:\Users\Татьяна\Desktop\8 марта 4.jpg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4067175" y="3933825"/>
            <a:ext cx="2305050" cy="23050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4038" name="Picture 6" descr="C:\Users\Татьяна\Desktop\8 марта5.jpg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6156176" y="1196752"/>
            <a:ext cx="2159000" cy="21590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Развлечение «Масленица»</a:t>
            </a:r>
          </a:p>
        </p:txBody>
      </p:sp>
      <p:pic>
        <p:nvPicPr>
          <p:cNvPr id="45058" name="Picture 2" descr="I:\фото\DSCN064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972079" y="1484313"/>
            <a:ext cx="6034616" cy="4525962"/>
          </a:xfrm>
          <a:noFill/>
          <a:ln w="76200">
            <a:solidFill>
              <a:srgbClr val="6600FF"/>
            </a:solidFill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Заголовок 1"/>
          <p:cNvSpPr>
            <a:spLocks noGrp="1"/>
          </p:cNvSpPr>
          <p:nvPr>
            <p:ph type="title"/>
          </p:nvPr>
        </p:nvSpPr>
        <p:spPr>
          <a:xfrm>
            <a:off x="684213" y="333375"/>
            <a:ext cx="5554662" cy="993775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развлечение «Весна – красна»</a:t>
            </a:r>
          </a:p>
        </p:txBody>
      </p:sp>
      <p:pic>
        <p:nvPicPr>
          <p:cNvPr id="48130" name="Picture 2" descr="H:\ФОТО Носовкина Т.В\DSC013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2195736" y="1484784"/>
            <a:ext cx="3456516" cy="2592387"/>
          </a:xfrm>
          <a:ln w="38100">
            <a:solidFill>
              <a:srgbClr val="6600FF"/>
            </a:solidFill>
          </a:ln>
        </p:spPr>
      </p:pic>
      <p:pic>
        <p:nvPicPr>
          <p:cNvPr id="48131" name="Picture 3" descr="H:\ФОТО Носовкина Т.В\DSC0133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67544" y="4293096"/>
            <a:ext cx="3024336" cy="2268252"/>
          </a:xfrm>
          <a:ln w="38100">
            <a:solidFill>
              <a:srgbClr val="6600FF"/>
            </a:solidFill>
          </a:ln>
        </p:spPr>
      </p:pic>
      <p:pic>
        <p:nvPicPr>
          <p:cNvPr id="48132" name="Picture 4" descr="H:\ФОТО Носовкина Т.В\DSC01332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5940152" y="692696"/>
            <a:ext cx="2880321" cy="2160240"/>
          </a:xfrm>
          <a:prstGeom prst="rect">
            <a:avLst/>
          </a:prstGeom>
          <a:noFill/>
          <a:ln w="38100">
            <a:solidFill>
              <a:srgbClr val="6600FF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Работа  с  родителями</a:t>
            </a:r>
          </a:p>
        </p:txBody>
      </p:sp>
      <p:pic>
        <p:nvPicPr>
          <p:cNvPr id="49154" name="Picture 3" descr="I:\фото\DSCN062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611560" y="1196752"/>
            <a:ext cx="3168352" cy="2376264"/>
          </a:xfrm>
          <a:noFill/>
          <a:ln w="57150">
            <a:solidFill>
              <a:srgbClr val="00CC00"/>
            </a:solidFill>
          </a:ln>
        </p:spPr>
      </p:pic>
      <p:pic>
        <p:nvPicPr>
          <p:cNvPr id="94209" name="Picture 1" descr="C:\Users\Олег\Desktop\IMG_20160421_072905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555776" y="3933056"/>
            <a:ext cx="1782198" cy="237626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94210" name="Picture 2" descr="C:\Users\Олег\Desktop\IMG_20160421_07290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4048" y="1268760"/>
            <a:ext cx="3240360" cy="2430270"/>
          </a:xfrm>
          <a:prstGeom prst="rect">
            <a:avLst/>
          </a:prstGeom>
          <a:noFill/>
          <a:ln w="57150">
            <a:solidFill>
              <a:srgbClr val="6600FF"/>
            </a:solidFill>
          </a:ln>
        </p:spPr>
      </p:pic>
      <p:pic>
        <p:nvPicPr>
          <p:cNvPr id="94211" name="Picture 3" descr="C:\Users\Олег\Desktop\отчет за год\IMG_20160413_16463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4048" y="1268760"/>
            <a:ext cx="3240360" cy="2448272"/>
          </a:xfrm>
          <a:prstGeom prst="rect">
            <a:avLst/>
          </a:prstGeom>
          <a:noFill/>
        </p:spPr>
      </p:pic>
      <p:pic>
        <p:nvPicPr>
          <p:cNvPr id="1026" name="Picture 2" descr="C:\Users\Олег\Desktop\отчет за год\док мои грамоты\img08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652120" y="3861048"/>
            <a:ext cx="1843792" cy="253720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Объектовая тренировка</a:t>
            </a:r>
          </a:p>
        </p:txBody>
      </p:sp>
      <p:pic>
        <p:nvPicPr>
          <p:cNvPr id="49154" name="Picture 3" descr="I:\фото\DSCN062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611560" y="1196752"/>
            <a:ext cx="3168352" cy="2376264"/>
          </a:xfrm>
          <a:noFill/>
          <a:ln w="57150">
            <a:solidFill>
              <a:srgbClr val="00CC00"/>
            </a:solidFill>
          </a:ln>
        </p:spPr>
      </p:pic>
      <p:pic>
        <p:nvPicPr>
          <p:cNvPr id="94209" name="Picture 1" descr="C:\Users\Олег\Desktop\IMG_20160421_072905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752909" y="4005064"/>
            <a:ext cx="1782198" cy="237626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94210" name="Picture 2" descr="C:\Users\Олег\Desktop\IMG_20160421_07290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4048" y="1268760"/>
            <a:ext cx="3240360" cy="2430270"/>
          </a:xfrm>
          <a:prstGeom prst="rect">
            <a:avLst/>
          </a:prstGeom>
          <a:noFill/>
          <a:ln w="57150">
            <a:solidFill>
              <a:srgbClr val="6600FF"/>
            </a:solidFill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4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719137"/>
          </a:xfrm>
        </p:spPr>
        <p:txBody>
          <a:bodyPr/>
          <a:lstStyle/>
          <a:p>
            <a:r>
              <a:rPr lang="ru-RU" sz="2800" b="1" i="1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Повыщение</a:t>
            </a:r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квалификации  2015-16уч.году</a:t>
            </a:r>
          </a:p>
        </p:txBody>
      </p:sp>
      <p:pic>
        <p:nvPicPr>
          <p:cNvPr id="22530" name="Picture 2" descr="C:\Users\Татьяна\Desktop\раздевалка 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043608" y="1124744"/>
            <a:ext cx="3285905" cy="2387876"/>
          </a:xfrm>
          <a:ln w="76200">
            <a:solidFill>
              <a:srgbClr val="008000"/>
            </a:solidFill>
          </a:ln>
        </p:spPr>
      </p:pic>
      <p:pic>
        <p:nvPicPr>
          <p:cNvPr id="22531" name="Picture 3" descr="C:\Users\Татьяна\Desktop\раздевалка 2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932040" y="1124744"/>
            <a:ext cx="3311302" cy="2406332"/>
          </a:xfrm>
          <a:prstGeom prst="rect">
            <a:avLst/>
          </a:prstGeom>
          <a:noFill/>
          <a:ln w="762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2532" name="Picture 4" descr="C:\Users\Татьяна\Desktop\уголок природы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2771800" y="3758971"/>
            <a:ext cx="3600400" cy="2616420"/>
          </a:xfrm>
          <a:prstGeom prst="rect">
            <a:avLst/>
          </a:prstGeom>
          <a:noFill/>
          <a:ln w="76200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                  Образовательный кластер</a:t>
            </a:r>
            <a:b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           Волгоградского региона  </a:t>
            </a:r>
          </a:p>
        </p:txBody>
      </p:sp>
      <p:pic>
        <p:nvPicPr>
          <p:cNvPr id="49154" name="Picture 3" descr="I:\фото\DSCN062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131840" y="2276872"/>
            <a:ext cx="5076565" cy="3384376"/>
          </a:xfrm>
          <a:noFill/>
          <a:ln w="57150">
            <a:solidFill>
              <a:srgbClr val="00CC00"/>
            </a:solidFill>
          </a:ln>
        </p:spPr>
      </p:pic>
      <p:pic>
        <p:nvPicPr>
          <p:cNvPr id="4" name="Picture 1" descr="C:\Users\Олег\Desktop\отчет за год\док мои грамоты\img08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548680"/>
            <a:ext cx="2040808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Методическая  литература</a:t>
            </a:r>
          </a:p>
        </p:txBody>
      </p:sp>
      <p:pic>
        <p:nvPicPr>
          <p:cNvPr id="15362" name="Picture 2" descr="H:\сканирование0011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899592" y="1124744"/>
            <a:ext cx="1366964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 descr="H:\сканирование0012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195736" y="2204864"/>
            <a:ext cx="1291447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H:\сканирование0013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3924300" y="3358940"/>
            <a:ext cx="1368425" cy="1978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H:\сканирование0016.jpg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5867400" y="1204450"/>
            <a:ext cx="1368425" cy="197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H:\сканирование0017.jpg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5580063" y="2585827"/>
            <a:ext cx="1368425" cy="1978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H:\сканирование0014.jpg"/>
          <p:cNvPicPr>
            <a:picLocks noChangeAspect="1" noChangeArrowheads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5219700" y="3791531"/>
            <a:ext cx="1368425" cy="1973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 descr="H:\сканирование0015.jpg"/>
          <p:cNvPicPr>
            <a:picLocks noChangeAspect="1" noChangeArrowheads="1"/>
          </p:cNvPicPr>
          <p:nvPr/>
        </p:nvPicPr>
        <p:blipFill>
          <a:blip r:embed="rId9" cstate="email"/>
          <a:stretch>
            <a:fillRect/>
          </a:stretch>
        </p:blipFill>
        <p:spPr bwMode="auto">
          <a:xfrm>
            <a:off x="2627313" y="3797090"/>
            <a:ext cx="1368425" cy="1978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9" descr="H:\сканирование0007.jpg"/>
          <p:cNvPicPr>
            <a:picLocks noChangeAspect="1" noChangeArrowheads="1"/>
          </p:cNvPicPr>
          <p:nvPr/>
        </p:nvPicPr>
        <p:blipFill>
          <a:blip r:embed="rId10" cstate="email"/>
          <a:stretch>
            <a:fillRect/>
          </a:stretch>
        </p:blipFill>
        <p:spPr bwMode="auto">
          <a:xfrm>
            <a:off x="3924300" y="1279977"/>
            <a:ext cx="1368425" cy="1821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075240" cy="778098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            Городской  конкурс</a:t>
            </a:r>
            <a:b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            «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Оч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. умелые ручки»    </a:t>
            </a:r>
          </a:p>
        </p:txBody>
      </p:sp>
      <p:pic>
        <p:nvPicPr>
          <p:cNvPr id="49154" name="Picture 3" descr="I:\фото\DSCN062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131840" y="1988840"/>
            <a:ext cx="5088564" cy="3816424"/>
          </a:xfrm>
          <a:noFill/>
          <a:ln w="57150">
            <a:solidFill>
              <a:srgbClr val="00CC00"/>
            </a:solidFill>
          </a:ln>
        </p:spPr>
      </p:pic>
      <p:pic>
        <p:nvPicPr>
          <p:cNvPr id="95233" name="Picture 1" descr="C:\Users\Олег\Desktop\отчет за год\img1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404664"/>
            <a:ext cx="2197885" cy="30243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0180" name="WordArt 7"/>
          <p:cNvSpPr>
            <a:spLocks noChangeArrowheads="1" noChangeShapeType="1" noTextEdit="1"/>
          </p:cNvSpPr>
          <p:nvPr/>
        </p:nvSpPr>
        <p:spPr bwMode="auto">
          <a:xfrm>
            <a:off x="611188" y="908050"/>
            <a:ext cx="8137525" cy="4537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00"/>
                    </a:gs>
                    <a:gs pos="100000">
                      <a:srgbClr val="FFFF00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Динамика  развития  детей </a:t>
            </a:r>
          </a:p>
          <a:p>
            <a:pPr algn="ctr"/>
            <a:r>
              <a:rPr lang="ru-RU" sz="3600" b="1" i="1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00"/>
                    </a:gs>
                    <a:gs pos="100000">
                      <a:srgbClr val="FFFF00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Средней группы  10</a:t>
            </a:r>
            <a:endParaRPr lang="ru-RU" sz="3600" b="1" i="1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00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atin typeface="Arial"/>
              <a:cs typeface="Arial"/>
            </a:endParaRPr>
          </a:p>
          <a:p>
            <a:pPr algn="ctr"/>
            <a:r>
              <a:rPr lang="ru-RU" sz="3600" b="1" i="1" kern="10" dirty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00"/>
                    </a:gs>
                    <a:gs pos="100000">
                      <a:srgbClr val="FFFF00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по  результатам  диагностики</a:t>
            </a:r>
          </a:p>
          <a:p>
            <a:pPr algn="ctr"/>
            <a:r>
              <a:rPr lang="ru-RU" sz="3600" b="1" i="1" kern="10" dirty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00"/>
                    </a:gs>
                    <a:gs pos="100000">
                      <a:srgbClr val="FFFF00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за  </a:t>
            </a:r>
            <a:r>
              <a:rPr lang="ru-RU" sz="3600" b="1" i="1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00"/>
                    </a:gs>
                    <a:gs pos="100000">
                      <a:srgbClr val="FFFF00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2015- 2016 </a:t>
            </a:r>
            <a:r>
              <a:rPr lang="ru-RU" sz="3600" b="1" i="1" kern="10" dirty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00"/>
                    </a:gs>
                    <a:gs pos="100000">
                      <a:srgbClr val="FFFF00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учебный год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04665"/>
            <a:ext cx="8291264" cy="648072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6600FF"/>
                </a:solidFill>
                <a:latin typeface="Georgia" pitchFamily="18" charset="0"/>
              </a:rPr>
              <a:t>Социально-коммуникативное развитие</a:t>
            </a:r>
            <a:endParaRPr lang="ru-RU" b="1" i="1" dirty="0">
              <a:solidFill>
                <a:srgbClr val="6600FF"/>
              </a:solidFill>
              <a:latin typeface="Georgia" pitchFamily="18" charset="0"/>
            </a:endParaRPr>
          </a:p>
        </p:txBody>
      </p:sp>
      <p:sp>
        <p:nvSpPr>
          <p:cNvPr id="50180" name="WordArt 7"/>
          <p:cNvSpPr>
            <a:spLocks noChangeArrowheads="1" noChangeShapeType="1" noTextEdit="1"/>
          </p:cNvSpPr>
          <p:nvPr/>
        </p:nvSpPr>
        <p:spPr bwMode="auto">
          <a:xfrm>
            <a:off x="611188" y="908050"/>
            <a:ext cx="8137525" cy="4537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i="1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00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atin typeface="Arial"/>
              <a:cs typeface="Arial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95536" y="2492896"/>
          <a:ext cx="4128120" cy="3040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788024" y="2636912"/>
          <a:ext cx="4104456" cy="2867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04665"/>
            <a:ext cx="8291264" cy="648072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6600FF"/>
                </a:solidFill>
                <a:latin typeface="Georgia" pitchFamily="18" charset="0"/>
              </a:rPr>
              <a:t>Речевое  развитие</a:t>
            </a:r>
            <a:endParaRPr lang="ru-RU" b="1" i="1" dirty="0">
              <a:solidFill>
                <a:srgbClr val="6600FF"/>
              </a:solidFill>
              <a:latin typeface="Georgia" pitchFamily="18" charset="0"/>
            </a:endParaRPr>
          </a:p>
        </p:txBody>
      </p:sp>
      <p:sp>
        <p:nvSpPr>
          <p:cNvPr id="50180" name="WordArt 7"/>
          <p:cNvSpPr>
            <a:spLocks noChangeArrowheads="1" noChangeShapeType="1" noTextEdit="1"/>
          </p:cNvSpPr>
          <p:nvPr/>
        </p:nvSpPr>
        <p:spPr bwMode="auto">
          <a:xfrm>
            <a:off x="611188" y="908050"/>
            <a:ext cx="8137525" cy="4537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i="1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00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atin typeface="Arial"/>
              <a:cs typeface="Arial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95536" y="2492896"/>
          <a:ext cx="4128120" cy="3040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788024" y="2636912"/>
          <a:ext cx="4104456" cy="2867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04665"/>
            <a:ext cx="8291264" cy="648072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6600FF"/>
                </a:solidFill>
                <a:latin typeface="Georgia" pitchFamily="18" charset="0"/>
              </a:rPr>
              <a:t>Познавательное развитие</a:t>
            </a:r>
            <a:endParaRPr lang="ru-RU" b="1" i="1" dirty="0">
              <a:solidFill>
                <a:srgbClr val="6600FF"/>
              </a:solidFill>
              <a:latin typeface="Georgia" pitchFamily="18" charset="0"/>
            </a:endParaRPr>
          </a:p>
        </p:txBody>
      </p:sp>
      <p:sp>
        <p:nvSpPr>
          <p:cNvPr id="50180" name="WordArt 7"/>
          <p:cNvSpPr>
            <a:spLocks noChangeArrowheads="1" noChangeShapeType="1" noTextEdit="1"/>
          </p:cNvSpPr>
          <p:nvPr/>
        </p:nvSpPr>
        <p:spPr bwMode="auto">
          <a:xfrm>
            <a:off x="611188" y="908050"/>
            <a:ext cx="8137525" cy="4537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i="1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00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atin typeface="Arial"/>
              <a:cs typeface="Arial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95536" y="2492896"/>
          <a:ext cx="4128120" cy="3040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788024" y="2636912"/>
          <a:ext cx="4104456" cy="2867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04665"/>
            <a:ext cx="8291264" cy="648072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6600FF"/>
                </a:solidFill>
                <a:latin typeface="Georgia" pitchFamily="18" charset="0"/>
              </a:rPr>
              <a:t>Художественно-эстетическое развитие</a:t>
            </a:r>
            <a:endParaRPr lang="ru-RU" b="1" i="1" dirty="0">
              <a:solidFill>
                <a:srgbClr val="6600FF"/>
              </a:solidFill>
              <a:latin typeface="Georgia" pitchFamily="18" charset="0"/>
            </a:endParaRPr>
          </a:p>
        </p:txBody>
      </p:sp>
      <p:sp>
        <p:nvSpPr>
          <p:cNvPr id="50180" name="WordArt 7"/>
          <p:cNvSpPr>
            <a:spLocks noChangeArrowheads="1" noChangeShapeType="1" noTextEdit="1"/>
          </p:cNvSpPr>
          <p:nvPr/>
        </p:nvSpPr>
        <p:spPr bwMode="auto">
          <a:xfrm>
            <a:off x="611188" y="908050"/>
            <a:ext cx="8137525" cy="4537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i="1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00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atin typeface="Arial"/>
              <a:cs typeface="Arial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95536" y="2492896"/>
          <a:ext cx="4128120" cy="3040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788024" y="2636912"/>
          <a:ext cx="4104456" cy="2867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6600FF"/>
                </a:solidFill>
                <a:latin typeface="Georgia" pitchFamily="18" charset="0"/>
              </a:rPr>
              <a:t>Физическое развитие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rgbClr val="6600FF"/>
                </a:solidFill>
              </a:rPr>
              <a:t>сентябрь</a:t>
            </a:r>
            <a:endParaRPr lang="ru-RU" u="sng" dirty="0">
              <a:solidFill>
                <a:srgbClr val="6600FF"/>
              </a:solidFill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half" idx="2"/>
          </p:nvPr>
        </p:nvGraphicFramePr>
        <p:xfrm>
          <a:off x="4644008" y="2420888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rgbClr val="6600FF"/>
                </a:solidFill>
              </a:rPr>
              <a:t>май</a:t>
            </a:r>
            <a:endParaRPr lang="ru-RU" u="sng" dirty="0">
              <a:solidFill>
                <a:srgbClr val="6600FF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755576" y="2492896"/>
          <a:ext cx="3456384" cy="347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850"/>
          </a:xfrm>
        </p:spPr>
        <p:txBody>
          <a:bodyPr/>
          <a:lstStyle/>
          <a:p>
            <a:r>
              <a:rPr lang="ru-RU" sz="6600" b="1" i="1" dirty="0" smtClean="0">
                <a:solidFill>
                  <a:srgbClr val="FF0000"/>
                </a:solidFill>
                <a:latin typeface="Georgia" pitchFamily="18" charset="0"/>
              </a:rPr>
              <a:t>Спасибо</a:t>
            </a:r>
            <a:br>
              <a:rPr lang="ru-RU" sz="6600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6600" b="1" i="1" dirty="0" smtClean="0">
                <a:solidFill>
                  <a:srgbClr val="FF0000"/>
                </a:solidFill>
                <a:latin typeface="Georgia" pitchFamily="18" charset="0"/>
              </a:rPr>
              <a:t>за</a:t>
            </a:r>
            <a:br>
              <a:rPr lang="ru-RU" sz="6600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6600" b="1" i="1" dirty="0" smtClean="0">
                <a:solidFill>
                  <a:srgbClr val="FF0000"/>
                </a:solidFill>
                <a:latin typeface="Georgia" pitchFamily="18" charset="0"/>
              </a:rPr>
              <a:t>внимание !</a:t>
            </a: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</a:br>
            <a:endParaRPr lang="ru-RU" b="1" i="1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395288" y="198438"/>
            <a:ext cx="8353425" cy="1143000"/>
          </a:xfrm>
        </p:spPr>
        <p:txBody>
          <a:bodyPr/>
          <a:lstStyle/>
          <a:p>
            <a:r>
              <a:rPr lang="ru-RU" sz="2800" b="1" i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Индивидуальная   работа  в  тетрадях</a:t>
            </a:r>
          </a:p>
        </p:txBody>
      </p:sp>
      <p:pic>
        <p:nvPicPr>
          <p:cNvPr id="16386" name="Picture 2" descr="H:\сканирование0018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691680" y="2780928"/>
            <a:ext cx="2201624" cy="2879725"/>
          </a:xfrm>
          <a:prstGeom prst="rect">
            <a:avLst/>
          </a:prstGeom>
          <a:noFill/>
          <a:ln w="76200">
            <a:solidFill>
              <a:srgbClr val="6600FF"/>
            </a:solidFill>
            <a:miter lim="800000"/>
            <a:headEnd/>
            <a:tailEnd/>
          </a:ln>
        </p:spPr>
      </p:pic>
      <p:pic>
        <p:nvPicPr>
          <p:cNvPr id="16387" name="Picture 3" descr="H:\сканирование0019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788024" y="1412776"/>
            <a:ext cx="2198263" cy="2879725"/>
          </a:xfrm>
          <a:prstGeom prst="rect">
            <a:avLst/>
          </a:prstGeom>
          <a:noFill/>
          <a:ln w="76200">
            <a:solidFill>
              <a:srgbClr val="6600FF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WordArt 7"/>
          <p:cNvSpPr>
            <a:spLocks noChangeArrowheads="1" noChangeShapeType="1" noTextEdit="1"/>
          </p:cNvSpPr>
          <p:nvPr/>
        </p:nvSpPr>
        <p:spPr bwMode="auto">
          <a:xfrm>
            <a:off x="755650" y="2565400"/>
            <a:ext cx="7561263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CC00"/>
                    </a:gs>
                    <a:gs pos="100000">
                      <a:srgbClr val="00FFFF"/>
                    </a:gs>
                  </a:gsLst>
                  <a:lin ang="2700000" scaled="1"/>
                </a:gradFill>
                <a:latin typeface="Arial"/>
                <a:cs typeface="Arial"/>
              </a:rPr>
              <a:t>Наша жизнь в детском саду</a:t>
            </a:r>
            <a:endParaRPr lang="ru-RU" sz="3600" b="1" i="1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CC00"/>
                  </a:gs>
                  <a:gs pos="100000">
                    <a:srgbClr val="00FFFF"/>
                  </a:gs>
                </a:gsLst>
                <a:lin ang="2700000" scaled="1"/>
              </a:gra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107950" y="273050"/>
            <a:ext cx="3008313" cy="1643063"/>
          </a:xfrm>
        </p:spPr>
        <p:txBody>
          <a:bodyPr/>
          <a:lstStyle/>
          <a:p>
            <a:pPr algn="ctr"/>
            <a:endParaRPr lang="ru-RU" sz="2800" i="1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8434" name="Текст 3"/>
          <p:cNvSpPr>
            <a:spLocks noGrp="1"/>
          </p:cNvSpPr>
          <p:nvPr>
            <p:ph type="body" sz="half" idx="2"/>
          </p:nvPr>
        </p:nvSpPr>
        <p:spPr>
          <a:xfrm>
            <a:off x="250825" y="1989138"/>
            <a:ext cx="3455988" cy="3921125"/>
          </a:xfrm>
        </p:spPr>
        <p:txBody>
          <a:bodyPr/>
          <a:lstStyle/>
          <a:p>
            <a:pPr algn="ctr"/>
            <a:r>
              <a:rPr lang="ru-RU" sz="1800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показ  непосредственно- образовательной </a:t>
            </a:r>
            <a:r>
              <a:rPr lang="ru-RU" sz="1800" b="1" i="1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деятельности « </a:t>
            </a:r>
            <a:r>
              <a:rPr lang="ru-RU" sz="1800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</a:t>
            </a:r>
            <a:r>
              <a:rPr lang="ru-RU" sz="1800" b="1" i="1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овый </a:t>
            </a:r>
            <a:r>
              <a:rPr lang="ru-RU" sz="1800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друг - </a:t>
            </a:r>
            <a:r>
              <a:rPr lang="ru-RU" sz="1800" b="1" i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червячёк</a:t>
            </a:r>
            <a:r>
              <a:rPr lang="ru-RU" sz="1800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»</a:t>
            </a:r>
          </a:p>
        </p:txBody>
      </p:sp>
      <p:pic>
        <p:nvPicPr>
          <p:cNvPr id="18435" name="Picture 2" descr="H:\IMG_376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277394" y="333375"/>
            <a:ext cx="3022600" cy="226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3" descr="H:\IMG_3778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1188244" y="4203700"/>
            <a:ext cx="3022600" cy="226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7" name="Picture 4" descr="H:\IMG_3781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4284663" y="2691210"/>
            <a:ext cx="3095625" cy="2321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4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719137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Смотр  групп  к  новому  2015-16уч.году</a:t>
            </a:r>
          </a:p>
        </p:txBody>
      </p:sp>
      <p:pic>
        <p:nvPicPr>
          <p:cNvPr id="22530" name="Picture 2" descr="C:\Users\Татьяна\Desktop\раздевалка 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862629" y="855532"/>
            <a:ext cx="3569255" cy="2676940"/>
          </a:xfrm>
          <a:ln w="76200">
            <a:solidFill>
              <a:srgbClr val="008000"/>
            </a:solidFill>
          </a:ln>
        </p:spPr>
      </p:pic>
      <p:pic>
        <p:nvPicPr>
          <p:cNvPr id="22531" name="Picture 3" descr="C:\Users\Татьяна\Desktop\раздевалка 2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860032" y="836712"/>
            <a:ext cx="3600400" cy="2700300"/>
          </a:xfrm>
          <a:prstGeom prst="rect">
            <a:avLst/>
          </a:prstGeom>
          <a:noFill/>
          <a:ln w="762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2532" name="Picture 4" descr="C:\Users\Татьяна\Desktop\уголок природы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1907704" y="3933056"/>
            <a:ext cx="3168353" cy="2376264"/>
          </a:xfrm>
          <a:prstGeom prst="rect">
            <a:avLst/>
          </a:prstGeom>
          <a:noFill/>
          <a:ln w="762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75777" name="Picture 1" descr="C:\Users\Олег\Desktop\отчет за год\док мои грамоты\img08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56176" y="3789040"/>
            <a:ext cx="1944216" cy="2675394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008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Выставка  детских  работ  </a:t>
            </a:r>
            <a:b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</a:br>
            <a:endParaRPr lang="ru-RU" sz="2800" b="1" i="1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pic>
        <p:nvPicPr>
          <p:cNvPr id="23554" name="Picture 2" descr="H:\DSC0962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860032" y="1124744"/>
            <a:ext cx="3360373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4753" name="Picture 1" descr="C:\Users\Олег\Desktop\природа дети\IMG_20160511_0910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1124744"/>
            <a:ext cx="3419872" cy="25649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4754" name="Picture 2" descr="C:\Users\Олег\Desktop\природа дети\IMG_20160511_091106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11560" y="3933056"/>
            <a:ext cx="3384376" cy="2538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1" descr="C:\Users\Олег\Desktop\фото гр презентации мои\ПРОЕКТЫ\проект червяк\фото червяк\IMG_20160418_12595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60032" y="3861048"/>
            <a:ext cx="345638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Открытый урок«Хореографии»</a:t>
            </a:r>
          </a:p>
        </p:txBody>
      </p:sp>
      <p:pic>
        <p:nvPicPr>
          <p:cNvPr id="25602" name="Picture 2" descr="H:\DSC0048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1331640" y="3212976"/>
            <a:ext cx="3256979" cy="3024336"/>
          </a:xfrm>
          <a:noFill/>
          <a:ln w="76200">
            <a:solidFill>
              <a:srgbClr val="6600FF"/>
            </a:solidFill>
          </a:ln>
        </p:spPr>
      </p:pic>
      <p:pic>
        <p:nvPicPr>
          <p:cNvPr id="2560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5076056" y="1268760"/>
            <a:ext cx="3186112" cy="3186112"/>
          </a:xfrm>
          <a:noFill/>
          <a:ln w="76200">
            <a:solidFill>
              <a:srgbClr val="6600FF"/>
            </a:solidFill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</TotalTime>
  <Words>167</Words>
  <Application>Microsoft Office PowerPoint</Application>
  <PresentationFormat>Экран (4:3)</PresentationFormat>
  <Paragraphs>59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 Отчёт  о  проделанной  работе  с  детьми средней группы  «Лесная полянка»  за  2015- 2016 уч.год </vt:lpstr>
      <vt:lpstr>Слайд 2</vt:lpstr>
      <vt:lpstr>Методическая  литература</vt:lpstr>
      <vt:lpstr>Индивидуальная   работа  в  тетрадях</vt:lpstr>
      <vt:lpstr>Слайд 5</vt:lpstr>
      <vt:lpstr>Слайд 6</vt:lpstr>
      <vt:lpstr>Смотр  групп  к  новому  2015-16уч.году</vt:lpstr>
      <vt:lpstr>Выставка  детских  работ   </vt:lpstr>
      <vt:lpstr>Открытый урок«Хореографии»</vt:lpstr>
      <vt:lpstr>Смотр- конкурс  на  лучшее   оформление    к Новому году</vt:lpstr>
      <vt:lpstr>Поздравления    «С праздником папа»</vt:lpstr>
      <vt:lpstr>Коллективное пано «Мамина мимоза»</vt:lpstr>
      <vt:lpstr>Совместная  работа  детей  и  родителей «Пасхальное  яичко»</vt:lpstr>
      <vt:lpstr>Фотовыставка  «Природа  и  ребёнок»</vt:lpstr>
      <vt:lpstr>Проект  «Если хочешь быть здоров»с 12.10.-12.11.2015/16уч.г</vt:lpstr>
      <vt:lpstr>Проект  «Новый друг -червячёк» с 01.04-30.04.2015/16 уч.г</vt:lpstr>
      <vt:lpstr>«День рождения славный праздник!»</vt:lpstr>
      <vt:lpstr>Спасибо за победу</vt:lpstr>
      <vt:lpstr>Слайд 19</vt:lpstr>
      <vt:lpstr>Спортивный  досуг   «Чем листочек может стать»</vt:lpstr>
      <vt:lpstr>Развлечение  «Осенины»</vt:lpstr>
      <vt:lpstr>Новогодний  утренник </vt:lpstr>
      <vt:lpstr>8  Марта - нежный праздник</vt:lpstr>
      <vt:lpstr>Развлечение «Масленица»</vt:lpstr>
      <vt:lpstr> развлечение «Весна – красна»</vt:lpstr>
      <vt:lpstr>Работа  с  родителями</vt:lpstr>
      <vt:lpstr>Объектовая тренировка</vt:lpstr>
      <vt:lpstr>Повыщение квалификации  2015-16уч.году</vt:lpstr>
      <vt:lpstr>                   Образовательный кластер             Волгоградского региона  </vt:lpstr>
      <vt:lpstr>             Городской  конкурс              «Оч. умелые ручки»    </vt:lpstr>
      <vt:lpstr>         </vt:lpstr>
      <vt:lpstr>         </vt:lpstr>
      <vt:lpstr>         </vt:lpstr>
      <vt:lpstr>         </vt:lpstr>
      <vt:lpstr>         </vt:lpstr>
      <vt:lpstr>Физическое развитие </vt:lpstr>
      <vt:lpstr>Спасибо за внимание 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Отчёт  о  проделанной  работе  с  детьми средней группы  «Лесная полянка»  за  2015- 2016 уч.год </dc:title>
  <dc:creator>Татьяна</dc:creator>
  <cp:lastModifiedBy>Олег</cp:lastModifiedBy>
  <cp:revision>90</cp:revision>
  <dcterms:created xsi:type="dcterms:W3CDTF">2014-05-05T09:58:25Z</dcterms:created>
  <dcterms:modified xsi:type="dcterms:W3CDTF">2016-11-26T15:28:32Z</dcterms:modified>
</cp:coreProperties>
</file>