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2" r:id="rId5"/>
    <p:sldId id="260" r:id="rId6"/>
    <p:sldId id="263" r:id="rId7"/>
    <p:sldId id="259" r:id="rId8"/>
    <p:sldId id="25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800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всего </c:v>
                </c:pt>
                <c:pt idx="1">
                  <c:v>коэффициент 1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1225648"/>
        <c:axId val="1901216944"/>
      </c:barChart>
      <c:catAx>
        <c:axId val="1901225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01216944"/>
        <c:crosses val="autoZero"/>
        <c:auto val="1"/>
        <c:lblAlgn val="ctr"/>
        <c:lblOffset val="100"/>
        <c:noMultiLvlLbl val="0"/>
      </c:catAx>
      <c:valAx>
        <c:axId val="1901216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1225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/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1221840"/>
        <c:axId val="1901227824"/>
      </c:barChart>
      <c:catAx>
        <c:axId val="1901221840"/>
        <c:scaling>
          <c:orientation val="minMax"/>
        </c:scaling>
        <c:delete val="0"/>
        <c:axPos val="b"/>
        <c:majorTickMark val="out"/>
        <c:minorTickMark val="none"/>
        <c:tickLblPos val="nextTo"/>
        <c:crossAx val="1901227824"/>
        <c:crosses val="autoZero"/>
        <c:auto val="1"/>
        <c:lblAlgn val="ctr"/>
        <c:lblOffset val="100"/>
        <c:noMultiLvlLbl val="0"/>
      </c:catAx>
      <c:valAx>
        <c:axId val="1901227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1221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/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1219664"/>
        <c:axId val="1789516960"/>
      </c:barChart>
      <c:catAx>
        <c:axId val="1901219664"/>
        <c:scaling>
          <c:orientation val="minMax"/>
        </c:scaling>
        <c:delete val="0"/>
        <c:axPos val="b"/>
        <c:majorTickMark val="out"/>
        <c:minorTickMark val="none"/>
        <c:tickLblPos val="nextTo"/>
        <c:crossAx val="1789516960"/>
        <c:crosses val="autoZero"/>
        <c:auto val="1"/>
        <c:lblAlgn val="ctr"/>
        <c:lblOffset val="100"/>
        <c:noMultiLvlLbl val="0"/>
      </c:catAx>
      <c:valAx>
        <c:axId val="1789516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1219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 олимпиады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761E-3"/>
                  <c:y val="0.1130334377236193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888888888888889E-3"/>
                  <c:y val="0.12245289086725425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777777777777779E-3"/>
                  <c:y val="0.13187234401088918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eparator> </c:separator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классы 49%</c:v>
                </c:pt>
                <c:pt idx="1">
                  <c:v>2 классы 42%</c:v>
                </c:pt>
                <c:pt idx="2">
                  <c:v>3 классы 39%</c:v>
                </c:pt>
                <c:pt idx="3">
                  <c:v>4 классы 31%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24</c:v>
                </c:pt>
                <c:pt idx="2">
                  <c:v>38</c:v>
                </c:pt>
                <c:pt idx="3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 и призёры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7777777777803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7777777777778286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8798E-3"/>
                  <c:y val="8.4775078292714481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8.477507829271448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FF00"/>
                        </a:solidFill>
                      </a:rPr>
                      <a:t>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1 классы 49%</c:v>
                </c:pt>
                <c:pt idx="1">
                  <c:v>2 классы 42%</c:v>
                </c:pt>
                <c:pt idx="2">
                  <c:v>3 классы 39%</c:v>
                </c:pt>
                <c:pt idx="3">
                  <c:v>4 классы 31%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19</c:v>
                </c:pt>
                <c:pt idx="1">
                  <c:v>10</c:v>
                </c:pt>
                <c:pt idx="2">
                  <c:v>15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3331264"/>
        <c:axId val="1903329632"/>
      </c:barChart>
      <c:catAx>
        <c:axId val="1903331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903329632"/>
        <c:crosses val="autoZero"/>
        <c:auto val="1"/>
        <c:lblAlgn val="ctr"/>
        <c:lblOffset val="100"/>
        <c:noMultiLvlLbl val="0"/>
      </c:catAx>
      <c:valAx>
        <c:axId val="1903329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3331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 олимпиады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761E-3"/>
                  <c:y val="0.1130334377236193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888888888888889E-3"/>
                  <c:y val="0.12245289086725425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777777777777779E-3"/>
                  <c:y val="0.13187234401088918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eparator> </c:separator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второклассник 46%</c:v>
                </c:pt>
                <c:pt idx="1">
                  <c:v>третьеклассник 41%</c:v>
                </c:pt>
                <c:pt idx="2">
                  <c:v>четвероклассник 14%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27</c:v>
                </c:pt>
                <c:pt idx="2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 и призёры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7777777777803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7777777777778286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8798E-3"/>
                  <c:y val="8.4775078292714481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второклассник 46%</c:v>
                </c:pt>
                <c:pt idx="1">
                  <c:v>третьеклассник 41%</c:v>
                </c:pt>
                <c:pt idx="2">
                  <c:v>четвероклассник 14%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</c:v>
                </c:pt>
                <c:pt idx="1">
                  <c:v>11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3337792"/>
        <c:axId val="1903332896"/>
      </c:barChart>
      <c:catAx>
        <c:axId val="1903337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903332896"/>
        <c:crosses val="autoZero"/>
        <c:auto val="1"/>
        <c:lblAlgn val="ctr"/>
        <c:lblOffset val="100"/>
        <c:noMultiLvlLbl val="0"/>
      </c:catAx>
      <c:valAx>
        <c:axId val="190333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333779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663661778139531E-2"/>
          <c:y val="0.24224249052201813"/>
          <c:w val="0.54183072389588094"/>
          <c:h val="0.756376202974628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Олимпиада "Музеи. Парки. Усадьбы."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9326542316619522"/>
                  <c:y val="-8.06022163896179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467935318781769"/>
                  <c:y val="2.24569845435980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800" b="1"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классы - участники</c:v>
                </c:pt>
                <c:pt idx="1">
                  <c:v>классы - победители и призёры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0.53</c:v>
                </c:pt>
                <c:pt idx="1">
                  <c:v>0.47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269380995005283"/>
          <c:y val="0.33365208515602218"/>
          <c:w val="0.27480329267029402"/>
          <c:h val="0.36670516185476815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 олимпиады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761E-3"/>
                  <c:y val="0.1130334377236193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888888888888889E-3"/>
                  <c:y val="0.12245289086725425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777777777777779E-3"/>
                  <c:y val="0.13187234401088918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eparator> </c:separator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4 класс "А" 100 %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 и призёры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7777777777803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7777777777778286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8798E-3"/>
                  <c:y val="8.4775078292714481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8.477507829271448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FF00"/>
                        </a:solidFill>
                      </a:rPr>
                      <a:t>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4 класс "А" 100 %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3333440"/>
        <c:axId val="1903336704"/>
      </c:barChart>
      <c:catAx>
        <c:axId val="1903333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903336704"/>
        <c:crosses val="autoZero"/>
        <c:auto val="1"/>
        <c:lblAlgn val="ctr"/>
        <c:lblOffset val="100"/>
        <c:noMultiLvlLbl val="0"/>
      </c:catAx>
      <c:valAx>
        <c:axId val="1903336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33334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участников олимпиады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888888888761E-3"/>
                  <c:y val="0.1130334377236193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3888888888888889E-3"/>
                  <c:y val="0.12245289086725425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7777777777777779E-3"/>
                  <c:y val="0.13187234401088918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eparator> </c:separator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4 класс Русский язык 67%</c:v>
                </c:pt>
                <c:pt idx="1">
                  <c:v>4 класс Математика 67%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Победители и призёры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77777777777803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7777777777778286E-3"/>
                  <c:y val="9.9846203322530316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8798E-3"/>
                  <c:y val="8.4775078292714481E-2"/>
                </c:manualLayout>
              </c:layout>
              <c:spPr/>
              <c:txPr>
                <a:bodyPr/>
                <a:lstStyle/>
                <a:p>
                  <a:pPr>
                    <a:defRPr sz="3600" b="1">
                      <a:solidFill>
                        <a:srgbClr val="FFFF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8.4775078292714481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FF00"/>
                        </a:solidFill>
                      </a:rPr>
                      <a:t>16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4 класс Русский язык 67%</c:v>
                </c:pt>
                <c:pt idx="1">
                  <c:v>4 класс Математика 67%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03339424"/>
        <c:axId val="1903341056"/>
      </c:barChart>
      <c:catAx>
        <c:axId val="190333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903341056"/>
        <c:crosses val="autoZero"/>
        <c:auto val="1"/>
        <c:lblAlgn val="ctr"/>
        <c:lblOffset val="100"/>
        <c:noMultiLvlLbl val="0"/>
      </c:catAx>
      <c:valAx>
        <c:axId val="1903341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033394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144000" cy="6859335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012160" cy="4366440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0.55643</cdr:x>
      <cdr:y>0.14444</cdr:y>
    </cdr:from>
    <cdr:to>
      <cdr:x>0.61831</cdr:x>
      <cdr:y>0.25046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68044" y="936104"/>
          <a:ext cx="552535" cy="6870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600" b="1" dirty="0" smtClean="0">
              <a:solidFill>
                <a:srgbClr val="FFFF00"/>
              </a:solidFill>
            </a:rPr>
            <a:t>52</a:t>
          </a:r>
          <a:endParaRPr lang="ru-RU" sz="36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0.03516</cdr:x>
      <cdr:y>0.185</cdr:y>
    </cdr:from>
    <cdr:to>
      <cdr:x>0.97249</cdr:x>
      <cdr:y>0.34249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1410" y="1268760"/>
          <a:ext cx="8568959" cy="108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 smtClean="0"/>
            <a:t>Победители: 1 «Г», 2 «А», 2 «В», 3 «В»,4 «Б1»</a:t>
          </a:r>
          <a:endParaRPr lang="ru-RU" sz="3200" b="1" dirty="0"/>
        </a:p>
      </cdr:txBody>
    </cdr:sp>
  </cdr:relSizeAnchor>
  <cdr:relSizeAnchor xmlns:cdr="http://schemas.openxmlformats.org/drawingml/2006/chartDrawing">
    <cdr:from>
      <cdr:x>0.03516</cdr:x>
      <cdr:y>0.2795</cdr:y>
    </cdr:from>
    <cdr:to>
      <cdr:x>0.7677</cdr:x>
      <cdr:y>0.3845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1410" y="1916832"/>
          <a:ext cx="6696794" cy="720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 smtClean="0"/>
            <a:t>Призёры: 1 «Б», 2 «Б» </a:t>
          </a:r>
          <a:endParaRPr lang="ru-RU" sz="3200" b="1" dirty="0"/>
        </a:p>
      </cdr:txBody>
    </cdr:sp>
  </cdr:relSizeAnchor>
  <cdr:relSizeAnchor xmlns:cdr="http://schemas.openxmlformats.org/drawingml/2006/chartDrawing">
    <cdr:from>
      <cdr:x>0.09029</cdr:x>
      <cdr:y>0.00231</cdr:y>
    </cdr:from>
    <cdr:to>
      <cdr:x>0.95274</cdr:x>
      <cdr:y>0.14143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825466" y="15846"/>
          <a:ext cx="7884368" cy="95410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Олимпиада «Музеи. Парки. Усадьбы» </a:t>
          </a:r>
        </a:p>
        <a:p xmlns:a="http://schemas.openxmlformats.org/drawingml/2006/main">
          <a:pPr algn="ctr"/>
          <a:r>
            <a:rPr lang="ru-RU" sz="28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2015 – 2016 уч. </a:t>
          </a:r>
          <a:r>
            <a: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г</a:t>
          </a:r>
          <a:r>
            <a:rPr lang="ru-RU" sz="2800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rPr>
            <a:t>.</a:t>
          </a:r>
          <a:endParaRPr lang="ru-RU" sz="2800" b="1" cap="all" dirty="0">
            <a:ln w="9000" cmpd="sng">
              <a:solidFill>
                <a:srgbClr val="8064A2">
                  <a:shade val="50000"/>
                  <a:satMod val="120000"/>
                </a:srgbClr>
              </a:solidFill>
              <a:prstDash val="solid"/>
            </a:ln>
            <a:gradFill>
              <a:gsLst>
                <a:gs pos="0">
                  <a:srgbClr val="8064A2">
                    <a:shade val="20000"/>
                    <a:satMod val="245000"/>
                  </a:srgbClr>
                </a:gs>
                <a:gs pos="43000">
                  <a:srgbClr val="8064A2">
                    <a:satMod val="255000"/>
                  </a:srgbClr>
                </a:gs>
                <a:gs pos="48000">
                  <a:srgbClr val="8064A2">
                    <a:shade val="85000"/>
                    <a:satMod val="255000"/>
                  </a:srgbClr>
                </a:gs>
                <a:gs pos="100000">
                  <a:srgbClr val="8064A2">
                    <a:shade val="20000"/>
                    <a:satMod val="245000"/>
                  </a:srgbClr>
                </a:gs>
              </a:gsLst>
              <a:lin ang="5400000"/>
            </a:gradFill>
            <a:effectLst>
              <a:reflection blurRad="12700" stA="28000" endPos="45000" dist="1000" dir="5400000" sy="-100000" algn="bl" rotWithShape="0"/>
            </a:effectLst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0.74826</cdr:x>
      <cdr:y>0.68551</cdr:y>
    </cdr:from>
    <cdr:to>
      <cdr:x>1</cdr:x>
      <cdr:y>1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680865" y="4442625"/>
          <a:ext cx="2247619" cy="2038095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4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237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20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65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900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17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23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27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549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97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96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32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39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37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3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3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57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1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75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8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8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7DF7-D6A4-4D51-AEA7-B1983442016C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D2764-B7ED-429B-AD7F-5F10617A4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8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BF39B-B583-4756-A992-1A5DBD4454A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65E23-6CE7-4C8F-AC71-D1E0F4014B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4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21vek.olimpiada.ru/news/33" TargetMode="External"/><Relationship Id="rId2" Type="http://schemas.openxmlformats.org/officeDocument/2006/relationships/hyperlink" Target="https://plus.olimpiada.ru/login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hyperlink" Target="http://nsportal.ru/nachalnaya-shkola/raznoe/2016/03/09/olimpiada-moskovskiy-treteklassnik" TargetMode="External"/><Relationship Id="rId4" Type="http://schemas.openxmlformats.org/officeDocument/2006/relationships/hyperlink" Target="http://1499a.blogspot.ru/2015/11/2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-3175"/>
            <a:ext cx="916305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1052736"/>
            <a:ext cx="56166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Слагаемые успеха: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 качества преподавания –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качеству образования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58112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041" y="4222835"/>
            <a:ext cx="61817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909" y="5206027"/>
            <a:ext cx="5688013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65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2869580"/>
              </p:ext>
            </p:extLst>
          </p:nvPr>
        </p:nvGraphicFramePr>
        <p:xfrm>
          <a:off x="108012" y="116632"/>
          <a:ext cx="9144000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496" y="0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Олимпиада «Московский 2,3,4-классник </a:t>
            </a:r>
            <a:r>
              <a:rPr lang="en-US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XXI 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века» 2015 – 2016 уч. </a:t>
            </a: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691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09972253"/>
              </p:ext>
            </p:extLst>
          </p:nvPr>
        </p:nvGraphicFramePr>
        <p:xfrm>
          <a:off x="2118" y="0"/>
          <a:ext cx="914188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5733256"/>
            <a:ext cx="8460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79646">
                    <a:lumMod val="50000"/>
                  </a:srgbClr>
                </a:solidFill>
              </a:rPr>
              <a:t>Участвовали все 15 классов 100%</a:t>
            </a:r>
            <a:endParaRPr lang="ru-RU" sz="4400" b="1" dirty="0">
              <a:solidFill>
                <a:srgbClr val="F7964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05327901"/>
              </p:ext>
            </p:extLst>
          </p:nvPr>
        </p:nvGraphicFramePr>
        <p:xfrm>
          <a:off x="108012" y="116632"/>
          <a:ext cx="8928484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5333" y="-28169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Городской Экологический фестиваль «Бережём планету вместе»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2015 – 2016 уч. </a:t>
            </a: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65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Значимые мероприятия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2015 – 2016 уч. Г. И начале 2016 – 2017 уч. 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8163" y="1190361"/>
            <a:ext cx="7974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Участие в  </a:t>
            </a:r>
            <a:r>
              <a:rPr lang="ru-RU" sz="3200" b="1" dirty="0" smtClean="0">
                <a:solidFill>
                  <a:srgbClr val="F79646">
                    <a:lumMod val="50000"/>
                  </a:srgbClr>
                </a:solidFill>
              </a:rPr>
              <a:t>5 конкурсах (значимых), предложенных для начальной школы</a:t>
            </a:r>
            <a:endParaRPr lang="ru-RU" sz="3200" b="1" dirty="0">
              <a:solidFill>
                <a:srgbClr val="F79646">
                  <a:lumMod val="50000"/>
                </a:srgb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589240"/>
            <a:ext cx="1615165" cy="114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865" y="2276872"/>
            <a:ext cx="858735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Конкурсы:</a:t>
            </a:r>
            <a:r>
              <a:rPr lang="ru-RU" sz="40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городская олимпиада «Плюс»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городская олимпиада «Московский 2, 3, 4 - </a:t>
            </a:r>
            <a:r>
              <a:rPr lang="ru-RU" sz="2800" b="1" dirty="0" err="1" smtClean="0">
                <a:solidFill>
                  <a:srgbClr val="F79646">
                    <a:lumMod val="50000"/>
                  </a:srgbClr>
                </a:solidFill>
              </a:rPr>
              <a:t>классник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  <a:r>
              <a:rPr lang="en-US" sz="2800" b="1" dirty="0" smtClean="0">
                <a:solidFill>
                  <a:srgbClr val="F79646">
                    <a:lumMod val="50000"/>
                  </a:srgbClr>
                </a:solidFill>
              </a:rPr>
              <a:t>XXI 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века»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олимпиада «Музеи. Парки. Усадьбы»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F79646">
                    <a:lumMod val="50000"/>
                  </a:srgbClr>
                </a:solidFill>
              </a:rPr>
              <a:t>школьный этап ВОШ по 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предметам  </a:t>
            </a:r>
            <a:r>
              <a:rPr lang="ru-RU" sz="2800" b="1" dirty="0">
                <a:solidFill>
                  <a:srgbClr val="F79646">
                    <a:lumMod val="50000"/>
                  </a:srgbClr>
                </a:solidFill>
              </a:rPr>
              <a:t>«Русский язык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», «Математика» </a:t>
            </a:r>
            <a:endParaRPr lang="ru-RU" sz="2800" b="1" dirty="0">
              <a:solidFill>
                <a:srgbClr val="F79646">
                  <a:lumMod val="50000"/>
                </a:srgbClr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F79646">
                    <a:lumMod val="50000"/>
                  </a:srgbClr>
                </a:solidFill>
              </a:rPr>
              <a:t>московский городской фотоконкурс "Лучшие места Москвы"         </a:t>
            </a:r>
          </a:p>
        </p:txBody>
      </p:sp>
    </p:spTree>
    <p:extLst>
      <p:ext uri="{BB962C8B-B14F-4D97-AF65-F5344CB8AC3E}">
        <p14:creationId xmlns:p14="http://schemas.microsoft.com/office/powerpoint/2010/main" val="379156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23250885"/>
              </p:ext>
            </p:extLst>
          </p:nvPr>
        </p:nvGraphicFramePr>
        <p:xfrm>
          <a:off x="108012" y="116632"/>
          <a:ext cx="8928484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503" y="72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Школьный этап ВОШ по предметам «Русский язык»  и «математика» </a:t>
            </a: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2016 – 2017 уч. </a:t>
            </a: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07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1054" y="31499"/>
            <a:ext cx="4208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Слагаемые успеха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232476" y="116632"/>
            <a:ext cx="3876028" cy="3888432"/>
          </a:xfrm>
          <a:prstGeom prst="cloudCallout">
            <a:avLst>
              <a:gd name="adj1" fmla="val -74478"/>
              <a:gd name="adj2" fmla="val 1021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3301" y="951111"/>
            <a:ext cx="308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hlinkClick r:id="rId2"/>
              </a:rPr>
              <a:t>https://plus.olimpiada.ru/login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 flipH="1">
            <a:off x="179512" y="548680"/>
            <a:ext cx="3312368" cy="1728192"/>
          </a:xfrm>
          <a:prstGeom prst="cloudCallout">
            <a:avLst>
              <a:gd name="adj1" fmla="val -30453"/>
              <a:gd name="adj2" fmla="val 7639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 flipH="1">
            <a:off x="179512" y="4797152"/>
            <a:ext cx="3312368" cy="1728192"/>
          </a:xfrm>
          <a:prstGeom prst="cloudCallout">
            <a:avLst>
              <a:gd name="adj1" fmla="val -30871"/>
              <a:gd name="adj2" fmla="val -9275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5485916" y="4550801"/>
            <a:ext cx="3312368" cy="1728192"/>
          </a:xfrm>
          <a:prstGeom prst="cloudCallout">
            <a:avLst>
              <a:gd name="adj1" fmla="val -55131"/>
              <a:gd name="adj2" fmla="val -4626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41821" y="1320443"/>
            <a:ext cx="3524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hlinkClick r:id="rId3"/>
              </a:rPr>
              <a:t>http://21vek.olimpiada.ru/news/33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1973253"/>
            <a:ext cx="4227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hlinkClick r:id="rId4"/>
              </a:rPr>
              <a:t>http://1499a.blogspot.ru/2015/11/21.html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80856" y="2505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  <a:hlinkClick r:id="rId5"/>
              </a:rPr>
              <a:t>http://nsportal.ru/nachalnaya-shkola/raznoe/2016/03/09/olimpiada-moskovskiy-treteklassnik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27897" y="293109"/>
            <a:ext cx="3151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ресурсы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600" y="2852937"/>
            <a:ext cx="230425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79512" y="798277"/>
            <a:ext cx="315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Проектно-исследовательская деятельность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9927" y="4964975"/>
            <a:ext cx="315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Дополнительное образование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рамках школы)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24503" y="4814732"/>
            <a:ext cx="3255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Дополнительное образование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рамках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ДЮЦа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5" descr="Картинки по запросу успех в школ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04664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Предметные диагностики и МПУ (МГЧ) в 4 классах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26392611"/>
              </p:ext>
            </p:extLst>
          </p:nvPr>
        </p:nvGraphicFramePr>
        <p:xfrm>
          <a:off x="1524000" y="1397000"/>
          <a:ext cx="6216352" cy="4264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9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5278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89880406"/>
              </p:ext>
            </p:extLst>
          </p:nvPr>
        </p:nvGraphicFramePr>
        <p:xfrm>
          <a:off x="0" y="-1336"/>
          <a:ext cx="9144000" cy="6859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871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6" y="0"/>
            <a:ext cx="913706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5278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27967189"/>
              </p:ext>
            </p:extLst>
          </p:nvPr>
        </p:nvGraphicFramePr>
        <p:xfrm>
          <a:off x="0" y="-1336"/>
          <a:ext cx="9144000" cy="6859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556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57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376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738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Олимпиадное движение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2015 – 2016 уч. Г.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65" y="849145"/>
            <a:ext cx="8941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Участвовали в  </a:t>
            </a:r>
            <a:r>
              <a:rPr lang="ru-RU" sz="3600" b="1" dirty="0" smtClean="0">
                <a:solidFill>
                  <a:srgbClr val="F79646">
                    <a:lumMod val="50000"/>
                  </a:srgbClr>
                </a:solidFill>
              </a:rPr>
              <a:t>4 конкурсах (значимых) из 4-х предложенных для начальной школы</a:t>
            </a:r>
            <a:endParaRPr lang="ru-RU" sz="36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080007"/>
            <a:ext cx="858735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Конкурсы:</a:t>
            </a:r>
            <a:r>
              <a:rPr lang="ru-RU" sz="40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городская олимпиада «Плюс»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городская олимпиада «Московский 2, 3, 4 - </a:t>
            </a:r>
            <a:r>
              <a:rPr lang="ru-RU" sz="2800" b="1" dirty="0" err="1" smtClean="0">
                <a:solidFill>
                  <a:srgbClr val="F79646">
                    <a:lumMod val="50000"/>
                  </a:srgbClr>
                </a:solidFill>
              </a:rPr>
              <a:t>классник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 </a:t>
            </a:r>
            <a:r>
              <a:rPr lang="en-US" sz="2800" b="1" dirty="0" smtClean="0">
                <a:solidFill>
                  <a:srgbClr val="F79646">
                    <a:lumMod val="50000"/>
                  </a:srgbClr>
                </a:solidFill>
              </a:rPr>
              <a:t>XXI </a:t>
            </a: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века»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олимпиада «Музеи. Парки. Усадьбы»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городской экологический фестиваль «Бережём планету вместе»           </a:t>
            </a:r>
            <a:endParaRPr lang="ru-RU" sz="2800" b="1" dirty="0">
              <a:solidFill>
                <a:srgbClr val="F79646">
                  <a:lumMod val="50000"/>
                </a:srgb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600" y="5229200"/>
            <a:ext cx="2140893" cy="1515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91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D5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92715417"/>
              </p:ext>
            </p:extLst>
          </p:nvPr>
        </p:nvGraphicFramePr>
        <p:xfrm>
          <a:off x="108012" y="116632"/>
          <a:ext cx="8928484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55776" y="0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Олимпиада «Плюс» 2015 – 2016 уч. </a:t>
            </a:r>
            <a:r>
              <a:rPr lang="ru-RU" sz="28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16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309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2016-10-27T10:06:22Z</dcterms:created>
  <dcterms:modified xsi:type="dcterms:W3CDTF">2016-11-26T17:39:40Z</dcterms:modified>
</cp:coreProperties>
</file>