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8" r:id="rId4"/>
    <p:sldId id="259" r:id="rId5"/>
    <p:sldId id="269" r:id="rId6"/>
    <p:sldId id="262" r:id="rId7"/>
    <p:sldId id="283" r:id="rId8"/>
    <p:sldId id="273" r:id="rId9"/>
    <p:sldId id="274" r:id="rId10"/>
    <p:sldId id="280" r:id="rId11"/>
    <p:sldId id="281" r:id="rId12"/>
    <p:sldId id="275" r:id="rId13"/>
    <p:sldId id="276" r:id="rId14"/>
    <p:sldId id="286" r:id="rId15"/>
    <p:sldId id="285" r:id="rId16"/>
    <p:sldId id="284" r:id="rId17"/>
    <p:sldId id="289" r:id="rId18"/>
    <p:sldId id="292" r:id="rId19"/>
    <p:sldId id="26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99"/>
    <a:srgbClr val="FFCC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2014-2015</c:v>
                </c:pt>
              </c:strCache>
            </c:strRef>
          </c:tx>
          <c:invertIfNegative val="0"/>
          <c:dLbls>
            <c:spPr>
              <a:solidFill>
                <a:schemeClr val="accent1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400" b="1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Лист1!$B$1:$E$1</c:f>
              <c:strCache>
                <c:ptCount val="4"/>
                <c:pt idx="0">
                  <c:v>8 класс</c:v>
                </c:pt>
                <c:pt idx="1">
                  <c:v>9 класс</c:v>
                </c:pt>
                <c:pt idx="2">
                  <c:v>10 класс</c:v>
                </c:pt>
                <c:pt idx="3">
                  <c:v>11 класс</c:v>
                </c:pt>
              </c:strCache>
            </c:strRef>
          </c:cat>
          <c:val>
            <c:numRef>
              <c:f>Лист1!$B$2:$E$2</c:f>
              <c:numCache>
                <c:formatCode>General</c:formatCode>
                <c:ptCount val="4"/>
                <c:pt idx="0">
                  <c:v>52</c:v>
                </c:pt>
                <c:pt idx="1">
                  <c:v>49</c:v>
                </c:pt>
                <c:pt idx="2">
                  <c:v>53</c:v>
                </c:pt>
                <c:pt idx="3">
                  <c:v>62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2015-2016</c:v>
                </c:pt>
              </c:strCache>
            </c:strRef>
          </c:tx>
          <c:invertIfNegative val="0"/>
          <c:dLbls>
            <c:dLbl>
              <c:idx val="0"/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 sz="1400" b="1"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FF00"/>
              </a:solidFill>
            </c:spPr>
            <c:txPr>
              <a:bodyPr/>
              <a:lstStyle/>
              <a:p>
                <a:pPr>
                  <a:defRPr sz="1400" b="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Лист1!$B$1:$E$1</c:f>
              <c:strCache>
                <c:ptCount val="4"/>
                <c:pt idx="0">
                  <c:v>8 класс</c:v>
                </c:pt>
                <c:pt idx="1">
                  <c:v>9 класс</c:v>
                </c:pt>
                <c:pt idx="2">
                  <c:v>10 класс</c:v>
                </c:pt>
                <c:pt idx="3">
                  <c:v>11 класс</c:v>
                </c:pt>
              </c:strCache>
            </c:strRef>
          </c:cat>
          <c:val>
            <c:numRef>
              <c:f>Лист1!$B$3:$E$3</c:f>
              <c:numCache>
                <c:formatCode>General</c:formatCode>
                <c:ptCount val="4"/>
                <c:pt idx="0">
                  <c:v>63</c:v>
                </c:pt>
                <c:pt idx="1">
                  <c:v>69</c:v>
                </c:pt>
                <c:pt idx="2">
                  <c:v>72</c:v>
                </c:pt>
                <c:pt idx="3">
                  <c:v>74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85985920"/>
        <c:axId val="85991808"/>
        <c:axId val="0"/>
      </c:bar3DChart>
      <c:catAx>
        <c:axId val="85985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 Narrow" panose="020B0606020202030204" pitchFamily="34" charset="0"/>
              </a:defRPr>
            </a:pPr>
            <a:endParaRPr lang="ru-RU"/>
          </a:p>
        </c:txPr>
        <c:crossAx val="85991808"/>
        <c:crosses val="autoZero"/>
        <c:auto val="1"/>
        <c:lblAlgn val="ctr"/>
        <c:lblOffset val="100"/>
        <c:noMultiLvlLbl val="0"/>
      </c:catAx>
      <c:valAx>
        <c:axId val="85991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5985920"/>
        <c:crosses val="autoZero"/>
        <c:crossBetween val="between"/>
      </c:valAx>
      <c:spPr>
        <a:gradFill>
          <a:gsLst>
            <a:gs pos="0">
              <a:schemeClr val="accent3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2.3320866141732212E-2"/>
          <c:y val="0.80054206765820934"/>
          <c:w val="0.16834580052493439"/>
          <c:h val="0.16743438320209975"/>
        </c:manualLayout>
      </c:layout>
      <c:overlay val="1"/>
      <c:txPr>
        <a:bodyPr/>
        <a:lstStyle/>
        <a:p>
          <a:pPr>
            <a:defRPr sz="16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2544F3-4CDB-4D41-B9A8-977434EF4AC2}" type="doc">
      <dgm:prSet loTypeId="urn:microsoft.com/office/officeart/2005/8/layout/cycle6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59EED0D-0D6E-44CF-9058-0F3067A5F40B}">
      <dgm:prSet phldrT="[Текст]" custT="1"/>
      <dgm:spPr/>
      <dgm:t>
        <a:bodyPr/>
        <a:lstStyle/>
        <a:p>
          <a:r>
            <a:rPr lang="ru-RU" sz="1800" dirty="0" smtClean="0">
              <a:latin typeface="Arial Narrow" pitchFamily="34" charset="0"/>
            </a:rPr>
            <a:t>Общее снижение интереса школьников к учебно-познавательной деятельности</a:t>
          </a:r>
          <a:endParaRPr lang="ru-RU" sz="1800" dirty="0">
            <a:latin typeface="Arial Narrow" pitchFamily="34" charset="0"/>
          </a:endParaRPr>
        </a:p>
      </dgm:t>
    </dgm:pt>
    <dgm:pt modelId="{8D9A84AB-435E-40FE-A647-67B62355F79D}" type="parTrans" cxnId="{350D09FF-8C71-4A84-B557-8946556A8185}">
      <dgm:prSet/>
      <dgm:spPr/>
      <dgm:t>
        <a:bodyPr/>
        <a:lstStyle/>
        <a:p>
          <a:endParaRPr lang="ru-RU"/>
        </a:p>
      </dgm:t>
    </dgm:pt>
    <dgm:pt modelId="{CF6E74FC-0D68-44DC-BE66-A338A9B9C0B3}" type="sibTrans" cxnId="{350D09FF-8C71-4A84-B557-8946556A8185}">
      <dgm:prSet/>
      <dgm:spPr/>
      <dgm:t>
        <a:bodyPr/>
        <a:lstStyle/>
        <a:p>
          <a:endParaRPr lang="ru-RU"/>
        </a:p>
      </dgm:t>
    </dgm:pt>
    <dgm:pt modelId="{83F35D8D-0C91-482C-A865-85B525DA5A9D}">
      <dgm:prSet phldrT="[Текст]" custT="1"/>
      <dgm:spPr/>
      <dgm:t>
        <a:bodyPr/>
        <a:lstStyle/>
        <a:p>
          <a:r>
            <a:rPr lang="ru-RU" sz="1800" dirty="0" smtClean="0">
              <a:latin typeface="Arial Narrow" pitchFamily="34" charset="0"/>
            </a:rPr>
            <a:t>Неумение обучающихся работать с историческим источником, картой</a:t>
          </a:r>
          <a:endParaRPr lang="ru-RU" sz="1800" dirty="0">
            <a:latin typeface="Arial Narrow" pitchFamily="34" charset="0"/>
          </a:endParaRPr>
        </a:p>
      </dgm:t>
    </dgm:pt>
    <dgm:pt modelId="{DE78CA58-E0C0-448D-B579-5FDDB1108D7A}" type="parTrans" cxnId="{165A0FC0-B6EC-4736-840F-C2AF7FB47A87}">
      <dgm:prSet/>
      <dgm:spPr/>
      <dgm:t>
        <a:bodyPr/>
        <a:lstStyle/>
        <a:p>
          <a:endParaRPr lang="ru-RU"/>
        </a:p>
      </dgm:t>
    </dgm:pt>
    <dgm:pt modelId="{8CDE949F-F4BD-4242-867A-2C76AA5EF0E3}" type="sibTrans" cxnId="{165A0FC0-B6EC-4736-840F-C2AF7FB47A87}">
      <dgm:prSet/>
      <dgm:spPr/>
      <dgm:t>
        <a:bodyPr/>
        <a:lstStyle/>
        <a:p>
          <a:endParaRPr lang="ru-RU"/>
        </a:p>
      </dgm:t>
    </dgm:pt>
    <dgm:pt modelId="{3280A43E-5A51-4D6E-AD21-0A4705F71461}">
      <dgm:prSet phldrT="[Текст]" custT="1"/>
      <dgm:spPr/>
      <dgm:t>
        <a:bodyPr/>
        <a:lstStyle/>
        <a:p>
          <a:r>
            <a:rPr lang="ru-RU" sz="1800" dirty="0" smtClean="0">
              <a:latin typeface="Arial Narrow" pitchFamily="34" charset="0"/>
            </a:rPr>
            <a:t>неумение сравнивать, устанавливать причинно-следственные связи, обобщать материал</a:t>
          </a:r>
          <a:endParaRPr lang="ru-RU" sz="1800" dirty="0">
            <a:latin typeface="Arial Narrow" pitchFamily="34" charset="0"/>
          </a:endParaRPr>
        </a:p>
      </dgm:t>
    </dgm:pt>
    <dgm:pt modelId="{F86DD7C7-DA56-429D-A453-A31E92E92A29}" type="parTrans" cxnId="{42B49778-A7F3-4DFE-99EF-807A06C977C7}">
      <dgm:prSet/>
      <dgm:spPr/>
      <dgm:t>
        <a:bodyPr/>
        <a:lstStyle/>
        <a:p>
          <a:endParaRPr lang="ru-RU"/>
        </a:p>
      </dgm:t>
    </dgm:pt>
    <dgm:pt modelId="{D6C8913A-D93D-47BC-B434-EEFAB172578B}" type="sibTrans" cxnId="{42B49778-A7F3-4DFE-99EF-807A06C977C7}">
      <dgm:prSet/>
      <dgm:spPr/>
      <dgm:t>
        <a:bodyPr/>
        <a:lstStyle/>
        <a:p>
          <a:endParaRPr lang="ru-RU"/>
        </a:p>
      </dgm:t>
    </dgm:pt>
    <dgm:pt modelId="{19BC81BA-1823-4DD4-A7D1-DE564E1F29C2}">
      <dgm:prSet phldrT="[Текст]" custT="1"/>
      <dgm:spPr/>
      <dgm:t>
        <a:bodyPr/>
        <a:lstStyle/>
        <a:p>
          <a:r>
            <a:rPr lang="ru-RU" sz="1800" dirty="0" smtClean="0">
              <a:latin typeface="Arial Narrow" pitchFamily="34" charset="0"/>
            </a:rPr>
            <a:t>Неумение организовать самостоятельную  деятельность по выполнению исследовательских работ</a:t>
          </a:r>
          <a:endParaRPr lang="ru-RU" sz="1800" dirty="0">
            <a:latin typeface="Arial Narrow" pitchFamily="34" charset="0"/>
          </a:endParaRPr>
        </a:p>
      </dgm:t>
    </dgm:pt>
    <dgm:pt modelId="{9E8CBFC3-18E7-46CF-AEA6-358135895207}" type="parTrans" cxnId="{D9A42AFA-E974-4D31-97FC-A4F291F51624}">
      <dgm:prSet/>
      <dgm:spPr/>
      <dgm:t>
        <a:bodyPr/>
        <a:lstStyle/>
        <a:p>
          <a:endParaRPr lang="ru-RU"/>
        </a:p>
      </dgm:t>
    </dgm:pt>
    <dgm:pt modelId="{82F4D34A-DBDF-4424-A639-6E93B07938A6}" type="sibTrans" cxnId="{D9A42AFA-E974-4D31-97FC-A4F291F51624}">
      <dgm:prSet/>
      <dgm:spPr/>
      <dgm:t>
        <a:bodyPr/>
        <a:lstStyle/>
        <a:p>
          <a:endParaRPr lang="ru-RU"/>
        </a:p>
      </dgm:t>
    </dgm:pt>
    <dgm:pt modelId="{81AB4D35-0D82-4E45-AE7A-A35156914C18}">
      <dgm:prSet phldrT="[Текст]" custT="1"/>
      <dgm:spPr/>
      <dgm:t>
        <a:bodyPr/>
        <a:lstStyle/>
        <a:p>
          <a:pPr>
            <a:lnSpc>
              <a:spcPts val="2160"/>
            </a:lnSpc>
            <a:spcAft>
              <a:spcPts val="0"/>
            </a:spcAft>
          </a:pPr>
          <a:r>
            <a:rPr lang="ru-RU" sz="1800" dirty="0" smtClean="0">
              <a:latin typeface="Arial Narrow" pitchFamily="34" charset="0"/>
            </a:rPr>
            <a:t>Традиционные уроки формируют потребительский характер  деятельности</a:t>
          </a:r>
          <a:endParaRPr lang="ru-RU" sz="1800" dirty="0">
            <a:latin typeface="Arial Narrow" pitchFamily="34" charset="0"/>
          </a:endParaRPr>
        </a:p>
      </dgm:t>
    </dgm:pt>
    <dgm:pt modelId="{377DC62B-DECD-4183-94D7-DB0BAB48DD1E}" type="parTrans" cxnId="{5050A645-73D5-4275-A6FA-69FF9AB365B7}">
      <dgm:prSet/>
      <dgm:spPr/>
      <dgm:t>
        <a:bodyPr/>
        <a:lstStyle/>
        <a:p>
          <a:endParaRPr lang="ru-RU"/>
        </a:p>
      </dgm:t>
    </dgm:pt>
    <dgm:pt modelId="{1078E39E-4120-470E-99A2-F9C69C1BC35D}" type="sibTrans" cxnId="{5050A645-73D5-4275-A6FA-69FF9AB365B7}">
      <dgm:prSet/>
      <dgm:spPr/>
      <dgm:t>
        <a:bodyPr/>
        <a:lstStyle/>
        <a:p>
          <a:endParaRPr lang="ru-RU"/>
        </a:p>
      </dgm:t>
    </dgm:pt>
    <dgm:pt modelId="{62CDBE90-840E-485D-9EF3-052A8545C2BF}" type="pres">
      <dgm:prSet presAssocID="{302544F3-4CDB-4D41-B9A8-977434EF4AC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719810-9531-4308-9E1D-75F759382CF0}" type="pres">
      <dgm:prSet presAssocID="{B59EED0D-0D6E-44CF-9058-0F3067A5F40B}" presName="node" presStyleLbl="node1" presStyleIdx="0" presStyleCnt="5" custScaleX="134097" custScaleY="108682" custRadScaleRad="87872" custRadScaleInc="9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4EAB35-952A-4B1B-9E6F-C5A320A89176}" type="pres">
      <dgm:prSet presAssocID="{B59EED0D-0D6E-44CF-9058-0F3067A5F40B}" presName="spNode" presStyleCnt="0"/>
      <dgm:spPr/>
      <dgm:t>
        <a:bodyPr/>
        <a:lstStyle/>
        <a:p>
          <a:endParaRPr lang="ru-RU"/>
        </a:p>
      </dgm:t>
    </dgm:pt>
    <dgm:pt modelId="{B26147D8-34C6-4246-8603-37B312BE05C2}" type="pres">
      <dgm:prSet presAssocID="{CF6E74FC-0D68-44DC-BE66-A338A9B9C0B3}" presName="sibTrans" presStyleLbl="sibTrans1D1" presStyleIdx="0" presStyleCnt="5"/>
      <dgm:spPr/>
      <dgm:t>
        <a:bodyPr/>
        <a:lstStyle/>
        <a:p>
          <a:endParaRPr lang="ru-RU"/>
        </a:p>
      </dgm:t>
    </dgm:pt>
    <dgm:pt modelId="{9C146055-D64F-4C46-AD0C-13A5371DC174}" type="pres">
      <dgm:prSet presAssocID="{83F35D8D-0C91-482C-A865-85B525DA5A9D}" presName="node" presStyleLbl="node1" presStyleIdx="1" presStyleCnt="5" custScaleX="136972" custScaleY="147688" custRadScaleRad="102623" custRadScaleInc="13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5D1A4C-9332-48A0-81FA-F92128108A9B}" type="pres">
      <dgm:prSet presAssocID="{83F35D8D-0C91-482C-A865-85B525DA5A9D}" presName="spNode" presStyleCnt="0"/>
      <dgm:spPr/>
      <dgm:t>
        <a:bodyPr/>
        <a:lstStyle/>
        <a:p>
          <a:endParaRPr lang="ru-RU"/>
        </a:p>
      </dgm:t>
    </dgm:pt>
    <dgm:pt modelId="{E8F3B3B9-0351-499A-AA73-933D5397B12F}" type="pres">
      <dgm:prSet presAssocID="{8CDE949F-F4BD-4242-867A-2C76AA5EF0E3}" presName="sibTrans" presStyleLbl="sibTrans1D1" presStyleIdx="1" presStyleCnt="5"/>
      <dgm:spPr/>
      <dgm:t>
        <a:bodyPr/>
        <a:lstStyle/>
        <a:p>
          <a:endParaRPr lang="ru-RU"/>
        </a:p>
      </dgm:t>
    </dgm:pt>
    <dgm:pt modelId="{5603861E-4F7E-494F-A21E-622EEAB52217}" type="pres">
      <dgm:prSet presAssocID="{3280A43E-5A51-4D6E-AD21-0A4705F71461}" presName="node" presStyleLbl="node1" presStyleIdx="2" presStyleCnt="5" custScaleX="142145" custScaleY="147138" custRadScaleRad="89518" custRadScaleInc="-568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F0DF1D-7E20-4865-A258-F76A80D98229}" type="pres">
      <dgm:prSet presAssocID="{3280A43E-5A51-4D6E-AD21-0A4705F71461}" presName="spNode" presStyleCnt="0"/>
      <dgm:spPr/>
      <dgm:t>
        <a:bodyPr/>
        <a:lstStyle/>
        <a:p>
          <a:endParaRPr lang="ru-RU"/>
        </a:p>
      </dgm:t>
    </dgm:pt>
    <dgm:pt modelId="{82DC4197-C010-4BDF-B2D2-1D2F8F84812A}" type="pres">
      <dgm:prSet presAssocID="{D6C8913A-D93D-47BC-B434-EEFAB172578B}" presName="sibTrans" presStyleLbl="sibTrans1D1" presStyleIdx="2" presStyleCnt="5"/>
      <dgm:spPr/>
      <dgm:t>
        <a:bodyPr/>
        <a:lstStyle/>
        <a:p>
          <a:endParaRPr lang="ru-RU"/>
        </a:p>
      </dgm:t>
    </dgm:pt>
    <dgm:pt modelId="{6A164697-4E42-4A69-AD46-8DEB2684947B}" type="pres">
      <dgm:prSet presAssocID="{19BC81BA-1823-4DD4-A7D1-DE564E1F29C2}" presName="node" presStyleLbl="node1" presStyleIdx="3" presStyleCnt="5" custScaleX="142445" custScaleY="153355" custRadScaleRad="84023" custRadScaleInc="598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F26CAD-0E44-4E15-8768-82EEEC2D6ECA}" type="pres">
      <dgm:prSet presAssocID="{19BC81BA-1823-4DD4-A7D1-DE564E1F29C2}" presName="spNode" presStyleCnt="0"/>
      <dgm:spPr/>
      <dgm:t>
        <a:bodyPr/>
        <a:lstStyle/>
        <a:p>
          <a:endParaRPr lang="ru-RU"/>
        </a:p>
      </dgm:t>
    </dgm:pt>
    <dgm:pt modelId="{83EA1AEA-CC53-4B62-BC74-960C4C1D8317}" type="pres">
      <dgm:prSet presAssocID="{82F4D34A-DBDF-4424-A639-6E93B07938A6}" presName="sibTrans" presStyleLbl="sibTrans1D1" presStyleIdx="3" presStyleCnt="5"/>
      <dgm:spPr/>
      <dgm:t>
        <a:bodyPr/>
        <a:lstStyle/>
        <a:p>
          <a:endParaRPr lang="ru-RU"/>
        </a:p>
      </dgm:t>
    </dgm:pt>
    <dgm:pt modelId="{2BA7BF96-49DA-4576-9974-33E0F46AA045}" type="pres">
      <dgm:prSet presAssocID="{81AB4D35-0D82-4E45-AE7A-A35156914C18}" presName="node" presStyleLbl="node1" presStyleIdx="4" presStyleCnt="5" custScaleX="136626" custScaleY="150416" custRadScaleRad="99353" custRadScaleInc="-2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31F054-A1FB-41B4-8DC0-40A9DE2643AF}" type="pres">
      <dgm:prSet presAssocID="{81AB4D35-0D82-4E45-AE7A-A35156914C18}" presName="spNode" presStyleCnt="0"/>
      <dgm:spPr/>
      <dgm:t>
        <a:bodyPr/>
        <a:lstStyle/>
        <a:p>
          <a:endParaRPr lang="ru-RU"/>
        </a:p>
      </dgm:t>
    </dgm:pt>
    <dgm:pt modelId="{B23536FC-9E7B-4DD7-BA38-2387602A8215}" type="pres">
      <dgm:prSet presAssocID="{1078E39E-4120-470E-99A2-F9C69C1BC35D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5050A645-73D5-4275-A6FA-69FF9AB365B7}" srcId="{302544F3-4CDB-4D41-B9A8-977434EF4AC2}" destId="{81AB4D35-0D82-4E45-AE7A-A35156914C18}" srcOrd="4" destOrd="0" parTransId="{377DC62B-DECD-4183-94D7-DB0BAB48DD1E}" sibTransId="{1078E39E-4120-470E-99A2-F9C69C1BC35D}"/>
    <dgm:cxn modelId="{165A0FC0-B6EC-4736-840F-C2AF7FB47A87}" srcId="{302544F3-4CDB-4D41-B9A8-977434EF4AC2}" destId="{83F35D8D-0C91-482C-A865-85B525DA5A9D}" srcOrd="1" destOrd="0" parTransId="{DE78CA58-E0C0-448D-B579-5FDDB1108D7A}" sibTransId="{8CDE949F-F4BD-4242-867A-2C76AA5EF0E3}"/>
    <dgm:cxn modelId="{B30FFDE2-125F-4707-AFE9-781D955084A7}" type="presOf" srcId="{81AB4D35-0D82-4E45-AE7A-A35156914C18}" destId="{2BA7BF96-49DA-4576-9974-33E0F46AA045}" srcOrd="0" destOrd="0" presId="urn:microsoft.com/office/officeart/2005/8/layout/cycle6"/>
    <dgm:cxn modelId="{350D09FF-8C71-4A84-B557-8946556A8185}" srcId="{302544F3-4CDB-4D41-B9A8-977434EF4AC2}" destId="{B59EED0D-0D6E-44CF-9058-0F3067A5F40B}" srcOrd="0" destOrd="0" parTransId="{8D9A84AB-435E-40FE-A647-67B62355F79D}" sibTransId="{CF6E74FC-0D68-44DC-BE66-A338A9B9C0B3}"/>
    <dgm:cxn modelId="{329F1AE8-7AA7-4A96-A8E2-FC7DF8159004}" type="presOf" srcId="{83F35D8D-0C91-482C-A865-85B525DA5A9D}" destId="{9C146055-D64F-4C46-AD0C-13A5371DC174}" srcOrd="0" destOrd="0" presId="urn:microsoft.com/office/officeart/2005/8/layout/cycle6"/>
    <dgm:cxn modelId="{954014E3-15FF-40D5-A026-C9526932CE4E}" type="presOf" srcId="{D6C8913A-D93D-47BC-B434-EEFAB172578B}" destId="{82DC4197-C010-4BDF-B2D2-1D2F8F84812A}" srcOrd="0" destOrd="0" presId="urn:microsoft.com/office/officeart/2005/8/layout/cycle6"/>
    <dgm:cxn modelId="{E4FCF634-552E-4DDE-8273-743AFE1A532D}" type="presOf" srcId="{8CDE949F-F4BD-4242-867A-2C76AA5EF0E3}" destId="{E8F3B3B9-0351-499A-AA73-933D5397B12F}" srcOrd="0" destOrd="0" presId="urn:microsoft.com/office/officeart/2005/8/layout/cycle6"/>
    <dgm:cxn modelId="{85C28C68-5DB1-480B-9300-9212154D2DC3}" type="presOf" srcId="{302544F3-4CDB-4D41-B9A8-977434EF4AC2}" destId="{62CDBE90-840E-485D-9EF3-052A8545C2BF}" srcOrd="0" destOrd="0" presId="urn:microsoft.com/office/officeart/2005/8/layout/cycle6"/>
    <dgm:cxn modelId="{33FAA918-2C93-4BB8-89CB-1884BA08D52B}" type="presOf" srcId="{82F4D34A-DBDF-4424-A639-6E93B07938A6}" destId="{83EA1AEA-CC53-4B62-BC74-960C4C1D8317}" srcOrd="0" destOrd="0" presId="urn:microsoft.com/office/officeart/2005/8/layout/cycle6"/>
    <dgm:cxn modelId="{128A830F-7744-4B12-A212-DD13458F6665}" type="presOf" srcId="{B59EED0D-0D6E-44CF-9058-0F3067A5F40B}" destId="{6B719810-9531-4308-9E1D-75F759382CF0}" srcOrd="0" destOrd="0" presId="urn:microsoft.com/office/officeart/2005/8/layout/cycle6"/>
    <dgm:cxn modelId="{2CA313C7-12A3-4F22-9EF9-C41E42A64295}" type="presOf" srcId="{CF6E74FC-0D68-44DC-BE66-A338A9B9C0B3}" destId="{B26147D8-34C6-4246-8603-37B312BE05C2}" srcOrd="0" destOrd="0" presId="urn:microsoft.com/office/officeart/2005/8/layout/cycle6"/>
    <dgm:cxn modelId="{D9A42AFA-E974-4D31-97FC-A4F291F51624}" srcId="{302544F3-4CDB-4D41-B9A8-977434EF4AC2}" destId="{19BC81BA-1823-4DD4-A7D1-DE564E1F29C2}" srcOrd="3" destOrd="0" parTransId="{9E8CBFC3-18E7-46CF-AEA6-358135895207}" sibTransId="{82F4D34A-DBDF-4424-A639-6E93B07938A6}"/>
    <dgm:cxn modelId="{57EE05B0-6238-479F-BBD9-976E675D5FE9}" type="presOf" srcId="{19BC81BA-1823-4DD4-A7D1-DE564E1F29C2}" destId="{6A164697-4E42-4A69-AD46-8DEB2684947B}" srcOrd="0" destOrd="0" presId="urn:microsoft.com/office/officeart/2005/8/layout/cycle6"/>
    <dgm:cxn modelId="{1AA9DDB6-4A9D-465C-BBDC-E60AF56D6C86}" type="presOf" srcId="{3280A43E-5A51-4D6E-AD21-0A4705F71461}" destId="{5603861E-4F7E-494F-A21E-622EEAB52217}" srcOrd="0" destOrd="0" presId="urn:microsoft.com/office/officeart/2005/8/layout/cycle6"/>
    <dgm:cxn modelId="{817DF209-3C0D-4C3D-8681-2078188DF743}" type="presOf" srcId="{1078E39E-4120-470E-99A2-F9C69C1BC35D}" destId="{B23536FC-9E7B-4DD7-BA38-2387602A8215}" srcOrd="0" destOrd="0" presId="urn:microsoft.com/office/officeart/2005/8/layout/cycle6"/>
    <dgm:cxn modelId="{42B49778-A7F3-4DFE-99EF-807A06C977C7}" srcId="{302544F3-4CDB-4D41-B9A8-977434EF4AC2}" destId="{3280A43E-5A51-4D6E-AD21-0A4705F71461}" srcOrd="2" destOrd="0" parTransId="{F86DD7C7-DA56-429D-A453-A31E92E92A29}" sibTransId="{D6C8913A-D93D-47BC-B434-EEFAB172578B}"/>
    <dgm:cxn modelId="{25CE234E-62DE-41A2-BF6D-65CB62546D6E}" type="presParOf" srcId="{62CDBE90-840E-485D-9EF3-052A8545C2BF}" destId="{6B719810-9531-4308-9E1D-75F759382CF0}" srcOrd="0" destOrd="0" presId="urn:microsoft.com/office/officeart/2005/8/layout/cycle6"/>
    <dgm:cxn modelId="{64703EEB-69D2-46ED-9478-2A8CA24D4B4C}" type="presParOf" srcId="{62CDBE90-840E-485D-9EF3-052A8545C2BF}" destId="{664EAB35-952A-4B1B-9E6F-C5A320A89176}" srcOrd="1" destOrd="0" presId="urn:microsoft.com/office/officeart/2005/8/layout/cycle6"/>
    <dgm:cxn modelId="{17A8DA29-B462-44B1-B653-E7356312A9B9}" type="presParOf" srcId="{62CDBE90-840E-485D-9EF3-052A8545C2BF}" destId="{B26147D8-34C6-4246-8603-37B312BE05C2}" srcOrd="2" destOrd="0" presId="urn:microsoft.com/office/officeart/2005/8/layout/cycle6"/>
    <dgm:cxn modelId="{EB2422A3-A0EB-4F13-8B6D-54214B42D02F}" type="presParOf" srcId="{62CDBE90-840E-485D-9EF3-052A8545C2BF}" destId="{9C146055-D64F-4C46-AD0C-13A5371DC174}" srcOrd="3" destOrd="0" presId="urn:microsoft.com/office/officeart/2005/8/layout/cycle6"/>
    <dgm:cxn modelId="{B780BFD9-1C3C-4AFA-8795-A0132CD58DFD}" type="presParOf" srcId="{62CDBE90-840E-485D-9EF3-052A8545C2BF}" destId="{985D1A4C-9332-48A0-81FA-F92128108A9B}" srcOrd="4" destOrd="0" presId="urn:microsoft.com/office/officeart/2005/8/layout/cycle6"/>
    <dgm:cxn modelId="{7CFA36E3-5849-497E-852D-F613A6791A59}" type="presParOf" srcId="{62CDBE90-840E-485D-9EF3-052A8545C2BF}" destId="{E8F3B3B9-0351-499A-AA73-933D5397B12F}" srcOrd="5" destOrd="0" presId="urn:microsoft.com/office/officeart/2005/8/layout/cycle6"/>
    <dgm:cxn modelId="{25AD5489-4CC4-4A2F-9EE8-DE18ED8CAA50}" type="presParOf" srcId="{62CDBE90-840E-485D-9EF3-052A8545C2BF}" destId="{5603861E-4F7E-494F-A21E-622EEAB52217}" srcOrd="6" destOrd="0" presId="urn:microsoft.com/office/officeart/2005/8/layout/cycle6"/>
    <dgm:cxn modelId="{2C84EEF0-BA07-4CD6-AF37-081390CED4F9}" type="presParOf" srcId="{62CDBE90-840E-485D-9EF3-052A8545C2BF}" destId="{5BF0DF1D-7E20-4865-A258-F76A80D98229}" srcOrd="7" destOrd="0" presId="urn:microsoft.com/office/officeart/2005/8/layout/cycle6"/>
    <dgm:cxn modelId="{8A704B2C-A640-4224-B218-68292B09EC86}" type="presParOf" srcId="{62CDBE90-840E-485D-9EF3-052A8545C2BF}" destId="{82DC4197-C010-4BDF-B2D2-1D2F8F84812A}" srcOrd="8" destOrd="0" presId="urn:microsoft.com/office/officeart/2005/8/layout/cycle6"/>
    <dgm:cxn modelId="{C5D98E35-CDE3-4EC1-A0F8-9329F0AA863A}" type="presParOf" srcId="{62CDBE90-840E-485D-9EF3-052A8545C2BF}" destId="{6A164697-4E42-4A69-AD46-8DEB2684947B}" srcOrd="9" destOrd="0" presId="urn:microsoft.com/office/officeart/2005/8/layout/cycle6"/>
    <dgm:cxn modelId="{3078517D-9357-429D-A41E-5BB225A7B75E}" type="presParOf" srcId="{62CDBE90-840E-485D-9EF3-052A8545C2BF}" destId="{C9F26CAD-0E44-4E15-8768-82EEEC2D6ECA}" srcOrd="10" destOrd="0" presId="urn:microsoft.com/office/officeart/2005/8/layout/cycle6"/>
    <dgm:cxn modelId="{3E46796A-EB4C-4C11-ADCD-50D39B8697A1}" type="presParOf" srcId="{62CDBE90-840E-485D-9EF3-052A8545C2BF}" destId="{83EA1AEA-CC53-4B62-BC74-960C4C1D8317}" srcOrd="11" destOrd="0" presId="urn:microsoft.com/office/officeart/2005/8/layout/cycle6"/>
    <dgm:cxn modelId="{F920087B-6650-48CB-8278-E61A82C8C09C}" type="presParOf" srcId="{62CDBE90-840E-485D-9EF3-052A8545C2BF}" destId="{2BA7BF96-49DA-4576-9974-33E0F46AA045}" srcOrd="12" destOrd="0" presId="urn:microsoft.com/office/officeart/2005/8/layout/cycle6"/>
    <dgm:cxn modelId="{F29E5A59-3A54-44E8-A42E-308C2BC267B1}" type="presParOf" srcId="{62CDBE90-840E-485D-9EF3-052A8545C2BF}" destId="{9131F054-A1FB-41B4-8DC0-40A9DE2643AF}" srcOrd="13" destOrd="0" presId="urn:microsoft.com/office/officeart/2005/8/layout/cycle6"/>
    <dgm:cxn modelId="{C435F5DB-1262-49E3-A26A-EC2F0F63668D}" type="presParOf" srcId="{62CDBE90-840E-485D-9EF3-052A8545C2BF}" destId="{B23536FC-9E7B-4DD7-BA38-2387602A8215}" srcOrd="14" destOrd="0" presId="urn:microsoft.com/office/officeart/2005/8/layout/cycle6"/>
  </dgm:cxnLst>
  <dgm:bg>
    <a:solidFill>
      <a:schemeClr val="accent2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719810-9531-4308-9E1D-75F759382CF0}">
      <dsp:nvSpPr>
        <dsp:cNvPr id="0" name=""/>
        <dsp:cNvSpPr/>
      </dsp:nvSpPr>
      <dsp:spPr>
        <a:xfrm>
          <a:off x="3152820" y="150548"/>
          <a:ext cx="2506425" cy="132040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Narrow" pitchFamily="34" charset="0"/>
            </a:rPr>
            <a:t>Общее снижение интереса школьников к учебно-познавательной деятельности</a:t>
          </a:r>
          <a:endParaRPr lang="ru-RU" sz="1800" kern="1200" dirty="0">
            <a:latin typeface="Arial Narrow" pitchFamily="34" charset="0"/>
          </a:endParaRPr>
        </a:p>
      </dsp:txBody>
      <dsp:txXfrm>
        <a:off x="3217277" y="215005"/>
        <a:ext cx="2377511" cy="1191489"/>
      </dsp:txXfrm>
    </dsp:sp>
    <dsp:sp modelId="{B26147D8-34C6-4246-8603-37B312BE05C2}">
      <dsp:nvSpPr>
        <dsp:cNvPr id="0" name=""/>
        <dsp:cNvSpPr/>
      </dsp:nvSpPr>
      <dsp:spPr>
        <a:xfrm>
          <a:off x="3074955" y="1278016"/>
          <a:ext cx="4850854" cy="4850854"/>
        </a:xfrm>
        <a:custGeom>
          <a:avLst/>
          <a:gdLst/>
          <a:ahLst/>
          <a:cxnLst/>
          <a:rect l="0" t="0" r="0" b="0"/>
          <a:pathLst>
            <a:path>
              <a:moveTo>
                <a:pt x="2590597" y="5630"/>
              </a:moveTo>
              <a:arcTo wR="2425427" hR="2425427" stAng="16434290" swAng="88051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146055-D64F-4C46-AD0C-13A5371DC174}">
      <dsp:nvSpPr>
        <dsp:cNvPr id="0" name=""/>
        <dsp:cNvSpPr/>
      </dsp:nvSpPr>
      <dsp:spPr>
        <a:xfrm>
          <a:off x="5445033" y="1406453"/>
          <a:ext cx="2560162" cy="179429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Narrow" pitchFamily="34" charset="0"/>
            </a:rPr>
            <a:t>Неумение обучающихся работать с историческим источником, картой</a:t>
          </a:r>
          <a:endParaRPr lang="ru-RU" sz="1800" kern="1200" dirty="0">
            <a:latin typeface="Arial Narrow" pitchFamily="34" charset="0"/>
          </a:endParaRPr>
        </a:p>
      </dsp:txBody>
      <dsp:txXfrm>
        <a:off x="5532623" y="1494043"/>
        <a:ext cx="2384982" cy="1619117"/>
      </dsp:txXfrm>
    </dsp:sp>
    <dsp:sp modelId="{E8F3B3B9-0351-499A-AA73-933D5397B12F}">
      <dsp:nvSpPr>
        <dsp:cNvPr id="0" name=""/>
        <dsp:cNvSpPr/>
      </dsp:nvSpPr>
      <dsp:spPr>
        <a:xfrm>
          <a:off x="2816215" y="-1088045"/>
          <a:ext cx="4850854" cy="4850854"/>
        </a:xfrm>
        <a:custGeom>
          <a:avLst/>
          <a:gdLst/>
          <a:ahLst/>
          <a:cxnLst/>
          <a:rect l="0" t="0" r="0" b="0"/>
          <a:pathLst>
            <a:path>
              <a:moveTo>
                <a:pt x="3974611" y="4291633"/>
              </a:moveTo>
              <a:arcTo wR="2425427" hR="2425427" stAng="3018185" swAng="61724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3861E-4F7E-494F-A21E-622EEAB52217}">
      <dsp:nvSpPr>
        <dsp:cNvPr id="0" name=""/>
        <dsp:cNvSpPr/>
      </dsp:nvSpPr>
      <dsp:spPr>
        <a:xfrm>
          <a:off x="4644905" y="3452423"/>
          <a:ext cx="2656851" cy="17876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Narrow" pitchFamily="34" charset="0"/>
            </a:rPr>
            <a:t>неумение сравнивать, устанавливать причинно-следственные связи, обобщать материал</a:t>
          </a:r>
          <a:endParaRPr lang="ru-RU" sz="1800" kern="1200" dirty="0">
            <a:latin typeface="Arial Narrow" pitchFamily="34" charset="0"/>
          </a:endParaRPr>
        </a:p>
      </dsp:txBody>
      <dsp:txXfrm>
        <a:off x="4732169" y="3539687"/>
        <a:ext cx="2482323" cy="1613086"/>
      </dsp:txXfrm>
    </dsp:sp>
    <dsp:sp modelId="{82DC4197-C010-4BDF-B2D2-1D2F8F84812A}">
      <dsp:nvSpPr>
        <dsp:cNvPr id="0" name=""/>
        <dsp:cNvSpPr/>
      </dsp:nvSpPr>
      <dsp:spPr>
        <a:xfrm>
          <a:off x="2448596" y="246803"/>
          <a:ext cx="4850854" cy="4850854"/>
        </a:xfrm>
        <a:custGeom>
          <a:avLst/>
          <a:gdLst/>
          <a:ahLst/>
          <a:cxnLst/>
          <a:rect l="0" t="0" r="0" b="0"/>
          <a:pathLst>
            <a:path>
              <a:moveTo>
                <a:pt x="2190559" y="4839455"/>
              </a:moveTo>
              <a:arcTo wR="2425427" hR="2425427" stAng="5733418" swAng="804282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164697-4E42-4A69-AD46-8DEB2684947B}">
      <dsp:nvSpPr>
        <dsp:cNvPr id="0" name=""/>
        <dsp:cNvSpPr/>
      </dsp:nvSpPr>
      <dsp:spPr>
        <a:xfrm>
          <a:off x="1417995" y="3308411"/>
          <a:ext cx="2662459" cy="186314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Narrow" pitchFamily="34" charset="0"/>
            </a:rPr>
            <a:t>Неумение организовать самостоятельную  деятельность по выполнению исследовательских работ</a:t>
          </a:r>
          <a:endParaRPr lang="ru-RU" sz="1800" kern="1200" dirty="0">
            <a:latin typeface="Arial Narrow" pitchFamily="34" charset="0"/>
          </a:endParaRPr>
        </a:p>
      </dsp:txBody>
      <dsp:txXfrm>
        <a:off x="1508946" y="3399362"/>
        <a:ext cx="2480557" cy="1681244"/>
      </dsp:txXfrm>
    </dsp:sp>
    <dsp:sp modelId="{83EA1AEA-CC53-4B62-BC74-960C4C1D8317}">
      <dsp:nvSpPr>
        <dsp:cNvPr id="0" name=""/>
        <dsp:cNvSpPr/>
      </dsp:nvSpPr>
      <dsp:spPr>
        <a:xfrm>
          <a:off x="679737" y="-1409942"/>
          <a:ext cx="4850854" cy="4850854"/>
        </a:xfrm>
        <a:custGeom>
          <a:avLst/>
          <a:gdLst/>
          <a:ahLst/>
          <a:cxnLst/>
          <a:rect l="0" t="0" r="0" b="0"/>
          <a:pathLst>
            <a:path>
              <a:moveTo>
                <a:pt x="1630620" y="4716928"/>
              </a:moveTo>
              <a:arcTo wR="2425427" hR="2425427" stAng="6547746" swAng="60669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7BF96-49DA-4576-9974-33E0F46AA045}">
      <dsp:nvSpPr>
        <dsp:cNvPr id="0" name=""/>
        <dsp:cNvSpPr/>
      </dsp:nvSpPr>
      <dsp:spPr>
        <a:xfrm>
          <a:off x="743690" y="1302278"/>
          <a:ext cx="2553695" cy="18274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ts val="216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Arial Narrow" pitchFamily="34" charset="0"/>
            </a:rPr>
            <a:t>Традиционные уроки формируют потребительский характер  деятельности</a:t>
          </a:r>
          <a:endParaRPr lang="ru-RU" sz="1800" kern="1200" dirty="0">
            <a:latin typeface="Arial Narrow" pitchFamily="34" charset="0"/>
          </a:endParaRPr>
        </a:p>
      </dsp:txBody>
      <dsp:txXfrm>
        <a:off x="832898" y="1391486"/>
        <a:ext cx="2375279" cy="1649024"/>
      </dsp:txXfrm>
    </dsp:sp>
    <dsp:sp modelId="{B23536FC-9E7B-4DD7-BA38-2387602A8215}">
      <dsp:nvSpPr>
        <dsp:cNvPr id="0" name=""/>
        <dsp:cNvSpPr/>
      </dsp:nvSpPr>
      <dsp:spPr>
        <a:xfrm>
          <a:off x="994343" y="1141500"/>
          <a:ext cx="4850854" cy="4850854"/>
        </a:xfrm>
        <a:custGeom>
          <a:avLst/>
          <a:gdLst/>
          <a:ahLst/>
          <a:cxnLst/>
          <a:rect l="0" t="0" r="0" b="0"/>
          <a:pathLst>
            <a:path>
              <a:moveTo>
                <a:pt x="1562842" y="158569"/>
              </a:moveTo>
              <a:arcTo wR="2425427" hR="2425427" stAng="14950031" swAng="86206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6FFB-2714-4043-A12C-01FD3B33B63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1A71-4893-40C8-BF5C-47F20876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6FFB-2714-4043-A12C-01FD3B33B63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1A71-4893-40C8-BF5C-47F20876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6FFB-2714-4043-A12C-01FD3B33B63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1A71-4893-40C8-BF5C-47F20876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6FFB-2714-4043-A12C-01FD3B33B63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1A71-4893-40C8-BF5C-47F20876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6FFB-2714-4043-A12C-01FD3B33B63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1A71-4893-40C8-BF5C-47F20876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6FFB-2714-4043-A12C-01FD3B33B63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1A71-4893-40C8-BF5C-47F20876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6FFB-2714-4043-A12C-01FD3B33B63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1A71-4893-40C8-BF5C-47F20876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6FFB-2714-4043-A12C-01FD3B33B63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1A71-4893-40C8-BF5C-47F20876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6FFB-2714-4043-A12C-01FD3B33B63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1A71-4893-40C8-BF5C-47F20876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6FFB-2714-4043-A12C-01FD3B33B63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1A71-4893-40C8-BF5C-47F20876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6FFB-2714-4043-A12C-01FD3B33B63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1A71-4893-40C8-BF5C-47F20876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F6FFB-2714-4043-A12C-01FD3B33B63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C1A71-4893-40C8-BF5C-47F20876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etyakovgallery.ru/" TargetMode="External"/><Relationship Id="rId2" Type="http://schemas.openxmlformats.org/officeDocument/2006/relationships/hyperlink" Target="http://kizhi.karelia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www.hermitagemuseum.org/" TargetMode="External"/><Relationship Id="rId4" Type="http://schemas.openxmlformats.org/officeDocument/2006/relationships/hyperlink" Target="http://www.openkremlin.ru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gif"/><Relationship Id="rId7" Type="http://schemas.openxmlformats.org/officeDocument/2006/relationships/image" Target="../media/image11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www/istorya.ru/map/index.php" TargetMode="External"/><Relationship Id="rId4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hyperlink" Target="&#1057;&#1086;&#1074;&#1077;&#1090;&#1089;&#1082;&#1072;&#1103;%20&#1056;&#1086;&#1089;&#1089;&#1080;&#1103;,%20&#1057;&#1057;&#1057;&#1056;%20&#1074;%201920-1930%20&#1075;&#1075;.pptx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kremlin.ru/" TargetMode="External"/><Relationship Id="rId2" Type="http://schemas.openxmlformats.org/officeDocument/2006/relationships/hyperlink" Target="http://kizhi.karelia.ru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www.hermitagemuseum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  <a:latin typeface="Arial Narrow" pitchFamily="34" charset="0"/>
              </a:rPr>
              <a:t>Петракова Наталья Юрьевна, учитель истории </a:t>
            </a:r>
            <a:br>
              <a:rPr lang="ru-RU" sz="2600" b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2600" b="1" dirty="0" smtClean="0">
                <a:solidFill>
                  <a:srgbClr val="C00000"/>
                </a:solidFill>
                <a:latin typeface="Arial Narrow" pitchFamily="34" charset="0"/>
              </a:rPr>
              <a:t>МБОУ </a:t>
            </a:r>
            <a:r>
              <a:rPr lang="ru-RU" sz="2600" b="1" smtClean="0">
                <a:solidFill>
                  <a:srgbClr val="C00000"/>
                </a:solidFill>
                <a:latin typeface="Arial Narrow" pitchFamily="34" charset="0"/>
              </a:rPr>
              <a:t>«Школа № </a:t>
            </a:r>
            <a:r>
              <a:rPr lang="ru-RU" sz="2600" b="1" dirty="0" smtClean="0">
                <a:solidFill>
                  <a:srgbClr val="C00000"/>
                </a:solidFill>
                <a:latin typeface="Arial Narrow" pitchFamily="34" charset="0"/>
              </a:rPr>
              <a:t>10 </a:t>
            </a:r>
            <a:br>
              <a:rPr lang="ru-RU" sz="2600" b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2600" b="1" dirty="0" smtClean="0">
                <a:solidFill>
                  <a:srgbClr val="C00000"/>
                </a:solidFill>
                <a:latin typeface="Arial Narrow" pitchFamily="34" charset="0"/>
              </a:rPr>
              <a:t>Первомайского района города Ростова-на-Дону</a:t>
            </a:r>
            <a:endParaRPr lang="ru-RU" sz="2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latin typeface="Arial Narrow" pitchFamily="34" charset="0"/>
              </a:rPr>
              <a:t>Развитие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latin typeface="Arial Narrow" pitchFamily="34" charset="0"/>
              </a:rPr>
              <a:t>познавательной мотивации школьников средствами ИКТ на уроках истории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5" name="Рисунок 4" descr="C:\Documents and Settings\UserXP\Рабочий стол\image1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933056"/>
            <a:ext cx="367240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ocuments\10 школа Петракова Н.Ю\Петракова Н.Ю.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44824"/>
            <a:ext cx="4038600" cy="353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</a:rPr>
              <a:t>Подготовка к ЕГЭ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Documents and Settings\UserXP\Рабочий стол\image6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124744"/>
            <a:ext cx="8208911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24936" cy="64807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Электронные библиотеки</a:t>
            </a:r>
            <a:endParaRPr lang="ru-RU" sz="32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4" name="Содержимое 3" descr="C:\Documents and Settings\UserXP\Рабочий стол\image18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424935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528" y="142853"/>
            <a:ext cx="8496944" cy="107157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Виртуальные музеи и экскурсии</a:t>
            </a:r>
            <a:endParaRPr lang="ru-RU" sz="32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355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23528" y="1340768"/>
            <a:ext cx="8496943" cy="5040559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ru-RU" sz="2800" dirty="0" smtClean="0">
                <a:latin typeface="Arial Narrow" pitchFamily="34" charset="0"/>
              </a:rPr>
              <a:t>Государственный историко-архитектурный и этнографический музей-заповедник КИЖИ - </a:t>
            </a:r>
            <a:r>
              <a:rPr lang="en-US" sz="2800" dirty="0" smtClean="0">
                <a:latin typeface="Arial Narrow" pitchFamily="34" charset="0"/>
                <a:hlinkClick r:id="rId2"/>
              </a:rPr>
              <a:t>http://kizhi.karelia.ru/</a:t>
            </a:r>
            <a:endParaRPr lang="ru-RU" sz="2800" dirty="0" smtClean="0">
              <a:latin typeface="Arial Narrow" pitchFamily="34" charset="0"/>
            </a:endParaRPr>
          </a:p>
          <a:p>
            <a:pPr marL="514350" indent="-514350" eaLnBrk="1" hangingPunct="1">
              <a:buFont typeface="Arial" charset="0"/>
              <a:buAutoNum type="arabicPeriod" startAt="2"/>
            </a:pPr>
            <a:r>
              <a:rPr lang="ru-RU" sz="2800" dirty="0" smtClean="0">
                <a:latin typeface="Arial Narrow" pitchFamily="34" charset="0"/>
              </a:rPr>
              <a:t>Государственная Третьяковская Галерея -  </a:t>
            </a:r>
            <a:r>
              <a:rPr lang="en-US" sz="2800" dirty="0" smtClean="0">
                <a:latin typeface="Arial Narrow" pitchFamily="34" charset="0"/>
                <a:hlinkClick r:id="rId3"/>
              </a:rPr>
              <a:t>http://www.tretyakovgallery.ru/</a:t>
            </a:r>
            <a:endParaRPr lang="ru-RU" sz="2800" dirty="0" smtClean="0">
              <a:latin typeface="Arial Narrow" pitchFamily="34" charset="0"/>
            </a:endParaRPr>
          </a:p>
          <a:p>
            <a:pPr marL="514350" indent="-514350" eaLnBrk="1" hangingPunct="1">
              <a:buFont typeface="Arial" charset="0"/>
              <a:buAutoNum type="arabicPeriod" startAt="3"/>
            </a:pPr>
            <a:r>
              <a:rPr lang="ru-RU" sz="2800" dirty="0" smtClean="0">
                <a:latin typeface="Arial Narrow" pitchFamily="34" charset="0"/>
              </a:rPr>
              <a:t>Открытие Кремля -  </a:t>
            </a:r>
            <a:r>
              <a:rPr lang="en-US" sz="2800" dirty="0" smtClean="0">
                <a:latin typeface="Arial Narrow" pitchFamily="34" charset="0"/>
                <a:hlinkClick r:id="rId4"/>
              </a:rPr>
              <a:t>http://www.openkremlin.ru/</a:t>
            </a:r>
            <a:endParaRPr lang="ru-RU" sz="2800" dirty="0" smtClean="0">
              <a:latin typeface="Arial Narrow" pitchFamily="34" charset="0"/>
            </a:endParaRPr>
          </a:p>
          <a:p>
            <a:pPr marL="514350" indent="-514350" eaLnBrk="1" hangingPunct="1">
              <a:buFont typeface="Arial" charset="0"/>
              <a:buNone/>
            </a:pPr>
            <a:r>
              <a:rPr lang="ru-RU" sz="2800" dirty="0" smtClean="0">
                <a:latin typeface="Arial Narrow" pitchFamily="34" charset="0"/>
              </a:rPr>
              <a:t>4.    Государственный Эрмитаж - </a:t>
            </a:r>
            <a:r>
              <a:rPr lang="en-US" sz="2800" dirty="0" smtClean="0">
                <a:latin typeface="Arial Narrow" pitchFamily="34" charset="0"/>
                <a:hlinkClick r:id="rId5"/>
              </a:rPr>
              <a:t>http://www.hermitagemuseum.org</a:t>
            </a:r>
            <a:r>
              <a:rPr lang="en-US" sz="2800" dirty="0" smtClean="0">
                <a:hlinkClick r:id="rId5"/>
              </a:rPr>
              <a:t>/</a:t>
            </a:r>
            <a:endParaRPr lang="ru-RU" sz="2800" dirty="0" smtClean="0"/>
          </a:p>
          <a:p>
            <a:pPr marL="514350" indent="-514350" eaLnBrk="1" hangingPunct="1">
              <a:buFont typeface="Arial" charset="0"/>
              <a:buNone/>
            </a:pPr>
            <a:endParaRPr lang="ru-RU" sz="2800" dirty="0" smtClean="0"/>
          </a:p>
        </p:txBody>
      </p:sp>
      <p:pic>
        <p:nvPicPr>
          <p:cNvPr id="4" name="Рисунок 3" descr="C:\Users\МБОУ СОШ\Desktop\ФОТО учебная деят-ть 2013-2014\2013-10-30 Открытые уроки\Открытые уроки 00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4214818"/>
            <a:ext cx="292895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6" descr="mongol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3976">
            <a:off x="4898992" y="1792028"/>
            <a:ext cx="3270250" cy="433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5" descr="germany1618_1648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36912"/>
            <a:ext cx="3357562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2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357313"/>
          </a:xfrm>
        </p:spPr>
        <p:txBody>
          <a:bodyPr/>
          <a:lstStyle/>
          <a:p>
            <a:r>
              <a:rPr lang="ru-RU" sz="3400" b="1" i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Хоть  в школе карт и не хватает,</a:t>
            </a:r>
            <a:b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Компьютер нас теперь спасает!</a:t>
            </a:r>
          </a:p>
        </p:txBody>
      </p:sp>
      <p:sp>
        <p:nvSpPr>
          <p:cNvPr id="24580" name="Rectangle 3"/>
          <p:cNvSpPr>
            <a:spLocks noGrp="1"/>
          </p:cNvSpPr>
          <p:nvPr>
            <p:ph type="body" idx="1"/>
          </p:nvPr>
        </p:nvSpPr>
        <p:spPr>
          <a:xfrm>
            <a:off x="214313" y="1357313"/>
            <a:ext cx="8715375" cy="5286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Arial Narrow" pitchFamily="34" charset="0"/>
              </a:rPr>
              <a:t>Исторические карты и схемы – </a:t>
            </a:r>
            <a:r>
              <a:rPr lang="en-US" sz="2800" dirty="0" smtClean="0">
                <a:latin typeface="Arial Narrow" pitchFamily="34" charset="0"/>
                <a:hlinkClick r:id="rId5"/>
              </a:rPr>
              <a:t>http:</a:t>
            </a:r>
            <a:r>
              <a:rPr lang="en-US" sz="2800" dirty="0" smtClean="0">
                <a:latin typeface="Arial Narrow" pitchFamily="34" charset="0"/>
                <a:sym typeface="Wingdings" pitchFamily="2" charset="2"/>
                <a:hlinkClick r:id="rId5"/>
              </a:rPr>
              <a:t>//www/istorya.ru/map/index.php</a:t>
            </a:r>
            <a:endParaRPr lang="en-US" sz="2800" dirty="0" smtClean="0">
              <a:latin typeface="Arial Narrow" pitchFamily="34" charset="0"/>
              <a:sym typeface="Wingdings" pitchFamily="2" charset="2"/>
            </a:endParaRPr>
          </a:p>
        </p:txBody>
      </p:sp>
      <p:pic>
        <p:nvPicPr>
          <p:cNvPr id="6" name="Рисунок 5" descr="C:\Documents and Settings\UserXP\Рабочий стол\image13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3429000"/>
            <a:ext cx="17621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UserXP\Рабочий стол\image8.jpe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4437112"/>
            <a:ext cx="18002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МБОУ СОШ\Desktop\ФОТО учебная деят-ть 2013-2014\2013-10-30 Открытые уроки\Открытые уроки 004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142852"/>
            <a:ext cx="165398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трелка вниз 34"/>
          <p:cNvSpPr/>
          <p:nvPr/>
        </p:nvSpPr>
        <p:spPr>
          <a:xfrm rot="21019989">
            <a:off x="4912480" y="889788"/>
            <a:ext cx="320218" cy="4101618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rot="561125">
            <a:off x="3876643" y="910964"/>
            <a:ext cx="362742" cy="4097286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20423008">
            <a:off x="5581135" y="907390"/>
            <a:ext cx="339144" cy="2254024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970676">
            <a:off x="3243441" y="894845"/>
            <a:ext cx="222822" cy="2268567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715375" cy="765845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Использование ИКТ на уроках истории позволяет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: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9462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5006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dirty="0" smtClean="0"/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                                          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5" y="1571625"/>
            <a:ext cx="2786063" cy="10715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 Narrow" pitchFamily="34" charset="0"/>
              </a:rPr>
              <a:t>активизировать познавательную деятельность учащихся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15063" y="1571625"/>
            <a:ext cx="2714625" cy="10715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Arial Narrow" pitchFamily="34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 Narrow" pitchFamily="34" charset="0"/>
              </a:rPr>
              <a:t>обеспечить высокую степень дифференциации обучения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4875" y="5000625"/>
            <a:ext cx="2428875" cy="1143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 Narrow" pitchFamily="34" charset="0"/>
              </a:rPr>
              <a:t>повысить объем выполняемой работы на уроке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429250" y="3143250"/>
            <a:ext cx="2643188" cy="1143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Arial Narrow" pitchFamily="34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 Narrow" pitchFamily="34" charset="0"/>
              </a:rPr>
              <a:t>формировать навыки подлинно исследовательской деятельности</a:t>
            </a:r>
            <a:r>
              <a:rPr lang="ru-RU" dirty="0">
                <a:latin typeface="Arial Narrow" pitchFamily="34" charset="0"/>
              </a:rPr>
              <a:t>;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643063" y="5000625"/>
            <a:ext cx="2571750" cy="10715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Arial Narrow" pitchFamily="34" charset="0"/>
              </a:rPr>
              <a:t>-</a:t>
            </a:r>
            <a:r>
              <a:rPr lang="ru-RU" b="1" dirty="0">
                <a:solidFill>
                  <a:schemeClr val="tx1"/>
                </a:solidFill>
                <a:latin typeface="Arial Narrow" pitchFamily="34" charset="0"/>
              </a:rPr>
              <a:t>обеспечить доступ к различным справочным </a:t>
            </a:r>
            <a:r>
              <a:rPr lang="ru-RU" b="1" dirty="0">
                <a:solidFill>
                  <a:schemeClr val="tx1"/>
                </a:solidFill>
                <a:latin typeface="Arial Narrow" pitchFamily="34" charset="0"/>
                <a:hlinkClick r:id="" action="ppaction://hlinkshowjump?jump=lastslide"/>
              </a:rPr>
              <a:t>системам</a:t>
            </a:r>
            <a:endParaRPr lang="ru-RU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85813" y="3143250"/>
            <a:ext cx="2714625" cy="12858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 Narrow" pitchFamily="34" charset="0"/>
              </a:rPr>
              <a:t>изменяется к лучшему взаимоотношение с учениками далекими от истории</a:t>
            </a:r>
          </a:p>
        </p:txBody>
      </p:sp>
      <p:sp>
        <p:nvSpPr>
          <p:cNvPr id="26" name="Стрелка вниз 25"/>
          <p:cNvSpPr/>
          <p:nvPr/>
        </p:nvSpPr>
        <p:spPr>
          <a:xfrm rot="1340339">
            <a:off x="1444322" y="917668"/>
            <a:ext cx="184309" cy="747063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20465124">
            <a:off x="7416291" y="913781"/>
            <a:ext cx="293915" cy="715222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3" grpId="0" animBg="1"/>
      <p:bldP spid="5" grpId="0" animBg="1"/>
      <p:bldP spid="6" grpId="0" animBg="1"/>
      <p:bldP spid="14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</a:rPr>
              <a:t>Документальные фильмы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4" name="Содержимое 3" descr="C:\Users\МБОУ СОШ\Documents\ФОТО\муз уголок\IMG_962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358881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МБОУ СОШ\Documents\ФОТО\муз уголок\IMG_962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571612"/>
            <a:ext cx="435771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МБОУ СОШ\Documents\ФОТО\муз уголок\IMG_959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97949">
            <a:off x="2961453" y="4471409"/>
            <a:ext cx="1933880" cy="140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МБОУ СОШ\Documents\ФОТО\муз уголок\IMG_959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6525">
            <a:off x="1680947" y="5148757"/>
            <a:ext cx="1559099" cy="11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МБОУ СОШ\Documents\ФОТО\муз уголок\IMG_959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81673">
            <a:off x="282450" y="5049680"/>
            <a:ext cx="1375395" cy="134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0988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Результаты работы</a:t>
            </a:r>
            <a:endParaRPr lang="ru-RU" sz="32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lvl="0"/>
            <a:r>
              <a:rPr lang="ru-RU" sz="2900" dirty="0" smtClean="0">
                <a:latin typeface="Arial Narrow" pitchFamily="34" charset="0"/>
              </a:rPr>
              <a:t>обучающиеся  стали  активными  участниками познавательного процесса;</a:t>
            </a:r>
          </a:p>
          <a:p>
            <a:pPr lvl="0"/>
            <a:r>
              <a:rPr lang="ru-RU" sz="2900" dirty="0" smtClean="0">
                <a:latin typeface="Arial Narrow" pitchFamily="34" charset="0"/>
              </a:rPr>
              <a:t>повысился  уровень </a:t>
            </a:r>
            <a:r>
              <a:rPr lang="ru-RU" sz="2900" dirty="0" err="1" smtClean="0">
                <a:latin typeface="Arial Narrow" pitchFamily="34" charset="0"/>
              </a:rPr>
              <a:t>обученности</a:t>
            </a:r>
            <a:r>
              <a:rPr lang="ru-RU" sz="2900" dirty="0" smtClean="0">
                <a:latin typeface="Arial Narrow" pitchFamily="34" charset="0"/>
              </a:rPr>
              <a:t> и качество знаний школьников  по предмету;</a:t>
            </a:r>
          </a:p>
          <a:p>
            <a:pPr lvl="0"/>
            <a:r>
              <a:rPr lang="ru-RU" sz="2900" dirty="0" smtClean="0">
                <a:latin typeface="Arial Narrow" pitchFamily="34" charset="0"/>
              </a:rPr>
              <a:t>устанавливаются </a:t>
            </a:r>
            <a:r>
              <a:rPr lang="ru-RU" sz="2900" dirty="0" err="1" smtClean="0">
                <a:latin typeface="Arial Narrow" pitchFamily="34" charset="0"/>
              </a:rPr>
              <a:t>межпредметные</a:t>
            </a:r>
            <a:r>
              <a:rPr lang="ru-RU" sz="2900" dirty="0" smtClean="0">
                <a:latin typeface="Arial Narrow" pitchFamily="34" charset="0"/>
              </a:rPr>
              <a:t> связи; </a:t>
            </a:r>
          </a:p>
          <a:p>
            <a:pPr lvl="0"/>
            <a:r>
              <a:rPr lang="ru-RU" sz="2900" dirty="0" smtClean="0">
                <a:latin typeface="Arial Narrow" pitchFamily="34" charset="0"/>
              </a:rPr>
              <a:t>появляется возможность организации проектной деятельности обучающихся  как на уроке, так и во внеурочной деятельности;</a:t>
            </a:r>
          </a:p>
          <a:p>
            <a:pPr lvl="0"/>
            <a:r>
              <a:rPr lang="ru-RU" sz="2900" dirty="0" smtClean="0">
                <a:latin typeface="Arial Narrow" pitchFamily="34" charset="0"/>
              </a:rPr>
              <a:t>обучающиеся  под руководством учителя создают дополнительные учебные материалы для школьной </a:t>
            </a:r>
            <a:r>
              <a:rPr lang="ru-RU" sz="2900" dirty="0" err="1" smtClean="0">
                <a:latin typeface="Arial Narrow" pitchFamily="34" charset="0"/>
              </a:rPr>
              <a:t>медиатеки</a:t>
            </a:r>
            <a:r>
              <a:rPr lang="ru-RU" sz="2900" dirty="0" smtClean="0">
                <a:latin typeface="Arial Narrow" pitchFamily="34" charset="0"/>
              </a:rPr>
              <a:t>: электронные сборники творческих работ;</a:t>
            </a:r>
          </a:p>
          <a:p>
            <a:pPr lvl="0"/>
            <a:r>
              <a:rPr lang="ru-RU" sz="2900" dirty="0" smtClean="0">
                <a:latin typeface="Arial Narrow" pitchFamily="34" charset="0"/>
              </a:rPr>
              <a:t>изменяются к лучшему взаимоотношения учителя с учениками, занимающимися совместной проектно-исследовательской деятельностью;</a:t>
            </a:r>
          </a:p>
          <a:p>
            <a:pPr lvl="0"/>
            <a:r>
              <a:rPr lang="ru-RU" sz="2900" dirty="0" smtClean="0">
                <a:latin typeface="Arial Narrow" pitchFamily="34" charset="0"/>
              </a:rPr>
              <a:t>выпускники получили высокие баллы при сдаче ЕГЭ по истории и обществознанию: двое получили по 100 баллов.</a:t>
            </a:r>
          </a:p>
          <a:p>
            <a:pPr lvl="0"/>
            <a:r>
              <a:rPr lang="ru-RU" sz="2900" dirty="0" smtClean="0">
                <a:latin typeface="Arial Narrow" pitchFamily="34" charset="0"/>
              </a:rPr>
              <a:t>возросло количество победителей научно-практических конференций, конкурсов различных уровней.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Arial Narrow" panose="020B0606020202030204" pitchFamily="34" charset="0"/>
              </a:rPr>
              <a:t>Качество образовательной подготовки обучающихся </a:t>
            </a:r>
            <a:r>
              <a:rPr lang="ru-RU" sz="2400" b="1" dirty="0" smtClean="0">
                <a:latin typeface="Arial Narrow" panose="020B0606020202030204" pitchFamily="34" charset="0"/>
              </a:rPr>
              <a:t/>
            </a:r>
            <a:br>
              <a:rPr lang="ru-RU" sz="2400" b="1" dirty="0" smtClean="0">
                <a:latin typeface="Arial Narrow" panose="020B0606020202030204" pitchFamily="34" charset="0"/>
              </a:rPr>
            </a:br>
            <a:r>
              <a:rPr lang="ru-RU" sz="2400" b="1" dirty="0" smtClean="0">
                <a:latin typeface="Arial Narrow" panose="020B0606020202030204" pitchFamily="34" charset="0"/>
              </a:rPr>
              <a:t>8-11-х </a:t>
            </a:r>
            <a:r>
              <a:rPr lang="ru-RU" sz="2400" b="1" dirty="0" smtClean="0">
                <a:latin typeface="Arial Narrow" panose="020B0606020202030204" pitchFamily="34" charset="0"/>
              </a:rPr>
              <a:t>классов</a:t>
            </a:r>
            <a:endParaRPr lang="ru-RU" sz="24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6783236"/>
              </p:ext>
            </p:extLst>
          </p:nvPr>
        </p:nvGraphicFramePr>
        <p:xfrm>
          <a:off x="467544" y="1268760"/>
          <a:ext cx="822960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2405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051599"/>
              </p:ext>
            </p:extLst>
          </p:nvPr>
        </p:nvGraphicFramePr>
        <p:xfrm>
          <a:off x="467544" y="476672"/>
          <a:ext cx="7920880" cy="55841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06080"/>
                <a:gridCol w="411480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Результативность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2015-2016 учебный год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конкурса 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719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Конкурс ученического актива образовательных организаций «Учитель – это Я!»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0820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Муниципальный, 1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(заочный) конкурс детского литературного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творчества </a:t>
                      </a:r>
                      <a:endParaRPr lang="ru-RU" sz="14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5120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Муниципальный, 1 место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Конкурс творческих проектов «Найди свою звезду»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Муниципальный, 1 место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видеороликов о войне   «Дорогами войны»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Муниципальный, 1 место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презентаций о войне  «Подводная лодка»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Муниципальный, 1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Краеведческая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конференция «Отечество», номинация  «Родословие»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179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место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«Россия – </a:t>
                      </a:r>
                      <a:r>
                        <a:rPr lang="ru-RU" sz="14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Родина моя»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179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 , 1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место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«Я – гражданин России»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83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Всероссийский,  2 место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«Моя правовая позиция»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19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323528" y="1988840"/>
            <a:ext cx="4968552" cy="2878363"/>
          </a:xfrm>
          <a:prstGeom prst="rect">
            <a:avLst/>
          </a:prstGeom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r>
              <a:rPr lang="ru-RU" sz="72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2050" name="Picture 2" descr="C:\Users\User\Documents\презентации школа\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004" y="1484784"/>
            <a:ext cx="2638537" cy="377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90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«Познавательный интерес – это факел, горение которого нужно всегда поддерживать и не допускать, чтобы он затухал»</a:t>
            </a:r>
            <a:endParaRPr lang="ru-RU" sz="28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1844824"/>
            <a:ext cx="8219256" cy="453650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u="sng" dirty="0" smtClean="0">
                <a:latin typeface="Arial Narrow" pitchFamily="34" charset="0"/>
                <a:cs typeface="Times New Roman" pitchFamily="18" charset="0"/>
              </a:rPr>
              <a:t>Цель работы</a:t>
            </a:r>
            <a:r>
              <a:rPr lang="ru-RU" sz="2800" b="1" dirty="0" smtClean="0">
                <a:latin typeface="Arial Narrow" pitchFamily="34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2800" i="1" dirty="0" smtClean="0">
                <a:latin typeface="Arial Narrow" pitchFamily="34" charset="0"/>
                <a:cs typeface="Times New Roman" pitchFamily="18" charset="0"/>
              </a:rPr>
              <a:t>  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развитие познавательной активности школьников, мотивации к изучению предмета 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 как необходимых условий формирования потребности в самообразовании и саморазвитии.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Задачи работы:</a:t>
            </a:r>
            <a:endParaRPr lang="ru-RU" sz="32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ru-RU" dirty="0"/>
              <a:t>ознакомить </a:t>
            </a:r>
            <a:r>
              <a:rPr lang="ru-RU" dirty="0" smtClean="0"/>
              <a:t>обучающихся ИКТ;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dirty="0"/>
              <a:t>развивать у школьников навыки работы </a:t>
            </a:r>
            <a:r>
              <a:rPr lang="ru-RU" dirty="0" smtClean="0"/>
              <a:t>с ИКТ;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dirty="0" smtClean="0"/>
              <a:t>Научить пользоваться ИКТ на уроках истории и обществознания.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247207"/>
            <a:ext cx="8640960" cy="733521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работы: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057812"/>
              </p:ext>
            </p:extLst>
          </p:nvPr>
        </p:nvGraphicFramePr>
        <p:xfrm>
          <a:off x="251520" y="980728"/>
          <a:ext cx="864096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124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>
          <a:xfrm>
            <a:off x="395536" y="285750"/>
            <a:ext cx="8424936" cy="100012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Актуальность: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1124745"/>
            <a:ext cx="8501062" cy="5447506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i="1" u="sng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u="sng" dirty="0" smtClean="0">
                <a:solidFill>
                  <a:schemeClr val="tx1"/>
                </a:solidFill>
                <a:latin typeface="Arial Narrow" pitchFamily="34" charset="0"/>
              </a:rPr>
              <a:t>ВЫВОД: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8" name="Picture 2" descr="http://im6-tub.yandex.net/i?id=59165623-01&amp;tov=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95536" y="2852936"/>
            <a:ext cx="2071702" cy="3571900"/>
          </a:xfrm>
          <a:prstGeom prst="rect">
            <a:avLst/>
          </a:prstGeom>
          <a:noFill/>
        </p:spPr>
      </p:pic>
      <p:sp>
        <p:nvSpPr>
          <p:cNvPr id="9" name="Выноска-облако 8"/>
          <p:cNvSpPr/>
          <p:nvPr/>
        </p:nvSpPr>
        <p:spPr>
          <a:xfrm>
            <a:off x="2428875" y="1143000"/>
            <a:ext cx="6247581" cy="4158208"/>
          </a:xfrm>
          <a:prstGeom prst="cloudCallout">
            <a:avLst>
              <a:gd name="adj1" fmla="val -49079"/>
              <a:gd name="adj2" fmla="val 67579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Narrow" pitchFamily="34" charset="0"/>
              </a:rPr>
              <a:t>Информационно-коммуникативные  </a:t>
            </a:r>
            <a:r>
              <a:rPr lang="ru-RU" sz="2400" dirty="0">
                <a:solidFill>
                  <a:schemeClr val="tx1"/>
                </a:solidFill>
                <a:latin typeface="Arial Narrow" pitchFamily="34" charset="0"/>
              </a:rPr>
              <a:t>технологии, </a:t>
            </a:r>
            <a:r>
              <a:rPr lang="ru-RU" sz="2400" dirty="0" err="1">
                <a:solidFill>
                  <a:schemeClr val="tx1"/>
                </a:solidFill>
                <a:latin typeface="Arial Narrow" pitchFamily="34" charset="0"/>
              </a:rPr>
              <a:t>мультимедийные</a:t>
            </a:r>
            <a:r>
              <a:rPr lang="ru-RU" sz="2400" dirty="0">
                <a:solidFill>
                  <a:schemeClr val="tx1"/>
                </a:solidFill>
                <a:latin typeface="Arial Narrow" pitchFamily="34" charset="0"/>
              </a:rPr>
              <a:t> продукты – это шаг к повышению качества обучения школьников и в конечном итоге к воспитанию новой личности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96944" cy="56207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100" b="1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Этапы работы:</a:t>
            </a:r>
            <a:endParaRPr lang="ru-RU" sz="3100" b="1" dirty="0">
              <a:solidFill>
                <a:srgbClr val="C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458505"/>
              </p:ext>
            </p:extLst>
          </p:nvPr>
        </p:nvGraphicFramePr>
        <p:xfrm>
          <a:off x="431540" y="908720"/>
          <a:ext cx="8424936" cy="5832646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4060667"/>
                <a:gridCol w="4364269"/>
              </a:tblGrid>
              <a:tr h="81746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 Narrow" pitchFamily="34" charset="0"/>
                          <a:cs typeface="Times New Roman" pitchFamily="18" charset="0"/>
                        </a:rPr>
                        <a:t>Анализ состояния проблемы, входное диагностирование</a:t>
                      </a:r>
                      <a:endParaRPr lang="ru-RU" sz="18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746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 Narrow" pitchFamily="34" charset="0"/>
                          <a:cs typeface="Times New Roman" pitchFamily="18" charset="0"/>
                        </a:rPr>
                        <a:t>Анализ работы,</a:t>
                      </a:r>
                      <a:r>
                        <a:rPr lang="ru-RU" sz="1800" b="1" baseline="0" dirty="0" smtClean="0">
                          <a:latin typeface="Arial Narrow" pitchFamily="34" charset="0"/>
                          <a:cs typeface="Times New Roman" pitchFamily="18" charset="0"/>
                        </a:rPr>
                        <a:t> осмысление</a:t>
                      </a:r>
                      <a:endParaRPr lang="ru-RU" sz="18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1746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 Narrow" pitchFamily="34" charset="0"/>
                          <a:cs typeface="Times New Roman" pitchFamily="18" charset="0"/>
                        </a:rPr>
                        <a:t>Изучение методической литературы </a:t>
                      </a:r>
                      <a:r>
                        <a:rPr lang="ru-RU" sz="1800" b="1" baseline="0" dirty="0" smtClean="0">
                          <a:latin typeface="Arial Narrow" pitchFamily="34" charset="0"/>
                          <a:cs typeface="Times New Roman" pitchFamily="18" charset="0"/>
                        </a:rPr>
                        <a:t> по применению приемов: составление и использование Банка исторических фактов; дидактические игры на уроке истории</a:t>
                      </a:r>
                      <a:endParaRPr lang="ru-RU" sz="18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2786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 Narrow" pitchFamily="34" charset="0"/>
                          <a:cs typeface="Times New Roman" pitchFamily="18" charset="0"/>
                        </a:rPr>
                        <a:t>Разработка заданий </a:t>
                      </a:r>
                      <a:r>
                        <a:rPr lang="ru-RU" sz="1800" b="1" baseline="0" dirty="0" smtClean="0">
                          <a:latin typeface="Arial Narrow" pitchFamily="34" charset="0"/>
                          <a:cs typeface="Times New Roman" pitchFamily="18" charset="0"/>
                        </a:rPr>
                        <a:t> и их апробация, систематизация имеющегося материала.</a:t>
                      </a:r>
                    </a:p>
                    <a:p>
                      <a:pPr algn="ctr"/>
                      <a:r>
                        <a:rPr lang="ru-RU" sz="1800" b="1" baseline="0" dirty="0" smtClean="0">
                          <a:latin typeface="Arial Narrow" pitchFamily="34" charset="0"/>
                          <a:cs typeface="Times New Roman" pitchFamily="18" charset="0"/>
                        </a:rPr>
                        <a:t>Разработка системы уроков  с использованием  ИКТ</a:t>
                      </a:r>
                      <a:endParaRPr lang="ru-RU" sz="18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17463"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Arial Narrow" pitchFamily="34" charset="0"/>
                          <a:cs typeface="Times New Roman" pitchFamily="18" charset="0"/>
                        </a:rPr>
                        <a:t>Работа с классом</a:t>
                      </a:r>
                      <a:endParaRPr lang="ru-RU" sz="18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1746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 Narrow" pitchFamily="34" charset="0"/>
                          <a:cs typeface="Times New Roman" pitchFamily="18" charset="0"/>
                        </a:rPr>
                        <a:t>Классно-урочная система</a:t>
                      </a:r>
                      <a:endParaRPr lang="ru-RU" sz="18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Arial Narrow" pitchFamily="34" charset="0"/>
                          <a:cs typeface="Times New Roman" pitchFamily="18" charset="0"/>
                        </a:rPr>
                        <a:t>Внеурочная деятельность</a:t>
                      </a:r>
                      <a:endParaRPr lang="ru-RU" sz="18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7463"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Arial Narrow" pitchFamily="34" charset="0"/>
                          <a:cs typeface="Times New Roman" pitchFamily="18" charset="0"/>
                        </a:rPr>
                        <a:t>Вторичная диагностика обучающихся</a:t>
                      </a:r>
                      <a:endParaRPr lang="ru-RU" sz="1800" b="1" dirty="0"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Стрелка вниз 15"/>
          <p:cNvSpPr/>
          <p:nvPr/>
        </p:nvSpPr>
        <p:spPr>
          <a:xfrm>
            <a:off x="4355976" y="1268760"/>
            <a:ext cx="576064" cy="576063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4355976" y="2060848"/>
            <a:ext cx="576064" cy="523095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4355976" y="3068959"/>
            <a:ext cx="576064" cy="432049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4355976" y="3933056"/>
            <a:ext cx="576064" cy="576064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4269261" y="5733256"/>
            <a:ext cx="576064" cy="576064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 rot="1263839">
            <a:off x="3372343" y="4854865"/>
            <a:ext cx="576064" cy="379079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 rot="20077425">
            <a:off x="5364088" y="4869160"/>
            <a:ext cx="576064" cy="379079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216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2987824" y="2636912"/>
            <a:ext cx="3240360" cy="1622673"/>
          </a:xfrm>
          <a:prstGeom prst="octagon">
            <a:avLst>
              <a:gd name="adj" fmla="val 29287"/>
            </a:avLst>
          </a:prstGeom>
          <a:solidFill>
            <a:srgbClr val="FFFF99"/>
          </a:solidFill>
          <a:ln w="12700" algn="ctr">
            <a:solidFill>
              <a:srgbClr val="D3A679"/>
            </a:solidFill>
            <a:miter lim="800000"/>
            <a:headEnd/>
            <a:tailEnd/>
          </a:ln>
          <a:effectLst>
            <a:outerShdw dist="53882" dir="2700000" algn="ctr" rotWithShape="0">
              <a:srgbClr val="D3A679"/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2400" b="1" dirty="0" smtClean="0">
                <a:latin typeface="Arial Narrow" pitchFamily="34" charset="0"/>
              </a:rPr>
              <a:t>Формы работы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2400" b="1" dirty="0" smtClean="0">
                <a:latin typeface="Arial Narrow" pitchFamily="34" charset="0"/>
              </a:rPr>
              <a:t>с ИКТ на уроках истории:</a:t>
            </a:r>
            <a:endParaRPr lang="ru-RU" sz="2400" dirty="0"/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>
            <a:off x="179512" y="5586413"/>
            <a:ext cx="1512168" cy="8636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D3A679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000" b="0" dirty="0" smtClean="0">
                <a:latin typeface="Arial Narrow" pitchFamily="34" charset="0"/>
              </a:rPr>
              <a:t>Электронные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000" b="0" dirty="0" smtClean="0">
                <a:latin typeface="Arial Narrow" pitchFamily="34" charset="0"/>
              </a:rPr>
              <a:t>энциклопедии</a:t>
            </a:r>
            <a:endParaRPr lang="ru-RU" sz="2000" b="0" dirty="0">
              <a:latin typeface="Arial Narrow" pitchFamily="34" charset="0"/>
            </a:endParaRP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1828800" y="5586413"/>
            <a:ext cx="1519064" cy="8636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D3A679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000" b="0" dirty="0" smtClean="0">
                <a:latin typeface="Arial Narrow" pitchFamily="34" charset="0"/>
              </a:rPr>
              <a:t>Виртуальные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000" b="0" dirty="0" smtClean="0">
                <a:latin typeface="Arial Narrow" pitchFamily="34" charset="0"/>
              </a:rPr>
              <a:t> экскурсии</a:t>
            </a:r>
            <a:endParaRPr lang="ru-RU" sz="2000" b="0" dirty="0">
              <a:latin typeface="Arial Narrow" pitchFamily="34" charset="0"/>
            </a:endParaRPr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>
            <a:off x="3635896" y="5586413"/>
            <a:ext cx="2448272" cy="93821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D3A679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000" b="0" dirty="0" smtClean="0">
                <a:latin typeface="Arial Narrow" pitchFamily="34" charset="0"/>
              </a:rPr>
              <a:t>Уроки компьютерного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000" b="0" dirty="0" smtClean="0">
                <a:latin typeface="Arial Narrow" pitchFamily="34" charset="0"/>
              </a:rPr>
              <a:t>тестирования</a:t>
            </a:r>
            <a:endParaRPr lang="ru-RU" sz="2000" b="0" dirty="0">
              <a:latin typeface="Arial Narrow" pitchFamily="34" charset="0"/>
            </a:endParaRPr>
          </a:p>
        </p:txBody>
      </p:sp>
      <p:sp>
        <p:nvSpPr>
          <p:cNvPr id="30727" name="AutoShape 7"/>
          <p:cNvSpPr>
            <a:spLocks noChangeArrowheads="1"/>
          </p:cNvSpPr>
          <p:nvPr/>
        </p:nvSpPr>
        <p:spPr bwMode="auto">
          <a:xfrm>
            <a:off x="6507163" y="5584824"/>
            <a:ext cx="2484437" cy="940519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D3A679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000" b="0" dirty="0" smtClean="0">
                <a:latin typeface="Arial Narrow" pitchFamily="34" charset="0"/>
              </a:rPr>
              <a:t>Работа с электронными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000" b="0" dirty="0" smtClean="0">
                <a:latin typeface="Arial Narrow" pitchFamily="34" charset="0"/>
              </a:rPr>
              <a:t>картами</a:t>
            </a:r>
            <a:endParaRPr lang="ru-RU" sz="2000" b="0" dirty="0">
              <a:latin typeface="Arial Narrow" pitchFamily="34" charset="0"/>
            </a:endParaRPr>
          </a:p>
        </p:txBody>
      </p:sp>
      <p:sp>
        <p:nvSpPr>
          <p:cNvPr id="30728" name="AutoShape 8"/>
          <p:cNvSpPr>
            <a:spLocks noChangeArrowheads="1"/>
          </p:cNvSpPr>
          <p:nvPr/>
        </p:nvSpPr>
        <p:spPr bwMode="auto">
          <a:xfrm>
            <a:off x="395536" y="3356992"/>
            <a:ext cx="1944216" cy="8636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D3A679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400" dirty="0" smtClean="0">
                <a:latin typeface="Arial Narrow" pitchFamily="34" charset="0"/>
              </a:rPr>
              <a:t>и</a:t>
            </a:r>
            <a:r>
              <a:rPr lang="ru-RU" sz="2400" b="0" dirty="0" smtClean="0">
                <a:latin typeface="Arial Narrow" pitchFamily="34" charset="0"/>
              </a:rPr>
              <a:t>нтерактивные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400" b="0" dirty="0" smtClean="0">
                <a:latin typeface="Arial Narrow" pitchFamily="34" charset="0"/>
              </a:rPr>
              <a:t>презентации</a:t>
            </a:r>
            <a:endParaRPr lang="ru-RU" sz="2400" b="0" dirty="0">
              <a:latin typeface="Arial Narrow" pitchFamily="34" charset="0"/>
            </a:endParaRPr>
          </a:p>
        </p:txBody>
      </p:sp>
      <p:sp>
        <p:nvSpPr>
          <p:cNvPr id="30729" name="AutoShape 9"/>
          <p:cNvSpPr>
            <a:spLocks noChangeArrowheads="1"/>
          </p:cNvSpPr>
          <p:nvPr/>
        </p:nvSpPr>
        <p:spPr bwMode="auto">
          <a:xfrm>
            <a:off x="6804248" y="3356992"/>
            <a:ext cx="2088232" cy="86360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D3A679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400" dirty="0" err="1" smtClean="0">
                <a:latin typeface="Arial Narrow" pitchFamily="34" charset="0"/>
              </a:rPr>
              <a:t>м</a:t>
            </a:r>
            <a:r>
              <a:rPr lang="ru-RU" sz="2400" b="0" dirty="0" err="1" smtClean="0">
                <a:latin typeface="Arial Narrow" pitchFamily="34" charset="0"/>
              </a:rPr>
              <a:t>ультимедийные</a:t>
            </a:r>
            <a:r>
              <a:rPr lang="ru-RU" sz="2400" b="0" dirty="0" smtClean="0">
                <a:latin typeface="Arial Narrow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400" b="0" dirty="0" smtClean="0">
                <a:latin typeface="Arial Narrow" pitchFamily="34" charset="0"/>
              </a:rPr>
              <a:t>презентации</a:t>
            </a:r>
            <a:endParaRPr lang="ru-RU" sz="2400" b="0" dirty="0">
              <a:latin typeface="Arial Narrow" pitchFamily="34" charset="0"/>
            </a:endParaRPr>
          </a:p>
        </p:txBody>
      </p:sp>
      <p:sp>
        <p:nvSpPr>
          <p:cNvPr id="30730" name="AutoShape 10"/>
          <p:cNvSpPr>
            <a:spLocks noChangeArrowheads="1"/>
          </p:cNvSpPr>
          <p:nvPr/>
        </p:nvSpPr>
        <p:spPr bwMode="auto">
          <a:xfrm>
            <a:off x="395537" y="1268760"/>
            <a:ext cx="2016224" cy="108012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D3A679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400" b="0" dirty="0" smtClean="0">
                <a:latin typeface="Arial Narrow" pitchFamily="34" charset="0"/>
              </a:rPr>
              <a:t>плакаты</a:t>
            </a:r>
            <a:endParaRPr lang="ru-RU" sz="2400" b="0" dirty="0">
              <a:latin typeface="Arial Narrow" pitchFamily="34" charset="0"/>
            </a:endParaRPr>
          </a:p>
        </p:txBody>
      </p:sp>
      <p:sp>
        <p:nvSpPr>
          <p:cNvPr id="30731" name="AutoShape 11"/>
          <p:cNvSpPr>
            <a:spLocks noChangeArrowheads="1"/>
          </p:cNvSpPr>
          <p:nvPr/>
        </p:nvSpPr>
        <p:spPr bwMode="auto">
          <a:xfrm>
            <a:off x="6948264" y="1340768"/>
            <a:ext cx="1670050" cy="1007616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D3A679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400" dirty="0" smtClean="0">
                <a:latin typeface="Arial Narrow" pitchFamily="34" charset="0"/>
              </a:rPr>
              <a:t>т</a:t>
            </a:r>
            <a:r>
              <a:rPr lang="ru-RU" sz="2400" b="0" dirty="0" smtClean="0">
                <a:latin typeface="Arial Narrow" pitchFamily="34" charset="0"/>
              </a:rPr>
              <a:t>ройное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400" b="0" dirty="0" smtClean="0">
                <a:latin typeface="Arial Narrow" pitchFamily="34" charset="0"/>
              </a:rPr>
              <a:t>действие</a:t>
            </a:r>
            <a:endParaRPr lang="ru-RU" sz="2400" b="0" dirty="0">
              <a:latin typeface="Arial Narrow" pitchFamily="34" charset="0"/>
            </a:endParaRPr>
          </a:p>
        </p:txBody>
      </p:sp>
      <p:sp>
        <p:nvSpPr>
          <p:cNvPr id="30732" name="AutoShape 12"/>
          <p:cNvSpPr>
            <a:spLocks noChangeArrowheads="1"/>
          </p:cNvSpPr>
          <p:nvPr/>
        </p:nvSpPr>
        <p:spPr bwMode="auto">
          <a:xfrm>
            <a:off x="3203848" y="332656"/>
            <a:ext cx="2808312" cy="1224136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rgbClr val="D3A679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400" dirty="0" smtClean="0">
                <a:latin typeface="Arial Narrow" pitchFamily="34" charset="0"/>
              </a:rPr>
              <a:t>л</a:t>
            </a:r>
            <a:r>
              <a:rPr lang="ru-RU" sz="2400" b="0" dirty="0" smtClean="0">
                <a:latin typeface="Arial Narrow" pitchFamily="34" charset="0"/>
              </a:rPr>
              <a:t>екционная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sz="2400" b="0" dirty="0" smtClean="0">
                <a:latin typeface="Arial Narrow" pitchFamily="34" charset="0"/>
              </a:rPr>
              <a:t> презентация</a:t>
            </a:r>
            <a:endParaRPr lang="ru-RU" sz="2400" b="0" dirty="0">
              <a:latin typeface="Arial Narrow" pitchFamily="34" charset="0"/>
            </a:endParaRPr>
          </a:p>
        </p:txBody>
      </p:sp>
      <p:sp>
        <p:nvSpPr>
          <p:cNvPr id="20493" name="AutoShape 14"/>
          <p:cNvSpPr>
            <a:spLocks noChangeArrowheads="1"/>
          </p:cNvSpPr>
          <p:nvPr/>
        </p:nvSpPr>
        <p:spPr bwMode="auto">
          <a:xfrm flipV="1">
            <a:off x="2339752" y="3573016"/>
            <a:ext cx="646683" cy="360040"/>
          </a:xfrm>
          <a:prstGeom prst="leftArrow">
            <a:avLst>
              <a:gd name="adj1" fmla="val 50000"/>
              <a:gd name="adj2" fmla="val 66544"/>
            </a:avLst>
          </a:prstGeom>
          <a:solidFill>
            <a:srgbClr val="FFE4C9"/>
          </a:solidFill>
          <a:ln w="12700" algn="ctr">
            <a:solidFill>
              <a:srgbClr val="D3A67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AutoShape 15"/>
          <p:cNvSpPr>
            <a:spLocks noChangeArrowheads="1"/>
          </p:cNvSpPr>
          <p:nvPr/>
        </p:nvSpPr>
        <p:spPr bwMode="auto">
          <a:xfrm rot="10800000" flipV="1">
            <a:off x="6300192" y="3573016"/>
            <a:ext cx="574675" cy="360040"/>
          </a:xfrm>
          <a:prstGeom prst="leftArrow">
            <a:avLst>
              <a:gd name="adj1" fmla="val 50000"/>
              <a:gd name="adj2" fmla="val 66544"/>
            </a:avLst>
          </a:prstGeom>
          <a:solidFill>
            <a:srgbClr val="FFE4C9"/>
          </a:solidFill>
          <a:ln w="12700" algn="ctr">
            <a:solidFill>
              <a:srgbClr val="D3A67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5" name="AutoShape 16"/>
          <p:cNvSpPr>
            <a:spLocks noChangeArrowheads="1"/>
          </p:cNvSpPr>
          <p:nvPr/>
        </p:nvSpPr>
        <p:spPr bwMode="auto">
          <a:xfrm rot="2375320" flipV="1">
            <a:off x="2322266" y="1994547"/>
            <a:ext cx="1308623" cy="417255"/>
          </a:xfrm>
          <a:prstGeom prst="leftArrow">
            <a:avLst>
              <a:gd name="adj1" fmla="val 50000"/>
              <a:gd name="adj2" fmla="val 91549"/>
            </a:avLst>
          </a:prstGeom>
          <a:solidFill>
            <a:srgbClr val="FFE4C9"/>
          </a:solidFill>
          <a:ln w="12700" algn="ctr">
            <a:solidFill>
              <a:srgbClr val="D3A67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6" name="AutoShape 17"/>
          <p:cNvSpPr>
            <a:spLocks noChangeArrowheads="1"/>
          </p:cNvSpPr>
          <p:nvPr/>
        </p:nvSpPr>
        <p:spPr bwMode="auto">
          <a:xfrm rot="8913228" flipV="1">
            <a:off x="5643778" y="2047779"/>
            <a:ext cx="1431260" cy="359127"/>
          </a:xfrm>
          <a:prstGeom prst="leftArrow">
            <a:avLst>
              <a:gd name="adj1" fmla="val 50000"/>
              <a:gd name="adj2" fmla="val 90210"/>
            </a:avLst>
          </a:prstGeom>
          <a:solidFill>
            <a:srgbClr val="FFE4C9"/>
          </a:solidFill>
          <a:ln w="12700" algn="ctr">
            <a:solidFill>
              <a:srgbClr val="D3A67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AutoShape 18"/>
          <p:cNvSpPr>
            <a:spLocks noChangeArrowheads="1"/>
          </p:cNvSpPr>
          <p:nvPr/>
        </p:nvSpPr>
        <p:spPr bwMode="auto">
          <a:xfrm rot="18755425" flipV="1">
            <a:off x="2272237" y="4791103"/>
            <a:ext cx="1712166" cy="372728"/>
          </a:xfrm>
          <a:prstGeom prst="leftArrow">
            <a:avLst>
              <a:gd name="adj1" fmla="val 50000"/>
              <a:gd name="adj2" fmla="val 77115"/>
            </a:avLst>
          </a:prstGeom>
          <a:solidFill>
            <a:srgbClr val="FFE4C9"/>
          </a:solidFill>
          <a:ln w="12700" algn="ctr">
            <a:solidFill>
              <a:srgbClr val="D3A67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8" name="AutoShape 19"/>
          <p:cNvSpPr>
            <a:spLocks noChangeArrowheads="1"/>
          </p:cNvSpPr>
          <p:nvPr/>
        </p:nvSpPr>
        <p:spPr bwMode="auto">
          <a:xfrm rot="13185113" flipV="1">
            <a:off x="5398118" y="4794668"/>
            <a:ext cx="1920593" cy="350338"/>
          </a:xfrm>
          <a:prstGeom prst="leftArrow">
            <a:avLst>
              <a:gd name="adj1" fmla="val 50000"/>
              <a:gd name="adj2" fmla="val 112302"/>
            </a:avLst>
          </a:prstGeom>
          <a:solidFill>
            <a:srgbClr val="FFE4C9"/>
          </a:solidFill>
          <a:ln w="12700" algn="ctr">
            <a:solidFill>
              <a:srgbClr val="D3A67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9" name="AutoShape 20"/>
          <p:cNvSpPr>
            <a:spLocks noChangeArrowheads="1"/>
          </p:cNvSpPr>
          <p:nvPr/>
        </p:nvSpPr>
        <p:spPr bwMode="auto">
          <a:xfrm rot="16119771" flipV="1">
            <a:off x="4075562" y="4737275"/>
            <a:ext cx="1295791" cy="416808"/>
          </a:xfrm>
          <a:prstGeom prst="leftArrow">
            <a:avLst>
              <a:gd name="adj1" fmla="val 50000"/>
              <a:gd name="adj2" fmla="val 66544"/>
            </a:avLst>
          </a:prstGeom>
          <a:solidFill>
            <a:srgbClr val="FFE4C9"/>
          </a:solidFill>
          <a:ln w="12700" algn="ctr">
            <a:solidFill>
              <a:srgbClr val="D3A67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00" name="AutoShape 21"/>
          <p:cNvSpPr>
            <a:spLocks noChangeArrowheads="1"/>
          </p:cNvSpPr>
          <p:nvPr/>
        </p:nvSpPr>
        <p:spPr bwMode="auto">
          <a:xfrm rot="19682296" flipV="1">
            <a:off x="554144" y="4631941"/>
            <a:ext cx="2859997" cy="296591"/>
          </a:xfrm>
          <a:prstGeom prst="leftArrow">
            <a:avLst>
              <a:gd name="adj1" fmla="val 50000"/>
              <a:gd name="adj2" fmla="val 125000"/>
            </a:avLst>
          </a:prstGeom>
          <a:solidFill>
            <a:srgbClr val="FFE4C9"/>
          </a:solidFill>
          <a:ln w="12700" algn="ctr">
            <a:solidFill>
              <a:srgbClr val="D3A67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01" name="AutoShape 22"/>
          <p:cNvSpPr>
            <a:spLocks noChangeArrowheads="1"/>
          </p:cNvSpPr>
          <p:nvPr/>
        </p:nvSpPr>
        <p:spPr bwMode="auto">
          <a:xfrm rot="5396246" flipV="1">
            <a:off x="4139836" y="1916477"/>
            <a:ext cx="1079802" cy="360669"/>
          </a:xfrm>
          <a:prstGeom prst="leftArrow">
            <a:avLst>
              <a:gd name="adj1" fmla="val 50000"/>
              <a:gd name="adj2" fmla="val 49635"/>
            </a:avLst>
          </a:prstGeom>
          <a:solidFill>
            <a:srgbClr val="FFE4C9"/>
          </a:solidFill>
          <a:ln w="12700" algn="ctr">
            <a:solidFill>
              <a:srgbClr val="D3A67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85751"/>
            <a:ext cx="8352928" cy="983010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Виды уроков с использованием ИКТ</a:t>
            </a:r>
            <a:endParaRPr lang="ru-RU" sz="32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" y="1357313"/>
            <a:ext cx="8320410" cy="4929187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2800" u="sng" dirty="0" smtClean="0">
                <a:solidFill>
                  <a:schemeClr val="tx1"/>
                </a:solidFill>
                <a:latin typeface="Arial Narrow" pitchFamily="34" charset="0"/>
              </a:rPr>
              <a:t>Уроки демонстрационного типа  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- информация демонстрируется на большом экране и может быть использована на любом этапе урока.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 startAt="2"/>
              <a:defRPr/>
            </a:pPr>
            <a:r>
              <a:rPr lang="ru-RU" sz="2800" u="sng" dirty="0" smtClean="0">
                <a:solidFill>
                  <a:schemeClr val="tx1"/>
                </a:solidFill>
                <a:latin typeface="Arial Narrow" pitchFamily="34" charset="0"/>
                <a:hlinkClick r:id="rId2" action="ppaction://hlinkpres?slideindex=1&amp;slidetitle="/>
              </a:rPr>
              <a:t>Уроки компьютерного тестирования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  <a:hlinkClick r:id="rId2" action="ppaction://hlinkpres?slideindex=1&amp;slidetitle=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  <a:hlinkClick r:id="rId3" action="ppaction://hlinksldjump"/>
              </a:rPr>
              <a:t> укрепляют обратную связь в системе учитель- ученик.</a:t>
            </a:r>
            <a:endParaRPr lang="ru-RU" sz="2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3.   </a:t>
            </a:r>
            <a:r>
              <a:rPr lang="ru-RU" sz="2800" u="sng" dirty="0" smtClean="0">
                <a:solidFill>
                  <a:schemeClr val="tx1"/>
                </a:solidFill>
                <a:latin typeface="Arial Narrow" pitchFamily="34" charset="0"/>
              </a:rPr>
              <a:t>Уроки тренинга или конструирования</a:t>
            </a:r>
            <a:r>
              <a:rPr lang="ru-RU" sz="2800" dirty="0" smtClean="0">
                <a:latin typeface="Arial Narrow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- обучающиеся индивидуально или в группе работают с конструктивной средой с целью достижения какой-то цели.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4.   </a:t>
            </a:r>
            <a:r>
              <a:rPr lang="ru-RU" sz="2800" u="sng" dirty="0" smtClean="0">
                <a:solidFill>
                  <a:schemeClr val="tx1"/>
                </a:solidFill>
                <a:latin typeface="Arial Narrow" pitchFamily="34" charset="0"/>
              </a:rPr>
              <a:t>Интегрированные уроки.  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14291"/>
            <a:ext cx="8568952" cy="100014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Творческое задание:</a:t>
            </a:r>
            <a:endParaRPr lang="ru-RU" sz="32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150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1357313"/>
            <a:ext cx="8572530" cy="51435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Arial Narrow" pitchFamily="34" charset="0"/>
              </a:rPr>
              <a:t> 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Arial Narrow" pitchFamily="34" charset="0"/>
              </a:rPr>
              <a:t>  а) составьте экскурсионный маршрут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Narrow" pitchFamily="34" charset="0"/>
              </a:rPr>
              <a:t>б) составьте рекламный слоган, используя материалы сайтов: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  <a:latin typeface="Arial Narrow" pitchFamily="34" charset="0"/>
              </a:rPr>
              <a:t>I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  группа - </a:t>
            </a:r>
            <a:r>
              <a:rPr lang="en-US" dirty="0" smtClean="0">
                <a:latin typeface="Arial Narrow" pitchFamily="34" charset="0"/>
                <a:hlinkClick r:id="rId2"/>
              </a:rPr>
              <a:t>http://kizhi.karelia.ru/</a:t>
            </a:r>
            <a:endParaRPr lang="ru-RU" dirty="0" smtClean="0">
              <a:latin typeface="Arial Narrow" pitchFamily="34" charset="0"/>
            </a:endParaRPr>
          </a:p>
          <a:p>
            <a:pPr algn="l"/>
            <a:endParaRPr lang="en-US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r>
              <a:rPr lang="en-US" b="1" dirty="0" smtClean="0">
                <a:solidFill>
                  <a:schemeClr val="tx1"/>
                </a:solidFill>
                <a:latin typeface="Arial Narrow" pitchFamily="34" charset="0"/>
              </a:rPr>
              <a:t>II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  группа - </a:t>
            </a:r>
            <a:r>
              <a:rPr lang="en-US" dirty="0" smtClean="0">
                <a:latin typeface="Arial Narrow" pitchFamily="34" charset="0"/>
                <a:hlinkClick r:id="rId3"/>
              </a:rPr>
              <a:t>http://www.openkremlin.ru/</a:t>
            </a:r>
            <a:endParaRPr lang="ru-RU" dirty="0" smtClean="0">
              <a:latin typeface="Arial Narrow" pitchFamily="34" charset="0"/>
            </a:endParaRPr>
          </a:p>
          <a:p>
            <a:pPr algn="l"/>
            <a:endParaRPr lang="en-US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l"/>
            <a:r>
              <a:rPr lang="en-US" b="1" dirty="0" smtClean="0">
                <a:solidFill>
                  <a:schemeClr val="tx1"/>
                </a:solidFill>
                <a:latin typeface="Arial Narrow" pitchFamily="34" charset="0"/>
              </a:rPr>
              <a:t>III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  группа - </a:t>
            </a:r>
            <a:r>
              <a:rPr lang="en-US" dirty="0" smtClean="0">
                <a:latin typeface="Arial Narrow" pitchFamily="34" charset="0"/>
                <a:hlinkClick r:id="rId4"/>
              </a:rPr>
              <a:t>http://www.hermitagemuseum.org</a:t>
            </a:r>
            <a:endParaRPr lang="ru-RU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4" name="Рисунок 3" descr="C:\Users\МБОУ СОШ\Desktop\ФОТО учебная деят-ть 2013-2014\5д 00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2786058"/>
            <a:ext cx="278608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585</Words>
  <Application>Microsoft Office PowerPoint</Application>
  <PresentationFormat>Экран (4:3)</PresentationFormat>
  <Paragraphs>122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Петракова Наталья Юрьевна, учитель истории  МБОУ «Школа № 10  Первомайского района города Ростова-на-Дону</vt:lpstr>
      <vt:lpstr>«Познавательный интерес – это факел, горение которого нужно всегда поддерживать и не допускать, чтобы он затухал»</vt:lpstr>
      <vt:lpstr>Задачи работы:</vt:lpstr>
      <vt:lpstr>Актуальность работы:</vt:lpstr>
      <vt:lpstr>Актуальность:</vt:lpstr>
      <vt:lpstr>  Этапы работы:</vt:lpstr>
      <vt:lpstr>Презентация PowerPoint</vt:lpstr>
      <vt:lpstr>Виды уроков с использованием ИКТ</vt:lpstr>
      <vt:lpstr>Творческое задание:</vt:lpstr>
      <vt:lpstr>Подготовка к ЕГЭ</vt:lpstr>
      <vt:lpstr>Электронные библиотеки</vt:lpstr>
      <vt:lpstr>Виртуальные музеи и экскурсии</vt:lpstr>
      <vt:lpstr> Хоть  в школе карт и не хватает, Компьютер нас теперь спасает!</vt:lpstr>
      <vt:lpstr>Использование ИКТ на уроках истории позволяет:</vt:lpstr>
      <vt:lpstr>Документальные фильмы</vt:lpstr>
      <vt:lpstr>Результаты работы</vt:lpstr>
      <vt:lpstr>Качество образовательной подготовки обучающихся  8-11-х классов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Петракова Наталья Юрьевна, учитель истории МБОУ СОШ № 10  Первомайского района города Ростова-на-Дону</dc:title>
  <dc:creator>UserXP</dc:creator>
  <cp:lastModifiedBy>МБОУ СОШ</cp:lastModifiedBy>
  <cp:revision>58</cp:revision>
  <dcterms:created xsi:type="dcterms:W3CDTF">2014-01-18T07:32:12Z</dcterms:created>
  <dcterms:modified xsi:type="dcterms:W3CDTF">2016-11-25T10:08:30Z</dcterms:modified>
</cp:coreProperties>
</file>