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3" r:id="rId6"/>
    <p:sldId id="267" r:id="rId7"/>
    <p:sldId id="264" r:id="rId8"/>
    <p:sldId id="265" r:id="rId9"/>
    <p:sldId id="270" r:id="rId10"/>
    <p:sldId id="268" r:id="rId11"/>
    <p:sldId id="262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A706-6F9A-43AF-A098-202C487353A2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823208-D141-413E-8AD2-B4534802B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A706-6F9A-43AF-A098-202C487353A2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3208-D141-413E-8AD2-B4534802B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A706-6F9A-43AF-A098-202C487353A2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3208-D141-413E-8AD2-B4534802B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A706-6F9A-43AF-A098-202C487353A2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823208-D141-413E-8AD2-B4534802B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A706-6F9A-43AF-A098-202C487353A2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3208-D141-413E-8AD2-B4534802B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A706-6F9A-43AF-A098-202C487353A2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3208-D141-413E-8AD2-B4534802B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A706-6F9A-43AF-A098-202C487353A2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823208-D141-413E-8AD2-B4534802B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A706-6F9A-43AF-A098-202C487353A2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3208-D141-413E-8AD2-B4534802B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A706-6F9A-43AF-A098-202C487353A2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3208-D141-413E-8AD2-B4534802B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A706-6F9A-43AF-A098-202C487353A2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3208-D141-413E-8AD2-B4534802BE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A706-6F9A-43AF-A098-202C487353A2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23208-D141-413E-8AD2-B4534802B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C91A706-6F9A-43AF-A098-202C487353A2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823208-D141-413E-8AD2-B4534802BE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8376" y="2636912"/>
            <a:ext cx="4356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Плавание)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4644008" y="1523693"/>
            <a:ext cx="0" cy="11132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644008" y="3823805"/>
            <a:ext cx="0" cy="1117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00430" y="571480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Теоретический курс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73878" y="5013176"/>
            <a:ext cx="2340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Техника плавания</a:t>
            </a:r>
            <a:endParaRPr lang="ru-RU" sz="24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23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956376" y="6381328"/>
            <a:ext cx="79208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214546" y="500042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Техника плавания дельфином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1000108"/>
            <a:ext cx="75009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Пловец, находясь у поверхности воды в вытянутом положении на груди, выполняет непрерывные волнообразные движения всем телом. Эти движения делают более эффективной работу ног.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Ноги работают одновременно. Волна начинается от движения </a:t>
            </a:r>
            <a:r>
              <a:rPr lang="ru-RU" dirty="0" smtClean="0">
                <a:solidFill>
                  <a:srgbClr val="00B0F0"/>
                </a:solidFill>
              </a:rPr>
              <a:t>т</a:t>
            </a:r>
            <a:r>
              <a:rPr lang="ru-RU" dirty="0" smtClean="0">
                <a:solidFill>
                  <a:srgbClr val="00B0F0"/>
                </a:solidFill>
              </a:rPr>
              <a:t>аза </a:t>
            </a:r>
            <a:r>
              <a:rPr lang="ru-RU" dirty="0" err="1" smtClean="0">
                <a:solidFill>
                  <a:srgbClr val="00B0F0"/>
                </a:solidFill>
              </a:rPr>
              <a:t>вниз-вверх</a:t>
            </a:r>
            <a:r>
              <a:rPr lang="ru-RU" dirty="0" smtClean="0">
                <a:solidFill>
                  <a:srgbClr val="00B0F0"/>
                </a:solidFill>
              </a:rPr>
              <a:t> и, с постепенно возрастающей амплитудой, переходит на тазобедренный, коленный и голеностопный суставы. Волнообразное движение завершается энергичным хлестом обеих стоп </a:t>
            </a:r>
            <a:r>
              <a:rPr lang="ru-RU" dirty="0" err="1" smtClean="0">
                <a:solidFill>
                  <a:srgbClr val="00B0F0"/>
                </a:solidFill>
              </a:rPr>
              <a:t>сверху-вниз</a:t>
            </a:r>
            <a:r>
              <a:rPr lang="ru-RU" dirty="0" smtClean="0">
                <a:solidFill>
                  <a:srgbClr val="00B0F0"/>
                </a:solidFill>
              </a:rPr>
              <a:t>.  Гребок выполняется под себя согнутыми в локтевых суставах руками. Во время гребка кисти движутся параллельно, локти немного разведены в стороны. Гребок завершается выходом руки из воды. Вдох выполняется во время конца гребка руками и выноса их из воды Выдох производиться  во время проноса и гребка руками. За время одного гребка руками пловец выполняет два удара ногами . Первый	 удар совпадает с погружением рук в воду, второй –с концом гребка руками и вдохом.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5305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802" y="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Техника ныряния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571480"/>
            <a:ext cx="67866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Ныряние бывает двух видов- в глубину и в длину, которое еще называется плаванием под водой.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При обучении нырянию школьников необходимо соблюдать следующие меры предосторожности:</a:t>
            </a:r>
          </a:p>
          <a:p>
            <a:pPr marL="342900" indent="-342900">
              <a:buAutoNum type="arabicParenR"/>
            </a:pPr>
            <a:r>
              <a:rPr lang="ru-RU" dirty="0" smtClean="0">
                <a:solidFill>
                  <a:srgbClr val="0070C0"/>
                </a:solidFill>
              </a:rPr>
              <a:t>п</a:t>
            </a:r>
            <a:r>
              <a:rPr lang="ru-RU" dirty="0" smtClean="0">
                <a:solidFill>
                  <a:srgbClr val="0070C0"/>
                </a:solidFill>
              </a:rPr>
              <a:t>роводить  ныряние только в бассейне с прозрачной водой, огражденной со всех сторон стенами до самого дна;</a:t>
            </a:r>
          </a:p>
          <a:p>
            <a:pPr marL="342900" indent="-342900">
              <a:buAutoNum type="arabicParenR"/>
            </a:pPr>
            <a:r>
              <a:rPr lang="ru-RU" dirty="0" smtClean="0">
                <a:solidFill>
                  <a:srgbClr val="0070C0"/>
                </a:solidFill>
              </a:rPr>
              <a:t>н</a:t>
            </a:r>
            <a:r>
              <a:rPr lang="ru-RU" dirty="0" smtClean="0">
                <a:solidFill>
                  <a:srgbClr val="0070C0"/>
                </a:solidFill>
              </a:rPr>
              <a:t>ырять только по одному, когда один ныряющий появляется на поверхности, стартует другой;</a:t>
            </a:r>
          </a:p>
          <a:p>
            <a:pPr marL="342900" indent="-342900">
              <a:buAutoNum type="arabicParenR"/>
            </a:pPr>
            <a:r>
              <a:rPr lang="ru-RU" dirty="0" smtClean="0">
                <a:solidFill>
                  <a:srgbClr val="0070C0"/>
                </a:solidFill>
              </a:rPr>
              <a:t>з</a:t>
            </a:r>
            <a:r>
              <a:rPr lang="ru-RU" dirty="0" smtClean="0">
                <a:solidFill>
                  <a:srgbClr val="0070C0"/>
                </a:solidFill>
              </a:rPr>
              <a:t>а каждым ныряющим должен вести наблюдение с суши взрослый, готовый в любой момент оказать ему помощь;</a:t>
            </a:r>
          </a:p>
          <a:p>
            <a:pPr marL="342900" indent="-342900">
              <a:buAutoNum type="arabicParenR"/>
            </a:pPr>
            <a:r>
              <a:rPr lang="ru-RU" dirty="0" smtClean="0">
                <a:solidFill>
                  <a:srgbClr val="0070C0"/>
                </a:solidFill>
              </a:rPr>
              <a:t>д</a:t>
            </a:r>
            <a:r>
              <a:rPr lang="ru-RU" dirty="0" smtClean="0">
                <a:solidFill>
                  <a:srgbClr val="0070C0"/>
                </a:solidFill>
              </a:rPr>
              <a:t>о начала занятий по нырянию нужно договориться об условных сигналах, по которым ныряльщик немедленно появляется на поверхности воды.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39952" y="2780928"/>
            <a:ext cx="500404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984522" y="127557"/>
            <a:ext cx="864096" cy="3326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43108" y="500042"/>
            <a:ext cx="354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Техника поворотов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1" y="1000108"/>
            <a:ext cx="8286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Повороты при плавании на спине: обычно выполняются под руку,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к</a:t>
            </a:r>
            <a:r>
              <a:rPr lang="ru-RU" dirty="0" smtClean="0">
                <a:solidFill>
                  <a:srgbClr val="7030A0"/>
                </a:solidFill>
              </a:rPr>
              <a:t>оторая  закончила гребок и проносится над водой. Оставаясь в положении на спине, пловец касается рукой поворотного щита, одновременно группируясь. Затем производится вращение и постановка ног на стенку, после чего пловец вытягивает руки вперед под водой и выполняет толчок ногами с последующим скольжением. Первые плавательные движения начинают ноги, затем следует гребок рукой.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Поворот при плавании на груди: выполняется с касанием поворотного щита одной или , как при плавании брассом , двумя руками. Руки или рука сгибаются в локтевом суставе, затем к поворотному щиту приближаются голова и плечи, происходит группировка. После этого пловец отталкивается рукой от стенки одновременно с вращением, выводит вперед руки (одну под водой, другую над водой), толкается ногами от стенки и </a:t>
            </a:r>
            <a:r>
              <a:rPr lang="ru-RU" smtClean="0">
                <a:solidFill>
                  <a:srgbClr val="7030A0"/>
                </a:solidFill>
              </a:rPr>
              <a:t>выполняет скольжение.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768" y="1052736"/>
            <a:ext cx="4572000" cy="3877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956376" y="638132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571868" y="357166"/>
            <a:ext cx="2480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Техника старта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1214422"/>
            <a:ext cx="74295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Старт из воды : выполняется при плавании на спине .Пловец произвольно ныряет в воду, поворачивается лицом к стене бассейна, берется прямыми руками на ширине плеч за стартовые </a:t>
            </a:r>
            <a:r>
              <a:rPr lang="ru-RU" dirty="0" smtClean="0">
                <a:solidFill>
                  <a:srgbClr val="C00000"/>
                </a:solidFill>
              </a:rPr>
              <a:t>п</a:t>
            </a:r>
            <a:r>
              <a:rPr lang="ru-RU" dirty="0" smtClean="0">
                <a:solidFill>
                  <a:srgbClr val="C00000"/>
                </a:solidFill>
              </a:rPr>
              <a:t>оручни и, упираясь ногами в стенку бассейна, принимает положение группировки. По стартовому сигналу или команды «Марш!» пловец толкается ногами от стенки бассейна и с одновременным махом рук вперед резко прогибается в пояснице.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Стартовый прыжок с тумбочки: выполняется из исходного положения, при котором ступни ног параллельны друг другу и расставлены приблизительно на ширину одной стопы. Пальцы ног захватывают передний край тумбочки, колени слегка согнуты, а туловище пловца занимает горизонтальное положение по отношению к поверхности воды. Руки опущены вниз и немного отведены назад. По стартовому сигналу пловец делает толчок ногами с одновременным махом рук </a:t>
            </a:r>
            <a:r>
              <a:rPr lang="ru-RU" dirty="0" err="1" smtClean="0">
                <a:solidFill>
                  <a:srgbClr val="C00000"/>
                </a:solidFill>
              </a:rPr>
              <a:t>вперд</a:t>
            </a:r>
            <a:r>
              <a:rPr lang="ru-RU" dirty="0" smtClean="0">
                <a:solidFill>
                  <a:srgbClr val="C00000"/>
                </a:solidFill>
              </a:rPr>
              <a:t>- вверх и прыгает в воду.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736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2492896"/>
            <a:ext cx="3874182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Теоретический курс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788024" y="3429000"/>
            <a:ext cx="151216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1835696" y="1340768"/>
            <a:ext cx="151216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5364088" y="1268760"/>
            <a:ext cx="122413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2910" y="285728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</a:rPr>
              <a:t>История плавания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00760" y="428604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hlinkClick r:id="rId2" action="ppaction://hlinksldjump"/>
              </a:rPr>
              <a:t>Основные правила соревнований</a:t>
            </a:r>
            <a:endParaRPr lang="ru-RU" sz="2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0152" y="4500570"/>
            <a:ext cx="2846690" cy="120887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00FF00"/>
                </a:solidFill>
                <a:effectLst>
                  <a:reflection blurRad="12700" stA="50000" endPos="50000" dist="5000" dir="5400000" sy="-100000" rotWithShape="0"/>
                </a:effectLst>
                <a:hlinkClick r:id="rId3" action="ppaction://hlinksldjump"/>
              </a:rPr>
              <a:t>Правила техники безопасности</a:t>
            </a:r>
            <a:endParaRPr lang="ru-RU" sz="2400" b="1" cap="all" dirty="0">
              <a:ln w="0"/>
              <a:solidFill>
                <a:srgbClr val="00FF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Стрелка вправо 14">
            <a:hlinkClick r:id="rId4" action="ppaction://hlinksldjump"/>
          </p:cNvPr>
          <p:cNvSpPr/>
          <p:nvPr/>
        </p:nvSpPr>
        <p:spPr>
          <a:xfrm>
            <a:off x="8100392" y="6309320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993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1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6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1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6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600"/>
                            </p:stCondLst>
                            <p:childTnLst>
                              <p:par>
                                <p:cTn id="3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1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0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</a:rPr>
              <a:t>История плавания  в России</a:t>
            </a:r>
            <a:endParaRPr lang="ru-RU" sz="2800" b="1" cap="all" dirty="0">
              <a:ln w="0"/>
              <a:solidFill>
                <a:srgbClr val="FF0066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50367" y="3899534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Мы </a:t>
            </a:r>
            <a:r>
              <a:rPr lang="ru-RU" sz="1400" b="1" dirty="0">
                <a:solidFill>
                  <a:srgbClr val="00B050"/>
                </a:solidFill>
              </a:rPr>
              <a:t>гордимся нашими выдающимися </a:t>
            </a:r>
            <a:r>
              <a:rPr lang="ru-RU" sz="1400" b="1" dirty="0" smtClean="0">
                <a:solidFill>
                  <a:srgbClr val="00B050"/>
                </a:solidFill>
              </a:rPr>
              <a:t>  </a:t>
            </a:r>
            <a:r>
              <a:rPr lang="ru-RU" sz="1400" b="1" dirty="0">
                <a:solidFill>
                  <a:srgbClr val="00B050"/>
                </a:solidFill>
              </a:rPr>
              <a:t>чемпионами мира и Олимпийских </a:t>
            </a:r>
            <a:r>
              <a:rPr lang="ru-RU" sz="1400" b="1" dirty="0" smtClean="0">
                <a:solidFill>
                  <a:srgbClr val="00B050"/>
                </a:solidFill>
              </a:rPr>
              <a:t>игр: победитель  трех Олимпиад Владимир Сальников(1980-1988гг.) и рекордсмен мира в спринтерском плавании, четырехкратный олимпийский чемпион Александр Попов(1992-1996гг.)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8100392" y="26064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08" y="99635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</a:rPr>
              <a:t>В 17веке в русских войсках было введено обучение плаванию. При Петре</a:t>
            </a:r>
            <a:r>
              <a:rPr lang="en-US" sz="1400" b="1" dirty="0" smtClean="0">
                <a:solidFill>
                  <a:srgbClr val="0070C0"/>
                </a:solidFill>
              </a:rPr>
              <a:t>I</a:t>
            </a:r>
            <a:r>
              <a:rPr lang="ru-RU" sz="1400" b="1" dirty="0" smtClean="0">
                <a:solidFill>
                  <a:srgbClr val="0070C0"/>
                </a:solidFill>
              </a:rPr>
              <a:t> плавание было введено в число учебных дисциплин в Морской Академии и Императорском сухопутном кадетском корпусе. В России первая школа плавания открылась в 1827году на Неве. Первые в России современные соревнования были проведены в 1894г. Петербургским кружком любителей плавания близь столицы, в Павловске, на реке Славянка .Примерно в то же время были построены крытые  бассейны – 1891г.  в   московских Центральных банях, еще через три года в знаменитых </a:t>
            </a:r>
            <a:r>
              <a:rPr lang="ru-RU" sz="1400" b="1" dirty="0" err="1" smtClean="0">
                <a:solidFill>
                  <a:srgbClr val="0070C0"/>
                </a:solidFill>
              </a:rPr>
              <a:t>Сандунах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sz="1400" b="1" dirty="0" smtClean="0">
                <a:solidFill>
                  <a:srgbClr val="0070C0"/>
                </a:solidFill>
              </a:rPr>
              <a:t>Наиболее известная в России  школа плавания была основана в Шувалове недалеко от Петербурга в 1908г.</a:t>
            </a:r>
            <a:endParaRPr lang="ru-RU" sz="1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431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7744" y="0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Основные правила соревнований</a:t>
            </a:r>
            <a:endParaRPr lang="ru-RU" sz="24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740352" y="260648"/>
            <a:ext cx="108012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616" y="1052736"/>
            <a:ext cx="6712624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Участник, достигший финиша при плавании вольным стилем, обязан коснуться стенки бассейна любой частью тела.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плавании на спине – руки и ноги двигаются произвольно. Стартовый прыжок производится из воды в положении на спине. На поворотах до отталкивания ногами участник должен в положении на спине коснутся стенки бассейна одной или двумя руками. Участник , который при повороте или на финише перевернется на грудь прежде, </a:t>
            </a:r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ЧЕМ КОСНЕТСЯ РУКАМИ СТЕНКИ  БАССЕЙНА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, дисквалифицируется.</a:t>
            </a:r>
            <a:endParaRPr lang="ru-RU" sz="1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плавании брассом или дельфином  - обеими руками одновременно.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эстафетах участники первого этапа стартуют одновременно. На последующих этапах участники должны стартовать так , чтобы их ноги отделялись от стартовой тумбочки не раньше , чем пловец , заканчивающий предыдущий этап, коснется рукой стенки бассейна.</a:t>
            </a:r>
          </a:p>
          <a:p>
            <a:pPr marL="285750" indent="-285750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28860" y="116632"/>
            <a:ext cx="4447396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Техника безопасности</a:t>
            </a:r>
            <a:endParaRPr lang="ru-RU" sz="2800" b="1" cap="all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250" y="1214421"/>
            <a:ext cx="6618452" cy="4721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80000"/>
              </a:lnSpc>
              <a:buFont typeface="Franklin Gothic Medium" pitchFamily="34" charset="0"/>
              <a:buAutoNum type="arabicPeriod"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Соблюдать дисциплину, всегда видеть и слышать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учителя.</a:t>
            </a:r>
          </a:p>
          <a:p>
            <a:pPr marL="514350" indent="-514350">
              <a:lnSpc>
                <a:spcPct val="80000"/>
              </a:lnSpc>
              <a:buFont typeface="Franklin Gothic Medium" pitchFamily="34" charset="0"/>
              <a:buAutoNum type="arabicPeriod"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Дети обязаны вымыться под душем без купального костюма с мылом и губкой до и после занятий.</a:t>
            </a:r>
          </a:p>
          <a:p>
            <a:pPr marL="514350" indent="-514350">
              <a:lnSpc>
                <a:spcPct val="80000"/>
              </a:lnSpc>
              <a:buFont typeface="Franklin Gothic Medium" pitchFamily="34" charset="0"/>
              <a:buAutoNum type="arabicPeriod"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Купальный костюм должен быть удобным, чтобы не стеснять движения пловца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 marL="514350" indent="-514350">
              <a:lnSpc>
                <a:spcPct val="80000"/>
              </a:lnSpc>
              <a:buFont typeface="Franklin Gothic Medium" pitchFamily="34" charset="0"/>
              <a:buAutoNum type="arabicPeriod"/>
            </a:pPr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514350" indent="-514350">
              <a:lnSpc>
                <a:spcPct val="80000"/>
              </a:lnSpc>
              <a:buFont typeface="Franklin Gothic Medium" pitchFamily="34" charset="0"/>
              <a:buAutoNum type="arabicPeriod"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Недопустимо пользование общими купальными костюмами, полотенцами и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предметами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туалета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  </a:t>
            </a:r>
          </a:p>
          <a:p>
            <a:pPr marL="514350" indent="-514350">
              <a:lnSpc>
                <a:spcPct val="80000"/>
              </a:lnSpc>
              <a:buFont typeface="Franklin Gothic Medium" pitchFamily="34" charset="0"/>
              <a:buAutoNum type="arabicPeriod"/>
            </a:pPr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514350" indent="-514350">
              <a:lnSpc>
                <a:spcPct val="80000"/>
              </a:lnSpc>
              <a:buFont typeface="Franklin Gothic Medium" pitchFamily="34" charset="0"/>
              <a:buAutoNum type="arabicPeriod"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Нельзя долго оставаться в воде без движений.</a:t>
            </a:r>
          </a:p>
          <a:p>
            <a:pPr marL="514350" indent="-514350">
              <a:lnSpc>
                <a:spcPct val="80000"/>
              </a:lnSpc>
              <a:buFont typeface="Franklin Gothic Medium" pitchFamily="34" charset="0"/>
              <a:buAutoNum type="arabicPeriod"/>
            </a:pPr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514350" indent="-514350">
              <a:lnSpc>
                <a:spcPct val="80000"/>
              </a:lnSpc>
              <a:buFont typeface="Franklin Gothic Medium" pitchFamily="34" charset="0"/>
              <a:buAutoNum type="arabicPeriod"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После выхода их воды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ихорошо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растереть тело полотенцем, насухо вытереть уши и голову.</a:t>
            </a:r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0899" y="2570762"/>
            <a:ext cx="36312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Техника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плавания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 flipV="1">
            <a:off x="1643042" y="2071678"/>
            <a:ext cx="149396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0800000" flipV="1">
            <a:off x="2143108" y="3143248"/>
            <a:ext cx="114300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580112" y="3933056"/>
            <a:ext cx="1224136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5796136" y="1844824"/>
            <a:ext cx="151648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357686" y="1071546"/>
            <a:ext cx="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право 15">
            <a:hlinkClick r:id="rId2" action="ppaction://hlinksldjump"/>
          </p:cNvPr>
          <p:cNvSpPr/>
          <p:nvPr/>
        </p:nvSpPr>
        <p:spPr>
          <a:xfrm>
            <a:off x="7858148" y="6000768"/>
            <a:ext cx="93610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071670" y="642918"/>
            <a:ext cx="6137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Техника плавания кролем на груди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1285860"/>
            <a:ext cx="2978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Техника плавания кролем на спине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20" y="5214951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Техника плавания дельфином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29322" y="5214950"/>
            <a:ext cx="3432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Техника ныряния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3504" y="1214422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Техника плавания брассом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flipH="1">
            <a:off x="571472" y="3000372"/>
            <a:ext cx="17145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Техника старта</a:t>
            </a:r>
            <a:endParaRPr lang="ru-RU" sz="2400" b="1" dirty="0">
              <a:solidFill>
                <a:srgbClr val="FFC000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5400000">
            <a:off x="4285454" y="4072736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3036083" y="4393413"/>
            <a:ext cx="128588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5929322" y="3286124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715140" y="3357562"/>
            <a:ext cx="18215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Техника </a:t>
            </a:r>
          </a:p>
          <a:p>
            <a:r>
              <a:rPr lang="ru-RU" sz="2400" b="1" dirty="0" smtClean="0">
                <a:solidFill>
                  <a:srgbClr val="FFC000"/>
                </a:solidFill>
              </a:rPr>
              <a:t>поворотов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368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0"/>
            <a:ext cx="7513595" cy="1815882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endParaRPr lang="ru-RU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Техника плавания 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кролем на груди</a:t>
            </a:r>
            <a:endParaRPr lang="ru-RU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000108"/>
            <a:ext cx="735811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FF00"/>
                </a:solidFill>
              </a:rPr>
              <a:t>Кроль на груди является самым скоростным и весьма популярным способом плавания. При плавании кролем на груди тело пловца лежит на поверхности воды почти горизонтально, лицо опущено в воду. Чтобы сделать вдох, он поворачивает голову в сторону. Поворот головы для вдоха, а также гребки руками вызывают небольшие колебания тела вокруг продольной оси. Пловец выполняет непрерывные </a:t>
            </a:r>
            <a:r>
              <a:rPr lang="ru-RU" dirty="0" err="1" smtClean="0">
                <a:solidFill>
                  <a:srgbClr val="00FF00"/>
                </a:solidFill>
              </a:rPr>
              <a:t>хлестообразные</a:t>
            </a:r>
            <a:r>
              <a:rPr lang="ru-RU" dirty="0" smtClean="0">
                <a:solidFill>
                  <a:srgbClr val="00FF00"/>
                </a:solidFill>
              </a:rPr>
              <a:t> движения ногами снизу-вверх и сверху- вниз навстречу друг другу. Движения ногами начинается от бедра, передается на голень и заканчивается  хлестом стопы. Руки пловца работают попеременно, когда одна делает гребок, другая рука проносится над водой. Когда одна рука заканчивает гребок у бедра и вынимается из вод, другая входит в воду  и начинает наплыв. Пловец продвигается вперед, непрерывно выполняя попеременные гребки руками и ритмичные движения ногами. На каждый гребок рукой (правой и левой) приходится шесть движений ногами. Кролист делает вдох в конце гребка руками, под которую он </a:t>
            </a:r>
            <a:r>
              <a:rPr lang="ru-RU" dirty="0" err="1" smtClean="0">
                <a:solidFill>
                  <a:srgbClr val="00FF00"/>
                </a:solidFill>
              </a:rPr>
              <a:t>дышет</a:t>
            </a:r>
            <a:r>
              <a:rPr lang="ru-RU" dirty="0" smtClean="0">
                <a:solidFill>
                  <a:srgbClr val="00FF00"/>
                </a:solidFill>
              </a:rPr>
              <a:t>.</a:t>
            </a:r>
            <a:endParaRPr lang="ru-RU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1000108"/>
            <a:ext cx="635795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Пловец лежит у самой поверхности воды почти горизонтально, затылок находится в воде, лицо- над водой. Ноги и таз погружены в нее несколько глубже,     чем при плавании кролем на груди. При плавании на спине , как и в кроле, движение рук сопровождаются небольшими поворотами плеч вокруг продольной  оси. Движение ног как и при плавании кролем на груди, выполняются непрерывные ритмичные движения ног снизу-вверх и сверху вниз навстречу друг другу. Носки повернуты внутрь. Наибольший эффект в работе ног для продвижения пловца вперед  дает активное разгибание в колене, как бы отталкивается от воды голенью и подъемом стопы. Движение рук. Когда одна </a:t>
            </a:r>
            <a:r>
              <a:rPr lang="ru-RU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руа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делает гребок, другая проносится над водой. Когда одна рука заканчивает гребок у бедра и вынимается из воды, другая входит в воду и начинает наплыв. На каждый гребок правой и левой рукой приходится </a:t>
            </a:r>
            <a:r>
              <a:rPr lang="ru-RU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шестьударов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ногами. За это же время пловец делает вдох и выдох.</a:t>
            </a:r>
            <a:endParaRPr lang="ru-RU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8104385" y="6237312"/>
            <a:ext cx="79208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2571736" y="0"/>
            <a:ext cx="4500594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66"/>
                </a:solidFill>
              </a:rPr>
              <a:t>Техника плавания кролем на спине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500042"/>
            <a:ext cx="63579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10541" cmpd="sng">
                  <a:solidFill>
                    <a:srgbClr val="F0A22E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66"/>
                </a:solidFill>
              </a:rPr>
              <a:t>Техника плавания брассом на груди</a:t>
            </a:r>
            <a:endParaRPr lang="ru-RU" sz="4000" b="1" dirty="0">
              <a:ln w="10541" cmpd="sng">
                <a:solidFill>
                  <a:srgbClr val="F0A22E">
                    <a:shade val="88000"/>
                    <a:satMod val="110000"/>
                  </a:srgbClr>
                </a:solidFill>
                <a:prstDash val="solid"/>
              </a:ln>
              <a:solidFill>
                <a:srgbClr val="FF0066"/>
              </a:solidFill>
            </a:endParaRPr>
          </a:p>
        </p:txBody>
      </p:sp>
      <p:sp>
        <p:nvSpPr>
          <p:cNvPr id="9" name="Стрелка вправо 8">
            <a:hlinkClick r:id="rId2" action="ppaction://hlinksldjump"/>
          </p:cNvPr>
          <p:cNvSpPr/>
          <p:nvPr/>
        </p:nvSpPr>
        <p:spPr>
          <a:xfrm>
            <a:off x="7740352" y="6237312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85720" y="1785926"/>
            <a:ext cx="79296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66"/>
                </a:solidFill>
              </a:rPr>
              <a:t>Пловец продвигается вперед за счет одновременных симметричных движений руками и ногами. Все подготовительные движения как рук, так и ногами, в отличие от других способов плавания, выполняются под водой. В исходном положении у поверхности воды с выпрямленными руками и ногами пловец начинает гребок руками с одновременным вдохом. В конце гребка  руками происходит подтягивание ног. Когда ноги принимают исходное положение для выполнения толчка, пловец начинает выводить руки вперед. Одновременно с выпрямлением  руку вперед ноги делают мощный толчок, после которого продолжается скольжение в исходном положении. До начала нового гребка  руками пловец делает продолжительный выдох в воду.</a:t>
            </a:r>
            <a:endParaRPr lang="ru-RU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14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403</TotalTime>
  <Words>1346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Коврегина Татьяна</cp:lastModifiedBy>
  <cp:revision>45</cp:revision>
  <dcterms:created xsi:type="dcterms:W3CDTF">2014-01-28T06:12:44Z</dcterms:created>
  <dcterms:modified xsi:type="dcterms:W3CDTF">2015-12-27T19:38:58Z</dcterms:modified>
</cp:coreProperties>
</file>