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2" r:id="rId3"/>
    <p:sldId id="261" r:id="rId4"/>
    <p:sldId id="260" r:id="rId5"/>
    <p:sldId id="278" r:id="rId6"/>
    <p:sldId id="258" r:id="rId7"/>
    <p:sldId id="277" r:id="rId8"/>
    <p:sldId id="259" r:id="rId9"/>
    <p:sldId id="264" r:id="rId10"/>
    <p:sldId id="263" r:id="rId11"/>
    <p:sldId id="265" r:id="rId12"/>
    <p:sldId id="273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00"/>
    <a:srgbClr val="0000FF"/>
    <a:srgbClr val="CC0066"/>
    <a:srgbClr val="6600FF"/>
    <a:srgbClr val="808000"/>
    <a:srgbClr val="33CC33"/>
    <a:srgbClr val="D8B088"/>
    <a:srgbClr val="EFFFEF"/>
    <a:srgbClr val="00CC99"/>
    <a:srgbClr val="00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35" autoAdjust="0"/>
  </p:normalViewPr>
  <p:slideViewPr>
    <p:cSldViewPr>
      <p:cViewPr>
        <p:scale>
          <a:sx n="80" d="100"/>
          <a:sy n="80" d="100"/>
        </p:scale>
        <p:origin x="-52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nigaran.files.wordpress.com/2011/02/old-paper-with-feather1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11.xml"/><Relationship Id="rId7" Type="http://schemas.openxmlformats.org/officeDocument/2006/relationships/slide" Target="slide6.xml"/><Relationship Id="rId12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9.xml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Картинка 7 из 190637">
            <a:hlinkClick r:id="rId2"/>
          </p:cNvPr>
          <p:cNvPicPr>
            <a:picLocks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308475" y="1000108"/>
            <a:ext cx="4835525" cy="5616575"/>
          </a:xfrm>
          <a:noFill/>
          <a:ln/>
        </p:spPr>
      </p:pic>
      <p:pic>
        <p:nvPicPr>
          <p:cNvPr id="6" name="Picture 4" descr="H:\Поле чудес_надпись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2643182"/>
            <a:ext cx="4224077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7"/>
          <p:cNvSpPr txBox="1">
            <a:spLocks/>
          </p:cNvSpPr>
          <p:nvPr/>
        </p:nvSpPr>
        <p:spPr>
          <a:xfrm>
            <a:off x="0" y="0"/>
            <a:ext cx="9144000" cy="638132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Mistral" pitchFamily="66" charset="0"/>
                <a:ea typeface="+mj-ea"/>
                <a:cs typeface="+mj-cs"/>
              </a:rPr>
              <a:t>  </a:t>
            </a: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ИНТЕЛЛЕКТУАЛЬНАЯ</a:t>
            </a:r>
            <a:r>
              <a:rPr kumimoji="0" lang="ru-RU" sz="9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9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6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6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6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6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ИГРА</a:t>
            </a:r>
            <a:b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4800" b="1" i="0" u="none" strike="noStrike" kern="1200" cap="none" spc="50" normalizeH="0" baseline="0" noProof="0" dirty="0" smtClean="0">
              <a:ln w="11430">
                <a:solidFill>
                  <a:srgbClr val="FFFFCC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800" b="1" spc="50" dirty="0" smtClean="0">
              <a:ln w="11430">
                <a:solidFill>
                  <a:srgbClr val="FFFFCC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2</a:t>
            </a:r>
            <a:r>
              <a:rPr kumimoji="0" lang="ru-RU" sz="4800" b="1" i="0" u="none" strike="noStrike" kern="1200" cap="none" spc="50" normalizeH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4800" b="1" i="0" u="none" strike="noStrike" kern="1200" cap="none" spc="50" normalizeH="0" baseline="0" noProof="0" dirty="0" smtClean="0">
                <a:ln w="11430">
                  <a:solidFill>
                    <a:srgbClr val="FFFFCC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класс</a:t>
            </a:r>
            <a:endParaRPr kumimoji="0" lang="ru-RU" sz="5200" b="1" i="0" u="none" strike="noStrike" kern="1200" cap="none" spc="50" normalizeH="0" baseline="0" noProof="0" dirty="0">
              <a:ln w="11430">
                <a:solidFill>
                  <a:srgbClr val="FFFFCC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0" y="5589240"/>
            <a:ext cx="4000496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Кулёва Юлия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Александровна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учитель начальных классов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МКОУ</a:t>
            </a:r>
            <a:r>
              <a:rPr kumimoji="0" lang="ru-RU" sz="2000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«</a:t>
            </a:r>
            <a:r>
              <a:rPr lang="ru-RU" sz="2000" kern="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ea typeface="+mj-ea"/>
                <a:cs typeface="+mj-cs"/>
              </a:rPr>
              <a:t>Киреевская</a:t>
            </a:r>
            <a:r>
              <a:rPr kumimoji="0" lang="ru-RU" sz="2000" i="0" u="none" strike="noStrike" kern="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uLnTx/>
                <a:uFillTx/>
                <a:latin typeface="Georgia" pitchFamily="18" charset="0"/>
                <a:ea typeface="+mj-ea"/>
                <a:cs typeface="+mj-cs"/>
              </a:rPr>
              <a:t> СОШ №6»</a:t>
            </a:r>
            <a:endParaRPr kumimoji="0" lang="ru-RU" sz="2000" i="0" u="none" strike="noStrike" kern="0" cap="none" spc="0" normalizeH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23528" y="620688"/>
            <a:ext cx="4140200" cy="4103687"/>
            <a:chOff x="113" y="1207"/>
            <a:chExt cx="3039" cy="2994"/>
          </a:xfrm>
        </p:grpSpPr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52" name="Picture 28" descr="оля-ля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</p:spPr>
          </p:pic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50</a:t>
                </a:r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х2</a:t>
                </a: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100</a:t>
                </a: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</a:rPr>
                  <a:t>Шанс</a:t>
                </a:r>
                <a:r>
                  <a:rPr lang="ru-RU"/>
                  <a:t> </a:t>
                </a:r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150</a:t>
                </a:r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 rot="12212082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</a:rPr>
                  <a:t>200</a:t>
                </a:r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 rot="13550998">
                <a:off x="477" y="3384"/>
                <a:ext cx="407" cy="228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dirty="0">
                    <a:solidFill>
                      <a:srgbClr val="00B050"/>
                    </a:solidFill>
                    <a:hlinkClick r:id="rId4" action="ppaction://hlinksldjump"/>
                  </a:rPr>
                  <a:t>Приз</a:t>
                </a:r>
                <a:r>
                  <a:rPr lang="ru-RU" dirty="0">
                    <a:solidFill>
                      <a:srgbClr val="FF0000"/>
                    </a:solidFill>
                    <a:hlinkClick r:id="rId4" action="ppaction://hlinksldjump"/>
                  </a:rPr>
                  <a:t> 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 rot="15627942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250</a:t>
                </a: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300</a:t>
                </a: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350</a:t>
                </a:r>
              </a:p>
            </p:txBody>
          </p:sp>
          <p:sp>
            <p:nvSpPr>
              <p:cNvPr id="65" name="Line 41"/>
              <p:cNvSpPr>
                <a:spLocks noChangeShapeType="1"/>
              </p:cNvSpPr>
              <p:nvPr/>
            </p:nvSpPr>
            <p:spPr bwMode="auto">
              <a:xfrm rot="18893657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3" name="Рисунок 92" descr="Рисунок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132856"/>
            <a:ext cx="1921725" cy="791984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5076056" y="404664"/>
            <a:ext cx="2311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Финал 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644008" y="1556792"/>
            <a:ext cx="3887944" cy="1508105"/>
          </a:xfrm>
          <a:prstGeom prst="rect">
            <a:avLst/>
          </a:prstGeom>
          <a:solidFill>
            <a:schemeClr val="bg1">
              <a:lumMod val="6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8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Кто автор цикла стихотворений «Детки в клетке»?</a:t>
            </a:r>
            <a:endParaRPr lang="ru-RU" sz="28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1" name="Управляющая кнопка: назад 90">
            <a:hlinkClick r:id="rId4" action="ppaction://hlinksldjump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2936336" y="515719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793592" y="515719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514944" y="515719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644008" y="515719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Ш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928926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3786182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5500694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4643438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TextBox 123"/>
          <p:cNvSpPr txBox="1"/>
          <p:nvPr/>
        </p:nvSpPr>
        <p:spPr>
          <a:xfrm>
            <a:off x="2051720" y="515719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071670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TextBox 125"/>
          <p:cNvSpPr txBox="1"/>
          <p:nvPr/>
        </p:nvSpPr>
        <p:spPr>
          <a:xfrm>
            <a:off x="6379040" y="515719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6357950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 animBg="1"/>
      <p:bldP spid="122" grpId="0" animBg="1"/>
      <p:bldP spid="123" grpId="0" animBg="1"/>
      <p:bldP spid="125" grpId="0" animBg="1"/>
      <p:bldP spid="1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51520" y="620688"/>
            <a:ext cx="4140200" cy="4103687"/>
            <a:chOff x="113" y="1207"/>
            <a:chExt cx="3039" cy="2994"/>
          </a:xfrm>
        </p:grpSpPr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52" name="Picture 28" descr="оля-ля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</p:spPr>
          </p:pic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50</a:t>
                </a:r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х2</a:t>
                </a: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100</a:t>
                </a: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</a:rPr>
                  <a:t>Шанс</a:t>
                </a:r>
                <a:r>
                  <a:rPr lang="ru-RU"/>
                  <a:t> </a:t>
                </a:r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150</a:t>
                </a:r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 rot="12212082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</a:rPr>
                  <a:t>200</a:t>
                </a:r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 rot="1310096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dirty="0">
                    <a:solidFill>
                      <a:srgbClr val="00B050"/>
                    </a:solidFill>
                    <a:hlinkClick r:id="rId4" action="ppaction://hlinksldjump"/>
                  </a:rPr>
                  <a:t>Приз</a:t>
                </a:r>
                <a:r>
                  <a:rPr lang="ru-RU" dirty="0">
                    <a:solidFill>
                      <a:srgbClr val="FF0000"/>
                    </a:solidFill>
                    <a:hlinkClick r:id="rId4" action="ppaction://hlinksldjump"/>
                  </a:rPr>
                  <a:t> 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 rot="15627942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250</a:t>
                </a: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300</a:t>
                </a: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350</a:t>
                </a:r>
              </a:p>
            </p:txBody>
          </p:sp>
          <p:sp>
            <p:nvSpPr>
              <p:cNvPr id="65" name="Line 41"/>
              <p:cNvSpPr>
                <a:spLocks noChangeShapeType="1"/>
              </p:cNvSpPr>
              <p:nvPr/>
            </p:nvSpPr>
            <p:spPr bwMode="auto">
              <a:xfrm rot="18893657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3" name="Рисунок 92" descr="Рисунок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463" y="2132856"/>
            <a:ext cx="1921725" cy="791984"/>
          </a:xfrm>
          <a:prstGeom prst="rect">
            <a:avLst/>
          </a:prstGeom>
        </p:spPr>
      </p:pic>
      <p:sp>
        <p:nvSpPr>
          <p:cNvPr id="66" name="Прямоугольник 65"/>
          <p:cNvSpPr/>
          <p:nvPr/>
        </p:nvSpPr>
        <p:spPr>
          <a:xfrm>
            <a:off x="4067944" y="404664"/>
            <a:ext cx="3313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Суперигра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644008" y="1700808"/>
            <a:ext cx="3887944" cy="1092607"/>
          </a:xfrm>
          <a:prstGeom prst="rect">
            <a:avLst/>
          </a:prstGeom>
          <a:solidFill>
            <a:schemeClr val="bg1">
              <a:lumMod val="6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9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Как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звучит настоящее имя Д.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Хармса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sz="28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9" name="Управляющая кнопка: далее 68">
            <a:hlinkClick r:id="" action="ppaction://hlinkshowjump?jump=nextslide" highlightClick="1"/>
          </p:cNvPr>
          <p:cNvSpPr/>
          <p:nvPr/>
        </p:nvSpPr>
        <p:spPr>
          <a:xfrm>
            <a:off x="8388424" y="6453336"/>
            <a:ext cx="504056" cy="288032"/>
          </a:xfrm>
          <a:prstGeom prst="actionButtonForwardNex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992120" y="5229200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Ю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49376" y="5229200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В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06632" y="5229200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563888" y="5229200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Ч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928662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1785918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2643174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3500430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TextBox 124"/>
          <p:cNvSpPr txBox="1"/>
          <p:nvPr/>
        </p:nvSpPr>
        <p:spPr>
          <a:xfrm>
            <a:off x="4929190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4929190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TextBox 126"/>
          <p:cNvSpPr txBox="1"/>
          <p:nvPr/>
        </p:nvSpPr>
        <p:spPr>
          <a:xfrm>
            <a:off x="5225772" y="5229200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В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214942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TextBox 128"/>
          <p:cNvSpPr txBox="1"/>
          <p:nvPr/>
        </p:nvSpPr>
        <p:spPr>
          <a:xfrm>
            <a:off x="4214810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4143372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TextBox 130"/>
          <p:cNvSpPr txBox="1"/>
          <p:nvPr/>
        </p:nvSpPr>
        <p:spPr>
          <a:xfrm>
            <a:off x="4376496" y="5229200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Ё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4357686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5786446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Н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5008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6572264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86644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43900" y="4214818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286644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8072462" y="4214818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19" grpId="0" animBg="1"/>
      <p:bldP spid="122" grpId="0" animBg="1"/>
      <p:bldP spid="123" grpId="0" animBg="1"/>
      <p:bldP spid="124" grpId="0" animBg="1"/>
      <p:bldP spid="126" grpId="0" animBg="1"/>
      <p:bldP spid="128" grpId="0" animBg="1"/>
      <p:bldP spid="130" grpId="0" animBg="1"/>
      <p:bldP spid="132" grpId="0" animBg="1"/>
      <p:bldP spid="41" grpId="0" animBg="1"/>
      <p:bldP spid="45" grpId="0" animBg="1"/>
      <p:bldP spid="46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285860"/>
            <a:ext cx="7358114" cy="26642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DA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Поздравляем победителя !</a:t>
            </a:r>
            <a:endParaRPr lang="ru-RU" sz="5400" b="1" spc="50" dirty="0">
              <a:ln w="11430"/>
              <a:solidFill>
                <a:srgbClr val="DA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532440" y="6021288"/>
            <a:ext cx="432048" cy="637752"/>
          </a:xfrm>
          <a:prstGeom prst="actionButtonHom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4929190" y="5429264"/>
            <a:ext cx="3600400" cy="432048"/>
          </a:xfrm>
          <a:prstGeom prst="roundRect">
            <a:avLst/>
          </a:prstGeom>
          <a:solidFill>
            <a:srgbClr val="D8B08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Супер игра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4929190" y="857232"/>
            <a:ext cx="3600400" cy="432048"/>
          </a:xfrm>
          <a:prstGeom prst="roundRect">
            <a:avLst/>
          </a:prstGeom>
          <a:solidFill>
            <a:srgbClr val="D8B08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1 отборочный тур</a:t>
            </a:r>
            <a:endParaRPr lang="ru-RU" sz="25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4929190" y="1428736"/>
            <a:ext cx="3600400" cy="432048"/>
          </a:xfrm>
          <a:prstGeom prst="roundRect">
            <a:avLst/>
          </a:prstGeom>
          <a:solidFill>
            <a:srgbClr val="D8B08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I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игра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4929190" y="2000240"/>
            <a:ext cx="3600400" cy="432048"/>
          </a:xfrm>
          <a:prstGeom prst="roundRect">
            <a:avLst/>
          </a:prstGeom>
          <a:solidFill>
            <a:srgbClr val="D8B08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2 отборочный тур</a:t>
            </a:r>
            <a:endParaRPr lang="ru-RU" sz="25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4929190" y="2571744"/>
            <a:ext cx="3600400" cy="432048"/>
          </a:xfrm>
          <a:prstGeom prst="roundRect">
            <a:avLst/>
          </a:prstGeom>
          <a:solidFill>
            <a:srgbClr val="D8B08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II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игра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Скругленный прямоугольник 12">
            <a:hlinkClick r:id="rId8" action="ppaction://hlinksldjump"/>
          </p:cNvPr>
          <p:cNvSpPr/>
          <p:nvPr/>
        </p:nvSpPr>
        <p:spPr>
          <a:xfrm>
            <a:off x="4929190" y="3143248"/>
            <a:ext cx="3600400" cy="432048"/>
          </a:xfrm>
          <a:prstGeom prst="roundRect">
            <a:avLst/>
          </a:prstGeom>
          <a:solidFill>
            <a:srgbClr val="D8B08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ru-RU" sz="25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 отборочный тур</a:t>
            </a:r>
            <a:endParaRPr lang="ru-RU" sz="25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4929190" y="3714752"/>
            <a:ext cx="3600400" cy="432048"/>
          </a:xfrm>
          <a:prstGeom prst="roundRect">
            <a:avLst/>
          </a:prstGeom>
          <a:solidFill>
            <a:srgbClr val="D8B08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III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игра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4929190" y="4857760"/>
            <a:ext cx="3600400" cy="432048"/>
          </a:xfrm>
          <a:prstGeom prst="roundRect">
            <a:avLst/>
          </a:prstGeom>
          <a:solidFill>
            <a:srgbClr val="D8B088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Финал 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Скругленный прямоугольник 16">
            <a:hlinkClick r:id="rId11" action="ppaction://hlinksldjump"/>
          </p:cNvPr>
          <p:cNvSpPr/>
          <p:nvPr/>
        </p:nvSpPr>
        <p:spPr>
          <a:xfrm>
            <a:off x="4929190" y="4286256"/>
            <a:ext cx="3600400" cy="432048"/>
          </a:xfrm>
          <a:prstGeom prst="roundRect">
            <a:avLst/>
          </a:prstGeom>
          <a:solidFill>
            <a:srgbClr val="D8B088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Игра со зрителями</a:t>
            </a:r>
            <a:endParaRPr lang="ru-RU" sz="2500" b="1" dirty="0">
              <a:solidFill>
                <a:schemeClr val="bg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027" name="Picture 3" descr="C:\Users\1\Downloads\Russkie_pisateli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20" y="1071546"/>
            <a:ext cx="4429156" cy="38576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475656" y="4509120"/>
            <a:ext cx="3240360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Самый известный рассказ Н.Носова?</a:t>
            </a:r>
            <a:endParaRPr lang="ru-RU" sz="2800" dirty="0" smtClean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500166" y="4500570"/>
            <a:ext cx="3240360" cy="2016224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Кто такой Николай Носов</a:t>
            </a:r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sz="2800" dirty="0" smtClean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643570" y="3429000"/>
            <a:ext cx="2880320" cy="158417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писатель</a:t>
            </a:r>
          </a:p>
          <a:p>
            <a:pPr algn="ctr"/>
            <a:endParaRPr lang="ru-RU" sz="2800" dirty="0">
              <a:solidFill>
                <a:srgbClr val="003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00694" y="4214818"/>
            <a:ext cx="3380797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C006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3429000"/>
            <a:ext cx="2880320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Приключения Незнайки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3429000"/>
            <a:ext cx="2880320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Стасик и Мишутка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4572000" y="404664"/>
            <a:ext cx="2520280" cy="1512168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0" y="404664"/>
            <a:ext cx="2520280" cy="12961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</a:t>
            </a:r>
            <a: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6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отборочный тур</a:t>
            </a:r>
            <a:endParaRPr lang="ru-RU" sz="26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4500570"/>
            <a:ext cx="3240360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Назовите главных героев рассказа Н.Носова «Фантазеры»?</a:t>
            </a:r>
            <a:endParaRPr lang="ru-RU" sz="28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Управляющая кнопка: назад 17">
            <a:hlinkClick r:id="rId4" action="ppaction://hlinksldjump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ownloads\654_9ed4f6eb6e.jpg_m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57166"/>
            <a:ext cx="2786081" cy="38650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9" grpId="1" animBg="1"/>
      <p:bldP spid="10" grpId="1" animBg="1"/>
      <p:bldP spid="19" grpId="0"/>
      <p:bldP spid="15" grpId="1" animBg="1"/>
      <p:bldP spid="16" grpId="0" animBg="1"/>
      <p:bldP spid="16" grpId="1" animBg="1"/>
      <p:bldP spid="6" grpId="0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3428992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500826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Й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86446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29190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3372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</a:t>
            </a:r>
            <a:endParaRPr lang="ru-RU" sz="4000" b="1" dirty="0">
              <a:solidFill>
                <a:schemeClr val="bg1"/>
              </a:solidFill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23528" y="620688"/>
            <a:ext cx="4140200" cy="4103687"/>
            <a:chOff x="60" y="1207"/>
            <a:chExt cx="3039" cy="2994"/>
          </a:xfrm>
        </p:grpSpPr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60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13" y="1260"/>
              <a:ext cx="2949" cy="2906"/>
              <a:chOff x="68" y="1214"/>
              <a:chExt cx="2948" cy="2906"/>
            </a:xfrm>
          </p:grpSpPr>
          <p:pic>
            <p:nvPicPr>
              <p:cNvPr id="52" name="Picture 28" descr="оля-ля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" y="1214"/>
                <a:ext cx="2948" cy="2906"/>
              </a:xfrm>
              <a:prstGeom prst="rect">
                <a:avLst/>
              </a:prstGeom>
              <a:noFill/>
            </p:spPr>
          </p:pic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50</a:t>
                </a:r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х2</a:t>
                </a: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100</a:t>
                </a: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</a:rPr>
                  <a:t>Шанс</a:t>
                </a:r>
                <a:r>
                  <a:rPr lang="ru-RU"/>
                  <a:t> </a:t>
                </a:r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150</a:t>
                </a:r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 rot="12212082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</a:rPr>
                  <a:t>200</a:t>
                </a:r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 rot="1310096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dirty="0">
                    <a:solidFill>
                      <a:srgbClr val="00B050"/>
                    </a:solidFill>
                    <a:hlinkClick r:id="rId4" action="ppaction://hlinksldjump"/>
                  </a:rPr>
                  <a:t>Приз</a:t>
                </a:r>
                <a:r>
                  <a:rPr lang="ru-RU" dirty="0">
                    <a:solidFill>
                      <a:srgbClr val="FF0000"/>
                    </a:solidFill>
                    <a:hlinkClick r:id="rId4" action="ppaction://hlinksldjump"/>
                  </a:rPr>
                  <a:t> 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 rot="15627942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250</a:t>
                </a: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300</a:t>
                </a: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350</a:t>
                </a:r>
              </a:p>
            </p:txBody>
          </p:sp>
          <p:sp>
            <p:nvSpPr>
              <p:cNvPr id="65" name="Line 41"/>
              <p:cNvSpPr>
                <a:spLocks noChangeShapeType="1"/>
              </p:cNvSpPr>
              <p:nvPr/>
            </p:nvSpPr>
            <p:spPr bwMode="auto">
              <a:xfrm rot="18893657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3" name="Рисунок 92" descr="Рисунок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622" y="2132856"/>
            <a:ext cx="1921725" cy="791984"/>
          </a:xfrm>
          <a:prstGeom prst="rect">
            <a:avLst/>
          </a:prstGeom>
        </p:spPr>
      </p:pic>
      <p:sp>
        <p:nvSpPr>
          <p:cNvPr id="84" name="Прямоугольник 83"/>
          <p:cNvSpPr/>
          <p:nvPr/>
        </p:nvSpPr>
        <p:spPr>
          <a:xfrm>
            <a:off x="4716016" y="1844824"/>
            <a:ext cx="4104456" cy="954107"/>
          </a:xfrm>
          <a:prstGeom prst="rect">
            <a:avLst/>
          </a:prstGeom>
          <a:solidFill>
            <a:schemeClr val="bg1">
              <a:lumMod val="75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Кто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автор рассказа «Филиппок»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?</a:t>
            </a:r>
            <a:endParaRPr lang="ru-RU" sz="26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644008" y="476672"/>
            <a:ext cx="1869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игра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57356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1785918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5715008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6500826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Управляющая кнопка: назад 116">
            <a:hlinkClick r:id="rId4" action="ppaction://hlinksldjump" highlightClick="1"/>
          </p:cNvPr>
          <p:cNvSpPr/>
          <p:nvPr/>
        </p:nvSpPr>
        <p:spPr>
          <a:xfrm>
            <a:off x="8532440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143372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643174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929190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357554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08" grpId="0" animBg="1"/>
      <p:bldP spid="114" grpId="0" animBg="1"/>
      <p:bldP spid="115" grpId="0" animBg="1"/>
      <p:bldP spid="32" grpId="0" animBg="1"/>
      <p:bldP spid="37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071538" y="3786190"/>
            <a:ext cx="3429024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Сказка К.Чуковского, про доброго доктора?</a:t>
            </a:r>
            <a:endParaRPr lang="ru-RU" sz="28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142976" y="3786190"/>
            <a:ext cx="3429024" cy="2000264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Кто такой К.Чуковский</a:t>
            </a:r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sz="28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580112" y="3356992"/>
            <a:ext cx="2880320" cy="158417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писатель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43504" y="4071942"/>
            <a:ext cx="3380797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3357562"/>
            <a:ext cx="2880320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Айболит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3357562"/>
            <a:ext cx="2952328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Слон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4500562" y="404664"/>
            <a:ext cx="3214710" cy="1738452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0" y="404664"/>
            <a:ext cx="2714644" cy="130982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6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отборочный тур</a:t>
            </a:r>
            <a:endParaRPr lang="ru-RU" sz="26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786190"/>
            <a:ext cx="3888432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 каком животном идет речь в сказке К.Чуковского «Телефон»</a:t>
            </a:r>
            <a:r>
              <a:rPr lang="ru-RU" sz="2800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sz="2800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Управляющая кнопка: назад 17">
            <a:hlinkClick r:id="rId4" action="ppaction://hlinksldjump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1\Downloads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57166"/>
            <a:ext cx="2500330" cy="33190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9" grpId="0" animBg="1"/>
      <p:bldP spid="9" grpId="1" animBg="1"/>
      <p:bldP spid="10" grpId="0" animBg="1"/>
      <p:bldP spid="10" grpId="1" animBg="1"/>
      <p:bldP spid="19" grpId="0"/>
      <p:bldP spid="15" grpId="0" animBg="1"/>
      <p:bldP spid="15" grpId="1" animBg="1"/>
      <p:bldP spid="16" grpId="0" animBg="1"/>
      <p:bldP spid="16" grpId="1" animBg="1"/>
      <p:bldP spid="6" grpId="0"/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25"/>
          <p:cNvGrpSpPr>
            <a:grpSpLocks/>
          </p:cNvGrpSpPr>
          <p:nvPr/>
        </p:nvGrpSpPr>
        <p:grpSpPr bwMode="auto">
          <a:xfrm>
            <a:off x="323528" y="620688"/>
            <a:ext cx="4140200" cy="4103687"/>
            <a:chOff x="113" y="1207"/>
            <a:chExt cx="3039" cy="2994"/>
          </a:xfrm>
        </p:grpSpPr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1" name="Group 27"/>
            <p:cNvGrpSpPr>
              <a:grpSpLocks/>
            </p:cNvGrpSpPr>
            <p:nvPr/>
          </p:nvGrpSpPr>
          <p:grpSpPr bwMode="auto">
            <a:xfrm>
              <a:off x="166" y="1260"/>
              <a:ext cx="2949" cy="2906"/>
              <a:chOff x="121" y="1214"/>
              <a:chExt cx="2948" cy="2906"/>
            </a:xfrm>
          </p:grpSpPr>
          <p:pic>
            <p:nvPicPr>
              <p:cNvPr id="52" name="Picture 28" descr="оля-ля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21" y="1214"/>
                <a:ext cx="2948" cy="2906"/>
              </a:xfrm>
              <a:prstGeom prst="rect">
                <a:avLst/>
              </a:prstGeom>
              <a:noFill/>
            </p:spPr>
          </p:pic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50</a:t>
                </a:r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х2</a:t>
                </a: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100</a:t>
                </a: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</a:rPr>
                  <a:t>Шанс</a:t>
                </a:r>
                <a:r>
                  <a:rPr lang="ru-RU"/>
                  <a:t> </a:t>
                </a:r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150</a:t>
                </a:r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 rot="12212082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</a:rPr>
                  <a:t>200</a:t>
                </a:r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 rot="1310096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dirty="0">
                    <a:solidFill>
                      <a:srgbClr val="00B050"/>
                    </a:solidFill>
                    <a:hlinkClick r:id="rId4" action="ppaction://hlinksldjump"/>
                  </a:rPr>
                  <a:t>Приз</a:t>
                </a:r>
                <a:r>
                  <a:rPr lang="ru-RU" dirty="0">
                    <a:solidFill>
                      <a:srgbClr val="FF0000"/>
                    </a:solidFill>
                    <a:hlinkClick r:id="rId4" action="ppaction://hlinksldjump"/>
                  </a:rPr>
                  <a:t> 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 rot="15627942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250</a:t>
                </a: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300</a:t>
                </a: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350</a:t>
                </a:r>
              </a:p>
            </p:txBody>
          </p:sp>
          <p:sp>
            <p:nvSpPr>
              <p:cNvPr id="65" name="Line 41"/>
              <p:cNvSpPr>
                <a:spLocks noChangeShapeType="1"/>
              </p:cNvSpPr>
              <p:nvPr/>
            </p:nvSpPr>
            <p:spPr bwMode="auto">
              <a:xfrm rot="18893657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3" name="Рисунок 92" descr="Рисунок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132856"/>
            <a:ext cx="1921725" cy="791984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5364088" y="404664"/>
            <a:ext cx="2053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II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игра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4716016" y="1484784"/>
            <a:ext cx="4176464" cy="1815882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Узнайте героя по его описанию.</a:t>
            </a:r>
          </a:p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Упрямая, только своё дело знает, тянет в воду. </a:t>
            </a: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28926" y="5214950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Щ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786182" y="5214950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У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643438" y="5214950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429256" y="5214950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2928926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3714744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4500562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>
            <a:off x="5286380" y="5214950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Управляющая кнопка: назад 126">
            <a:hlinkClick r:id="rId4" action="ppaction://hlinksldjump" highlightClick="1"/>
          </p:cNvPr>
          <p:cNvSpPr/>
          <p:nvPr/>
        </p:nvSpPr>
        <p:spPr>
          <a:xfrm>
            <a:off x="8532440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2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3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3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4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7" grpId="0" animBg="1"/>
      <p:bldP spid="1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ownloads\4b00fd6754fe1ed68c6d49d93b585710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904" y="214290"/>
            <a:ext cx="4084906" cy="3745674"/>
          </a:xfrm>
          <a:prstGeom prst="rect">
            <a:avLst/>
          </a:prstGeom>
          <a:noFill/>
        </p:spPr>
      </p:pic>
      <p:pic>
        <p:nvPicPr>
          <p:cNvPr id="20" name="Picture 4" descr="сканирование00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14282" y="285728"/>
            <a:ext cx="4143404" cy="3980799"/>
          </a:xfrm>
          <a:prstGeom prst="rect">
            <a:avLst/>
          </a:prstGeom>
          <a:noFill/>
          <a:ln/>
        </p:spPr>
      </p:pic>
      <p:sp>
        <p:nvSpPr>
          <p:cNvPr id="14" name="Прямоугольник 13"/>
          <p:cNvSpPr/>
          <p:nvPr/>
        </p:nvSpPr>
        <p:spPr>
          <a:xfrm>
            <a:off x="785786" y="4143380"/>
            <a:ext cx="4032448" cy="21602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Назовите сказку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А.С. Пушкина по изображению?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357290" y="4143380"/>
            <a:ext cx="3023196" cy="2160240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Кто такой А.С.Пушкин</a:t>
            </a:r>
            <a:r>
              <a:rPr lang="ru-RU" sz="2800" dirty="0" smtClean="0">
                <a:solidFill>
                  <a:srgbClr val="C00000"/>
                </a:solidFill>
              </a:rPr>
              <a:t>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724128" y="3501008"/>
            <a:ext cx="2880320" cy="1584176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поэт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4286256"/>
            <a:ext cx="3380797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72132" y="3500438"/>
            <a:ext cx="3023196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«Сказка о золотом петушке»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2132" y="3500438"/>
            <a:ext cx="3071834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Гвидон</a:t>
            </a:r>
            <a:endParaRPr lang="ru-RU" sz="2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4572000" y="404664"/>
            <a:ext cx="3286148" cy="1667014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857752" y="500042"/>
            <a:ext cx="2714644" cy="138126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</a:t>
            </a:r>
            <a: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sz="28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6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отборочный тур</a:t>
            </a:r>
            <a:endParaRPr lang="ru-RU" sz="26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4143380"/>
            <a:ext cx="4029598" cy="21431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Как звали царевича в «Сказке о царе </a:t>
            </a:r>
            <a:r>
              <a:rPr lang="ru-RU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Салтане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»?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8" name="Управляющая кнопка: назад 17">
            <a:hlinkClick r:id="rId6" action="ppaction://hlinksldjump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9" grpId="0" animBg="1"/>
      <p:bldP spid="9" grpId="1" animBg="1"/>
      <p:bldP spid="10" grpId="0" animBg="1"/>
      <p:bldP spid="10" grpId="1" animBg="1"/>
      <p:bldP spid="19" grpId="0"/>
      <p:bldP spid="15" grpId="0" animBg="1"/>
      <p:bldP spid="15" grpId="1" animBg="1"/>
      <p:bldP spid="16" grpId="0" animBg="1"/>
      <p:bldP spid="16" grpId="1" animBg="1"/>
      <p:bldP spid="6" grpId="0"/>
      <p:bldP spid="13" grpId="0" animBg="1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51520" y="548680"/>
            <a:ext cx="4140200" cy="4103687"/>
            <a:chOff x="113" y="1207"/>
            <a:chExt cx="3039" cy="2994"/>
          </a:xfrm>
        </p:grpSpPr>
        <p:sp>
          <p:nvSpPr>
            <p:cNvPr id="50" name="Oval 26"/>
            <p:cNvSpPr>
              <a:spLocks noChangeArrowheads="1"/>
            </p:cNvSpPr>
            <p:nvPr/>
          </p:nvSpPr>
          <p:spPr bwMode="auto">
            <a:xfrm>
              <a:off x="113" y="1207"/>
              <a:ext cx="3039" cy="299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58" y="1253"/>
              <a:ext cx="2949" cy="2906"/>
              <a:chOff x="113" y="1207"/>
              <a:chExt cx="2948" cy="2906"/>
            </a:xfrm>
          </p:grpSpPr>
          <p:pic>
            <p:nvPicPr>
              <p:cNvPr id="52" name="Picture 28" descr="оля-ля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EBB"/>
                  </a:clrFrom>
                  <a:clrTo>
                    <a:srgbClr val="FFFEBB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3" y="1207"/>
                <a:ext cx="2948" cy="2906"/>
              </a:xfrm>
              <a:prstGeom prst="rect">
                <a:avLst/>
              </a:prstGeom>
              <a:noFill/>
            </p:spPr>
          </p:pic>
          <p:sp>
            <p:nvSpPr>
              <p:cNvPr id="53" name="Rectangle 29"/>
              <p:cNvSpPr>
                <a:spLocks noChangeArrowheads="1"/>
              </p:cNvSpPr>
              <p:nvPr/>
            </p:nvSpPr>
            <p:spPr bwMode="auto">
              <a:xfrm rot="1714402">
                <a:off x="1746" y="1344"/>
                <a:ext cx="272" cy="2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b="1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54" name="Rectangle 30"/>
              <p:cNvSpPr>
                <a:spLocks noChangeArrowheads="1"/>
              </p:cNvSpPr>
              <p:nvPr/>
            </p:nvSpPr>
            <p:spPr bwMode="auto">
              <a:xfrm rot="2505618">
                <a:off x="2274" y="1627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50</a:t>
                </a:r>
              </a:p>
            </p:txBody>
          </p:sp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 rot="4401671">
                <a:off x="2631" y="2273"/>
                <a:ext cx="31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х2</a:t>
                </a: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 rot="7241176">
                <a:off x="2615" y="2924"/>
                <a:ext cx="317" cy="149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100</a:t>
                </a: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 rot="8729488">
                <a:off x="2179" y="3467"/>
                <a:ext cx="408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>
                    <a:solidFill>
                      <a:schemeClr val="bg1"/>
                    </a:solidFill>
                  </a:rPr>
                  <a:t>Шанс</a:t>
                </a:r>
                <a:r>
                  <a:rPr lang="ru-RU"/>
                  <a:t> </a:t>
                </a:r>
              </a:p>
            </p:txBody>
          </p:sp>
          <p:sp>
            <p:nvSpPr>
              <p:cNvPr id="58" name="Rectangle 34"/>
              <p:cNvSpPr>
                <a:spLocks noChangeArrowheads="1"/>
              </p:cNvSpPr>
              <p:nvPr/>
            </p:nvSpPr>
            <p:spPr bwMode="auto">
              <a:xfrm rot="10091941">
                <a:off x="1705" y="3792"/>
                <a:ext cx="363" cy="135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150</a:t>
                </a:r>
              </a:p>
            </p:txBody>
          </p:sp>
          <p:sp>
            <p:nvSpPr>
              <p:cNvPr id="59" name="Rectangle 35"/>
              <p:cNvSpPr>
                <a:spLocks noChangeArrowheads="1"/>
              </p:cNvSpPr>
              <p:nvPr/>
            </p:nvSpPr>
            <p:spPr bwMode="auto">
              <a:xfrm rot="12212082">
                <a:off x="1020" y="3748"/>
                <a:ext cx="363" cy="18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>
                    <a:solidFill>
                      <a:schemeClr val="bg1"/>
                    </a:solidFill>
                  </a:rPr>
                  <a:t>200</a:t>
                </a:r>
              </a:p>
            </p:txBody>
          </p:sp>
          <p:sp>
            <p:nvSpPr>
              <p:cNvPr id="60" name="Rectangle 36"/>
              <p:cNvSpPr>
                <a:spLocks noChangeArrowheads="1"/>
              </p:cNvSpPr>
              <p:nvPr/>
            </p:nvSpPr>
            <p:spPr bwMode="auto">
              <a:xfrm rot="13100965">
                <a:off x="476" y="3385"/>
                <a:ext cx="409" cy="227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EAEAEA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b="1" dirty="0">
                    <a:solidFill>
                      <a:srgbClr val="00B050"/>
                    </a:solidFill>
                    <a:hlinkClick r:id="rId4" action="ppaction://hlinksldjump"/>
                  </a:rPr>
                  <a:t>Приз</a:t>
                </a:r>
                <a:r>
                  <a:rPr lang="ru-RU" dirty="0">
                    <a:solidFill>
                      <a:srgbClr val="FF0000"/>
                    </a:solidFill>
                    <a:hlinkClick r:id="rId4" action="ppaction://hlinksldjump"/>
                  </a:rPr>
                  <a:t> </a:t>
                </a:r>
                <a:endParaRPr lang="ru-RU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1" name="Rectangle 37"/>
              <p:cNvSpPr>
                <a:spLocks noChangeArrowheads="1"/>
              </p:cNvSpPr>
              <p:nvPr/>
            </p:nvSpPr>
            <p:spPr bwMode="auto">
              <a:xfrm rot="15627942">
                <a:off x="181" y="2871"/>
                <a:ext cx="363" cy="13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>
                    <a:solidFill>
                      <a:schemeClr val="bg1"/>
                    </a:solidFill>
                  </a:rPr>
                  <a:t>250</a:t>
                </a:r>
              </a:p>
            </p:txBody>
          </p:sp>
          <p:sp>
            <p:nvSpPr>
              <p:cNvPr id="62" name="Rectangle 38"/>
              <p:cNvSpPr>
                <a:spLocks noChangeArrowheads="1"/>
              </p:cNvSpPr>
              <p:nvPr/>
            </p:nvSpPr>
            <p:spPr bwMode="auto">
              <a:xfrm rot="-3768322">
                <a:off x="204" y="2206"/>
                <a:ext cx="363" cy="181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/>
                  <a:t>300</a:t>
                </a:r>
              </a:p>
            </p:txBody>
          </p:sp>
          <p:sp>
            <p:nvSpPr>
              <p:cNvPr id="63" name="Rectangle 39"/>
              <p:cNvSpPr>
                <a:spLocks noChangeArrowheads="1"/>
              </p:cNvSpPr>
              <p:nvPr/>
            </p:nvSpPr>
            <p:spPr bwMode="auto">
              <a:xfrm rot="-3038433">
                <a:off x="657" y="1752"/>
                <a:ext cx="318" cy="22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64" name="Rectangle 40"/>
              <p:cNvSpPr>
                <a:spLocks noChangeArrowheads="1"/>
              </p:cNvSpPr>
              <p:nvPr/>
            </p:nvSpPr>
            <p:spPr bwMode="auto">
              <a:xfrm rot="-939500">
                <a:off x="1111" y="1389"/>
                <a:ext cx="318" cy="136"/>
              </a:xfrm>
              <a:prstGeom prst="rect">
                <a:avLst/>
              </a:prstGeom>
              <a:solidFill>
                <a:srgbClr val="F0F0F0"/>
              </a:solidFill>
              <a:ln w="9525">
                <a:solidFill>
                  <a:srgbClr val="F0F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2000" b="1" dirty="0"/>
                  <a:t>350</a:t>
                </a:r>
              </a:p>
            </p:txBody>
          </p:sp>
          <p:sp>
            <p:nvSpPr>
              <p:cNvPr id="65" name="Line 41"/>
              <p:cNvSpPr>
                <a:spLocks noChangeShapeType="1"/>
              </p:cNvSpPr>
              <p:nvPr/>
            </p:nvSpPr>
            <p:spPr bwMode="auto">
              <a:xfrm rot="18893657">
                <a:off x="545" y="1774"/>
                <a:ext cx="318" cy="1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93" name="Рисунок 92" descr="Рисунок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760" y="2076614"/>
            <a:ext cx="1921725" cy="791984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4716016" y="620688"/>
            <a:ext cx="2238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III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игра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572000" y="2132856"/>
            <a:ext cx="4176464" cy="1508105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Кто написал сказку «Принцесса на горошине»</a:t>
            </a:r>
            <a:endParaRPr lang="ru-RU" sz="28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5" name="Управляющая кнопка: назад 84">
            <a:hlinkClick r:id="rId4" action="ppaction://hlinksldjump" highlightClick="1"/>
          </p:cNvPr>
          <p:cNvSpPr/>
          <p:nvPr/>
        </p:nvSpPr>
        <p:spPr>
          <a:xfrm>
            <a:off x="8532440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2857488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Н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43306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214942" y="514351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429124" y="514351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Е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2857488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3643306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5214942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4429124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TextBox 117"/>
          <p:cNvSpPr txBox="1"/>
          <p:nvPr/>
        </p:nvSpPr>
        <p:spPr>
          <a:xfrm>
            <a:off x="2143108" y="514351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071670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6000760" y="514351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58016" y="514351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Е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72396" y="514351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Н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86578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572396" y="514351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1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22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1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6" grpId="0" animBg="1"/>
      <p:bldP spid="117" grpId="0" animBg="1"/>
      <p:bldP spid="119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Прямоугольник 66"/>
          <p:cNvSpPr/>
          <p:nvPr/>
        </p:nvSpPr>
        <p:spPr>
          <a:xfrm>
            <a:off x="1691680" y="260648"/>
            <a:ext cx="59687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со зрителями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67544" y="1412776"/>
            <a:ext cx="8352928" cy="181588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indent="457200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акая сказка начинается такими строками?</a:t>
            </a:r>
          </a:p>
          <a:p>
            <a:pPr indent="457200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Жила-была в одной деревушке девочка красоты невиданной: мать от неё без ума была, а бабушка совсем на ней помешалась.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Управляющая кнопка: назад 54">
            <a:hlinkClick r:id="rId3" action="ppaction://hlinksldjump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BackPrevious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6350"/>
            <a:bevelB w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2571736" y="442913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С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00100" y="4429132"/>
            <a:ext cx="642942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85918" y="442913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7158" y="442913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71736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000100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785918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214282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4929190" y="442913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29190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3357554" y="442913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Н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3357554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TextBox 68"/>
          <p:cNvSpPr txBox="1"/>
          <p:nvPr/>
        </p:nvSpPr>
        <p:spPr>
          <a:xfrm>
            <a:off x="4143372" y="4429132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143372" y="4429132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3786182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786182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2357422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Ш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214546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3071802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000364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643438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О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29454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43636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57818" y="5357826"/>
            <a:ext cx="571504" cy="7078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Ч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357818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143636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929454" y="5357826"/>
            <a:ext cx="714380" cy="7143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5" grpId="0" animBg="1"/>
      <p:bldP spid="68" grpId="0" animBg="1"/>
      <p:bldP spid="78" grpId="0" animBg="1"/>
      <p:bldP spid="81" grpId="0" animBg="1"/>
      <p:bldP spid="85" grpId="0" animBg="1"/>
      <p:bldP spid="91" grpId="0" animBg="1"/>
      <p:bldP spid="30" grpId="0" animBg="1"/>
      <p:bldP spid="31" grpId="0" animBg="1"/>
      <p:bldP spid="32" grpId="0" animBg="1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bg1">
              <a:lumMod val="50000"/>
            </a:schemeClr>
          </a:solidFill>
        </a:ln>
        <a:scene3d>
          <a:camera prst="orthographicFront"/>
          <a:lightRig rig="threePt" dir="t"/>
        </a:scene3d>
        <a:sp3d>
          <a:bevelT w="6350"/>
          <a:bevelB w="0"/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2826</TotalTime>
  <Words>322</Words>
  <Application>Microsoft Office PowerPoint</Application>
  <PresentationFormat>Экран (4:3)</PresentationFormat>
  <Paragraphs>165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1  отборочный тур</vt:lpstr>
      <vt:lpstr>Слайд 4</vt:lpstr>
      <vt:lpstr>2  отборочный тур</vt:lpstr>
      <vt:lpstr>Слайд 6</vt:lpstr>
      <vt:lpstr>3  отборочный тур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379</cp:revision>
  <dcterms:modified xsi:type="dcterms:W3CDTF">2015-04-24T18:06:49Z</dcterms:modified>
</cp:coreProperties>
</file>