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60" r:id="rId3"/>
    <p:sldId id="262" r:id="rId4"/>
    <p:sldId id="257" r:id="rId5"/>
    <p:sldId id="264" r:id="rId6"/>
    <p:sldId id="266" r:id="rId7"/>
    <p:sldId id="265" r:id="rId8"/>
    <p:sldId id="261" r:id="rId9"/>
    <p:sldId id="259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81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3FFB843-5CDC-4091-A10C-5E935414BD10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F82994-C299-4821-B8E6-1CBEC3F336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FFB843-5CDC-4091-A10C-5E935414BD10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F82994-C299-4821-B8E6-1CBEC3F336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FFB843-5CDC-4091-A10C-5E935414BD10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F82994-C299-4821-B8E6-1CBEC3F336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FFB843-5CDC-4091-A10C-5E935414BD10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F82994-C299-4821-B8E6-1CBEC3F336D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FFB843-5CDC-4091-A10C-5E935414BD10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F82994-C299-4821-B8E6-1CBEC3F336D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FFB843-5CDC-4091-A10C-5E935414BD10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F82994-C299-4821-B8E6-1CBEC3F336D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FFB843-5CDC-4091-A10C-5E935414BD10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F82994-C299-4821-B8E6-1CBEC3F336D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FFB843-5CDC-4091-A10C-5E935414BD10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F82994-C299-4821-B8E6-1CBEC3F336D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FFB843-5CDC-4091-A10C-5E935414BD10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F82994-C299-4821-B8E6-1CBEC3F336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3FFB843-5CDC-4091-A10C-5E935414BD10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F82994-C299-4821-B8E6-1CBEC3F336D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3FFB843-5CDC-4091-A10C-5E935414BD10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F82994-C299-4821-B8E6-1CBEC3F336D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3FFB843-5CDC-4091-A10C-5E935414BD10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F82994-C299-4821-B8E6-1CBEC3F336D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214422"/>
            <a:ext cx="7847012" cy="3643338"/>
          </a:xfrm>
          <a:ln/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Картины</a:t>
            </a:r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природы в </a:t>
            </a:r>
            <a:r>
              <a:rPr lang="ru-RU" sz="6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рассказе </a:t>
            </a:r>
            <a:br>
              <a:rPr lang="ru-RU" sz="6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И.С. Тургенева «</a:t>
            </a:r>
            <a:r>
              <a:rPr lang="ru-RU" sz="6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Бежин</a:t>
            </a:r>
            <a:r>
              <a:rPr lang="ru-RU" sz="6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луг»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429000"/>
            <a:ext cx="6883426" cy="1752600"/>
          </a:xfrm>
        </p:spPr>
        <p:txBody>
          <a:bodyPr/>
          <a:lstStyle/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150059"/>
          </a:xfrm>
        </p:spPr>
        <p:txBody>
          <a:bodyPr>
            <a:normAutofit fontScale="92500" lnSpcReduction="20000"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Слово «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» происходит от французского слова, которое означает «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пятистрочье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». Таким образом,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это стихотворение из пяти строк, где:</a:t>
            </a:r>
          </a:p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ервая строка.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1 слово-понятие или тема (существительное)</a:t>
            </a:r>
          </a:p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торая строка.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2 слова – признаки этого понятия (прилагательные)</a:t>
            </a:r>
          </a:p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Третья строка.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3 слова – действия этого понятия (глаголы)</a:t>
            </a:r>
          </a:p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Четвертая строка.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Фраза или предложение, показывающее отношение к теме</a:t>
            </a:r>
          </a:p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Пятая строка.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1 слово, которое выражает основную тему.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511156"/>
          </a:xfrm>
        </p:spPr>
        <p:txBody>
          <a:bodyPr>
            <a:noAutofit/>
          </a:bodyPr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sz="48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3642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Например,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Природа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Таинственная, прекрасная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Радует, удивляет, чарует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Природу надо беречь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Чудесница!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8"/>
          </a:xfrm>
        </p:spPr>
        <p:txBody>
          <a:bodyPr>
            <a:noAutofit/>
          </a:bodyPr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sz="48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792737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Написать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о зиме.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Выразительное чтение отрывка описания природы из рассказа «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Бежин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луг».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428760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Zuev-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836613"/>
            <a:ext cx="4608513" cy="4540250"/>
          </a:xfrm>
          <a:prstGeom prst="rect">
            <a:avLst/>
          </a:prstGeom>
          <a:noFill/>
        </p:spPr>
      </p:pic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1619250" y="260350"/>
            <a:ext cx="6624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rgbClr val="006600"/>
                </a:solidFill>
              </a:rPr>
              <a:t>Был прекрасный июльский день…</a:t>
            </a:r>
            <a:r>
              <a:rPr lang="ru-RU" sz="2800"/>
              <a:t> 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2195513" y="5589588"/>
            <a:ext cx="60483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rgbClr val="006600"/>
                </a:solidFill>
              </a:rPr>
              <a:t>Подобной погоды желает земледелец для уборки хлеба...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Татьяна\Desktop\0008-011-I.S.Turgenev-Bezhin-lu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285860"/>
            <a:ext cx="9144000" cy="4714908"/>
          </a:xfrm>
          <a:noFill/>
        </p:spPr>
      </p:pic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2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Побледневшее небо стало опять синеть – но то уже была синева ночи…</a:t>
            </a:r>
            <a:endParaRPr lang="ru-RU" sz="3200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4143372" y="6000768"/>
            <a:ext cx="485778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FF0000"/>
                </a:solidFill>
              </a:rPr>
              <a:t>Звездочки замелькали и зашевелились на нем… 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3643337"/>
          </a:xfrm>
        </p:spPr>
        <p:txBody>
          <a:bodyPr>
            <a:noAutofit/>
          </a:bodyPr>
          <a:lstStyle/>
          <a:p>
            <a:pPr algn="just">
              <a:lnSpc>
                <a:spcPct val="90000"/>
              </a:lnSpc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Пейзаж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(от франц.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pays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— страна, местность) — изображение природы в художественном произведении. Пейзаж входит в систему образов произведения (наравне с портретом, интерьерами, диалогами) и может служить средством характеристики внутреннего мира персонажей, а также средством характеристики их душевных движений.</a:t>
            </a:r>
          </a:p>
          <a:p>
            <a:pPr>
              <a:lnSpc>
                <a:spcPct val="9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Пейзаж</a:t>
            </a:r>
            <a:endParaRPr lang="ru-RU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AlReader 2.5.110502 - чтение электронных книг в полноэкранном режиме &quot; Скачать программу для ноутбука, компьютера бесплатную 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643446"/>
            <a:ext cx="2847975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Эпитет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художественное определение, которое подчеркивает важные для автора качества, свойства, особенности изображаемого предмета, явления, события. Например, </a:t>
            </a:r>
            <a:r>
              <a:rPr lang="ru-RU" sz="36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море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может быть </a:t>
            </a:r>
            <a:r>
              <a:rPr lang="ru-RU" sz="36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грозным, манящим, бушующим, безбрежным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Средства выразительности речи</a:t>
            </a:r>
            <a:endParaRPr lang="ru-RU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214842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Метафора</a:t>
            </a: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переводе с греческого означает «перенесение». Когда мы говорим</a:t>
            </a:r>
            <a:r>
              <a:rPr lang="ru-RU" sz="4000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0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«Крылья мельницы» (крылья птицы), «Белое покрывало» (снег)</a:t>
            </a:r>
            <a:r>
              <a:rPr lang="ru-RU" sz="4000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мы переносим признаки одного предмета на другой по их сходству. Это метафора. </a:t>
            </a:r>
          </a:p>
          <a:p>
            <a:endParaRPr lang="ru-RU" sz="36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28588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Средства выразительности речи</a:t>
            </a:r>
            <a:endParaRPr lang="ru-RU" sz="40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376563"/>
          </a:xfrm>
        </p:spPr>
        <p:txBody>
          <a:bodyPr>
            <a:normAutofit fontScale="92500" lnSpcReduction="2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Олицетворение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это когда неживому предмету придают черты живого предмета. Например, </a:t>
            </a:r>
            <a:r>
              <a:rPr lang="ru-RU" sz="36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«Дождь идет», «Буря ревела».</a:t>
            </a:r>
            <a:endParaRPr lang="ru-RU" sz="3600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Сравнение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это такое образное выражение, которое построено на сопоставлении двух предметов. Ему сопутствуют слова: как, точно, словно, будто, подобно и т. д.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апример, </a:t>
            </a:r>
            <a:r>
              <a:rPr lang="ru-RU" sz="36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«лед как стекло», «гладь воды подобна зеркалу»</a:t>
            </a:r>
            <a:endParaRPr lang="ru-RU" sz="3600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Средства выразительности речи</a:t>
            </a:r>
            <a:endParaRPr lang="ru-RU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395288" y="809625"/>
            <a:ext cx="4032250" cy="5067300"/>
          </a:xfrm>
        </p:spPr>
        <p:txBody>
          <a:bodyPr>
            <a:normAutofit fontScale="55000" lnSpcReduction="20000"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45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Утро и день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4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«Небо ясно», «кроткий румянец»,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4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солнце «светлое и приветно-лучезарное»,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4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облака «золотисто-серые, с нежными белыми краями», «ровная синева»,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4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небосклону облака «все насквозь проникнуты светом и теплотой». «Цвет небосклона легкий, бледно-лиловый»,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4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«краски все смягчены; светлы, но не ярки; на всем лежит печать какой-то трогательной кротости».</a:t>
            </a:r>
            <a:r>
              <a:rPr lang="ru-RU" sz="45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4500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endParaRPr lang="ru-RU" sz="2000" dirty="0"/>
          </a:p>
        </p:txBody>
      </p:sp>
      <p:sp>
        <p:nvSpPr>
          <p:cNvPr id="2355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3438" y="836613"/>
            <a:ext cx="4171950" cy="5472112"/>
          </a:xfr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1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Сумерки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«холодные тени», «неприятная неподвижная сырость», высокая трава… ходить по ней было как-то жутко»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«Летучие мыши»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«Ночь приближалась и росла, как грозовая туча»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«с вышины лилась темнота»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«громадными клубами вздымался угрюмый мрак»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«На дне ее (долины) торчало стоймя несколько больших белых камней, – казалось, они сползлись туда для тайного совещания…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 Какой-то зверек, слабо и жалобно пискнул между камней». 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2700338" y="0"/>
            <a:ext cx="3381375" cy="603250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Сравним!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5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5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5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5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5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5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5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35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5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5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5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Роль пейзажа в рассказе «</a:t>
            </a:r>
            <a:r>
              <a:rPr lang="ru-RU" b="1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Бежин</a:t>
            </a:r>
            <a:r>
              <a:rPr lang="ru-RU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луг»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1071563" y="1785938"/>
            <a:ext cx="1285875" cy="1643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3786188" y="1785938"/>
            <a:ext cx="1285875" cy="1643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6500813" y="1857375"/>
            <a:ext cx="1285875" cy="1643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2875" y="3571875"/>
            <a:ext cx="2786063" cy="2928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 dirty="0">
                <a:solidFill>
                  <a:srgbClr val="FFFFFF"/>
                </a:solidFill>
                <a:cs typeface="Arial" charset="0"/>
              </a:rPr>
              <a:t>Определяет построение произведения, образуя его зачин и концовку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14688" y="3571875"/>
            <a:ext cx="2571750" cy="2857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>
                <a:solidFill>
                  <a:srgbClr val="FFFFFF"/>
                </a:solidFill>
                <a:cs typeface="Arial" charset="0"/>
              </a:rPr>
              <a:t>Помогает передать чувства героя рассказчика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929313" y="3571875"/>
            <a:ext cx="3000375" cy="2786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>
                <a:solidFill>
                  <a:srgbClr val="FFFFFF"/>
                </a:solidFill>
                <a:cs typeface="Arial" charset="0"/>
              </a:rPr>
              <a:t>Воздействует на воображение и сознание мальчиков, побуждает их рассказывать страшные истории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547</Words>
  <Application>Microsoft Office PowerPoint</Application>
  <PresentationFormat>Экран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Картины природы в рассказе  И.С. Тургенева «Бежин луг»</vt:lpstr>
      <vt:lpstr>Слайд 2</vt:lpstr>
      <vt:lpstr>Побледневшее небо стало опять синеть – но то уже была синева ночи…</vt:lpstr>
      <vt:lpstr>Пейзаж</vt:lpstr>
      <vt:lpstr>Средства выразительности речи</vt:lpstr>
      <vt:lpstr>Средства выразительности речи</vt:lpstr>
      <vt:lpstr>Средства выразительности речи</vt:lpstr>
      <vt:lpstr>Сравним!</vt:lpstr>
      <vt:lpstr>Роль пейзажа в рассказе «Бежин луг»</vt:lpstr>
      <vt:lpstr>Синквейн</vt:lpstr>
      <vt:lpstr>Синквейн</vt:lpstr>
      <vt:lpstr>Домашнее задание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Картины природы в рассказе И.С. Тургенева «Бежин луг»</dc:title>
  <dc:creator>User</dc:creator>
  <cp:lastModifiedBy>User</cp:lastModifiedBy>
  <cp:revision>27</cp:revision>
  <dcterms:created xsi:type="dcterms:W3CDTF">2015-12-08T13:01:17Z</dcterms:created>
  <dcterms:modified xsi:type="dcterms:W3CDTF">2015-12-08T14:49:02Z</dcterms:modified>
</cp:coreProperties>
</file>