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5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3" r:id="rId14"/>
    <p:sldId id="267" r:id="rId15"/>
    <p:sldId id="27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A50021"/>
    <a:srgbClr val="663300"/>
    <a:srgbClr val="0000FF"/>
    <a:srgbClr val="7E4B00"/>
    <a:srgbClr val="FF9900"/>
    <a:srgbClr val="FF0066"/>
    <a:srgbClr val="CC0000"/>
    <a:srgbClr val="996600"/>
    <a:srgbClr val="A24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5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2D5B8-DAA9-4CF9-8DD1-522A0CD0D858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pletnik.ru/blogs/moda/43263_moda_drevnego_rima" TargetMode="External"/><Relationship Id="rId13" Type="http://schemas.openxmlformats.org/officeDocument/2006/relationships/hyperlink" Target="http://www.clipartov.net/show-85-3.html" TargetMode="External"/><Relationship Id="rId18" Type="http://schemas.openxmlformats.org/officeDocument/2006/relationships/hyperlink" Target="http://pro100-mica.dreamwidth.org/60420.html" TargetMode="External"/><Relationship Id="rId3" Type="http://schemas.openxmlformats.org/officeDocument/2006/relationships/hyperlink" Target="http://cotu.forum2x2.com/t3-topic" TargetMode="External"/><Relationship Id="rId7" Type="http://schemas.openxmlformats.org/officeDocument/2006/relationships/hyperlink" Target="http://modno.odejda-a.ru/drevnyaya-gretsiya-kartinki.html" TargetMode="External"/><Relationship Id="rId12" Type="http://schemas.openxmlformats.org/officeDocument/2006/relationships/hyperlink" Target="http://www.clipartov.net/show-24-4.html" TargetMode="External"/><Relationship Id="rId17" Type="http://schemas.openxmlformats.org/officeDocument/2006/relationships/hyperlink" Target="http://www.z-rus.ru/ru_history_13.php" TargetMode="External"/><Relationship Id="rId2" Type="http://schemas.openxmlformats.org/officeDocument/2006/relationships/hyperlink" Target="http://izuminki.ucoz.ru/load/astronomija/letoischislenie_prezentacija/1-1-0-53" TargetMode="External"/><Relationship Id="rId16" Type="http://schemas.openxmlformats.org/officeDocument/2006/relationships/hyperlink" Target="http://www.liveinternet.ru/users/2995475/post16105201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eloveche.ru/Malxl/posts?sm=diary" TargetMode="External"/><Relationship Id="rId11" Type="http://schemas.openxmlformats.org/officeDocument/2006/relationships/hyperlink" Target="http://photobucket.com/images/ancient%20greek%20art/" TargetMode="External"/><Relationship Id="rId5" Type="http://schemas.openxmlformats.org/officeDocument/2006/relationships/hyperlink" Target="http://vasily-sergeev.livejournal.com/1961246.html" TargetMode="External"/><Relationship Id="rId15" Type="http://schemas.openxmlformats.org/officeDocument/2006/relationships/hyperlink" Target="http://shkoladetei.ru/scenarii-prazdnikov/page/6/" TargetMode="External"/><Relationship Id="rId10" Type="http://schemas.openxmlformats.org/officeDocument/2006/relationships/hyperlink" Target="http://pixelbrush.ru/2011/02/28/ancient-egypt-drevniy-egipet.html" TargetMode="External"/><Relationship Id="rId4" Type="http://schemas.openxmlformats.org/officeDocument/2006/relationships/hyperlink" Target="http://vaseranedera.rubiro.ru/kalendar-2012-russkii.html" TargetMode="External"/><Relationship Id="rId9" Type="http://schemas.openxmlformats.org/officeDocument/2006/relationships/hyperlink" Target="http://sunshine-radio.forumy2x2.com/t218-topic" TargetMode="External"/><Relationship Id="rId14" Type="http://schemas.openxmlformats.org/officeDocument/2006/relationships/hyperlink" Target="http://cards.tochka.net/ecards/3239-otkrytki-na-rozhdestvo-khristov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A50021"/>
                </a:solidFill>
              </a:rPr>
              <a:t>Окружающий мир</a:t>
            </a:r>
            <a:br>
              <a:rPr lang="ru-RU" b="1" dirty="0" smtClean="0">
                <a:solidFill>
                  <a:srgbClr val="A50021"/>
                </a:solidFill>
              </a:rPr>
            </a:br>
            <a:r>
              <a:rPr lang="ru-RU" b="1" dirty="0" smtClean="0">
                <a:solidFill>
                  <a:srgbClr val="A50021"/>
                </a:solidFill>
              </a:rPr>
              <a:t>3 класс</a:t>
            </a:r>
            <a:endParaRPr lang="ru-RU" b="1" dirty="0">
              <a:solidFill>
                <a:srgbClr val="A50021"/>
              </a:solidFill>
            </a:endParaRPr>
          </a:p>
        </p:txBody>
      </p:sp>
      <p:pic>
        <p:nvPicPr>
          <p:cNvPr id="1026" name="Picture 2" descr="http://lovingenergies.net/gfile/75r4!-!GJMDEK!-!zrzor45!-!JQSEOPJQ-DQSN-HSJN-NRJK-QHISIMDQDNSL/tim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32" y="1809710"/>
            <a:ext cx="8231287" cy="433171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893735" y="5679760"/>
            <a:ext cx="3262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823B"/>
                </a:solidFill>
              </a:rPr>
              <a:t>Яблокова Н.А.</a:t>
            </a:r>
          </a:p>
          <a:p>
            <a:r>
              <a:rPr lang="ru-RU" dirty="0" smtClean="0">
                <a:solidFill>
                  <a:srgbClr val="00823B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rgbClr val="00823B"/>
                </a:solidFill>
              </a:rPr>
              <a:t>МОУ Заозерской </a:t>
            </a:r>
            <a:r>
              <a:rPr lang="ru-RU" dirty="0" err="1" smtClean="0">
                <a:solidFill>
                  <a:srgbClr val="00823B"/>
                </a:solidFill>
              </a:rPr>
              <a:t>сош</a:t>
            </a:r>
            <a:endParaRPr lang="ru-RU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61"/>
          <p:cNvSpPr txBox="1">
            <a:spLocks noChangeArrowheads="1"/>
          </p:cNvSpPr>
          <p:nvPr/>
        </p:nvSpPr>
        <p:spPr bwMode="auto">
          <a:xfrm>
            <a:off x="539552" y="5445224"/>
            <a:ext cx="8136904" cy="1055608"/>
          </a:xfrm>
          <a:prstGeom prst="roundRect">
            <a:avLst/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823B"/>
                </a:solidFill>
                <a:effectLst/>
                <a:latin typeface="Comic Sans MS" pitchFamily="66" charset="0"/>
              </a:rPr>
              <a:t>Отсчет времени в нашем календаре</a:t>
            </a:r>
          </a:p>
          <a:p>
            <a:pPr algn="ctr"/>
            <a:r>
              <a:rPr lang="ru-RU" sz="2800" dirty="0" smtClean="0">
                <a:solidFill>
                  <a:srgbClr val="00823B"/>
                </a:solidFill>
                <a:effectLst/>
                <a:latin typeface="Comic Sans MS" pitchFamily="66" charset="0"/>
              </a:rPr>
              <a:t> начинается с рождения </a:t>
            </a:r>
            <a:r>
              <a:rPr lang="ru-RU" sz="2800" u="sng" dirty="0" smtClean="0">
                <a:solidFill>
                  <a:srgbClr val="CC0000"/>
                </a:solidFill>
                <a:effectLst/>
                <a:latin typeface="Comic Sans MS" pitchFamily="66" charset="0"/>
              </a:rPr>
              <a:t>Иисуса Христа</a:t>
            </a:r>
            <a:r>
              <a:rPr lang="ru-RU" sz="2800" dirty="0" smtClean="0">
                <a:solidFill>
                  <a:srgbClr val="00823B"/>
                </a:solidFill>
                <a:effectLst/>
                <a:latin typeface="Comic Sans MS" pitchFamily="66" charset="0"/>
              </a:rPr>
              <a:t>.</a:t>
            </a:r>
            <a:endParaRPr lang="ru-RU" sz="2800" dirty="0">
              <a:solidFill>
                <a:srgbClr val="00823B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Христианская церковь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предложила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srgbClr val="CC0000"/>
                </a:solidFill>
                <a:latin typeface="Comic Sans MS" pitchFamily="66" charset="0"/>
                <a:ea typeface="+mj-ea"/>
                <a:cs typeface="+mj-cs"/>
              </a:rPr>
              <a:t>создать</a:t>
            </a:r>
            <a:r>
              <a:rPr lang="ru-RU" sz="3200" dirty="0" smtClean="0">
                <a:solidFill>
                  <a:srgbClr val="CC0000"/>
                </a:solidFill>
                <a:latin typeface="Comic Sans MS" pitchFamily="66" charset="0"/>
                <a:ea typeface="+mj-ea"/>
                <a:cs typeface="+mj-cs"/>
              </a:rPr>
              <a:t> единую систему отсчёта лет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Содержимое 5" descr="31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197224"/>
            <a:ext cx="6772610" cy="424800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32960"/>
            <a:ext cx="4045484" cy="2700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 Box 261"/>
          <p:cNvSpPr txBox="1">
            <a:spLocks noChangeArrowheads="1"/>
          </p:cNvSpPr>
          <p:nvPr/>
        </p:nvSpPr>
        <p:spPr bwMode="auto">
          <a:xfrm>
            <a:off x="4788024" y="3933056"/>
            <a:ext cx="3960440" cy="2485787"/>
          </a:xfrm>
          <a:prstGeom prst="roundRect">
            <a:avLst/>
          </a:prstGeom>
          <a:ln w="28575">
            <a:solidFill>
              <a:srgbClr val="0070C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События, которые свершились после рождения Христа, относятся к</a:t>
            </a:r>
            <a:r>
              <a:rPr lang="ru-RU" sz="2800" dirty="0" smtClean="0">
                <a:solidFill>
                  <a:srgbClr val="00823B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нашей эре</a:t>
            </a:r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lang="ru-RU" sz="2800" dirty="0">
              <a:solidFill>
                <a:srgbClr val="0000FF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 Box 263"/>
          <p:cNvSpPr txBox="1">
            <a:spLocks noChangeArrowheads="1"/>
          </p:cNvSpPr>
          <p:nvPr/>
        </p:nvSpPr>
        <p:spPr bwMode="auto">
          <a:xfrm>
            <a:off x="323850" y="3133886"/>
            <a:ext cx="4032250" cy="466725"/>
          </a:xfrm>
          <a:prstGeom prst="rect">
            <a:avLst/>
          </a:prstGeom>
          <a:solidFill>
            <a:srgbClr val="00FF00">
              <a:alpha val="37000"/>
            </a:srgbClr>
          </a:solidFill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Arial" charset="0"/>
              </a:rPr>
              <a:t>до нашей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" charset="0"/>
              </a:rPr>
              <a:t>эры                                                                        </a:t>
            </a:r>
            <a:endParaRPr lang="ru-RU" sz="2400" b="1" dirty="0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1" name="Text Box 264"/>
          <p:cNvSpPr txBox="1">
            <a:spLocks noChangeArrowheads="1"/>
          </p:cNvSpPr>
          <p:nvPr/>
        </p:nvSpPr>
        <p:spPr bwMode="auto">
          <a:xfrm>
            <a:off x="4716463" y="3133886"/>
            <a:ext cx="4105275" cy="466725"/>
          </a:xfrm>
          <a:prstGeom prst="rect">
            <a:avLst/>
          </a:prstGeom>
          <a:solidFill>
            <a:srgbClr val="33CCCC">
              <a:alpha val="24001"/>
            </a:srgbClr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Arial" charset="0"/>
              </a:rPr>
              <a:t>наша эра</a:t>
            </a:r>
          </a:p>
        </p:txBody>
      </p:sp>
      <p:sp>
        <p:nvSpPr>
          <p:cNvPr id="13" name="Text Box 261"/>
          <p:cNvSpPr txBox="1">
            <a:spLocks noChangeArrowheads="1"/>
          </p:cNvSpPr>
          <p:nvPr/>
        </p:nvSpPr>
        <p:spPr bwMode="auto">
          <a:xfrm>
            <a:off x="323528" y="4228251"/>
            <a:ext cx="3960440" cy="2009061"/>
          </a:xfrm>
          <a:prstGeom prst="roundRect">
            <a:avLst/>
          </a:prstGeom>
          <a:ln w="28575">
            <a:solidFill>
              <a:schemeClr val="accent3">
                <a:lumMod val="5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823B"/>
                </a:solidFill>
                <a:latin typeface="Comic Sans MS" pitchFamily="66" charset="0"/>
              </a:rPr>
              <a:t>То, что произошло раньше этого времени, случилось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до нашей эры</a:t>
            </a:r>
            <a:r>
              <a:rPr lang="ru-RU" sz="2800" dirty="0" smtClean="0">
                <a:solidFill>
                  <a:srgbClr val="00823B"/>
                </a:solidFill>
                <a:latin typeface="Comic Sans MS" pitchFamily="66" charset="0"/>
              </a:rPr>
              <a:t>.</a:t>
            </a:r>
            <a:endParaRPr lang="ru-RU" sz="2800" dirty="0">
              <a:solidFill>
                <a:srgbClr val="00823B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AutoShape 265"/>
          <p:cNvSpPr>
            <a:spLocks noChangeAspect="1" noChangeArrowheads="1"/>
          </p:cNvSpPr>
          <p:nvPr/>
        </p:nvSpPr>
        <p:spPr bwMode="auto">
          <a:xfrm>
            <a:off x="4211638" y="2991011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build="allAtOnce" animBg="1"/>
      <p:bldP spid="11" grpId="0" build="allAtOnce" animBg="1"/>
      <p:bldP spid="13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 descr="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666" y="3645352"/>
            <a:ext cx="2333822" cy="2952000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59" name="Рисунок 58" descr="pic_31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3467611"/>
            <a:ext cx="2232248" cy="3273757"/>
          </a:xfrm>
          <a:prstGeom prst="rect">
            <a:avLst/>
          </a:prstGeom>
        </p:spPr>
      </p:pic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179388" y="2924175"/>
            <a:ext cx="8713787" cy="5048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28575">
            <a:solidFill>
              <a:schemeClr val="accent3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643438" y="36449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H="1">
            <a:off x="4140200" y="36449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1331913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395288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H="1">
            <a:off x="8748713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 flipH="1">
            <a:off x="7740650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6659563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 flipH="1">
            <a:off x="5651500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3924300" y="2349500"/>
            <a:ext cx="268288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2771775" y="2349500"/>
            <a:ext cx="352425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II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619250" y="2349500"/>
            <a:ext cx="436563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III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611188" y="2349500"/>
            <a:ext cx="471487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IV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932363" y="2349500"/>
            <a:ext cx="268287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5940425" y="2349500"/>
            <a:ext cx="352425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II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6948488" y="2349500"/>
            <a:ext cx="436562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III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956550" y="2349500"/>
            <a:ext cx="471488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IV</a:t>
            </a:r>
            <a:endParaRPr lang="ru-RU" sz="2400" b="1" dirty="0">
              <a:effectLst/>
              <a:latin typeface="Arial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643438" y="1557338"/>
            <a:ext cx="4321175" cy="466725"/>
          </a:xfrm>
          <a:prstGeom prst="rect">
            <a:avLst/>
          </a:prstGeom>
          <a:solidFill>
            <a:srgbClr val="33CCCC">
              <a:alpha val="24001"/>
            </a:srgbClr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/>
                <a:latin typeface="Arial" charset="0"/>
              </a:rPr>
              <a:t>НАША Э</a:t>
            </a:r>
            <a:r>
              <a:rPr lang="ru-RU" sz="2400" b="1" dirty="0" smtClean="0">
                <a:solidFill>
                  <a:srgbClr val="FF0000"/>
                </a:solidFill>
                <a:latin typeface="Arial" charset="0"/>
              </a:rPr>
              <a:t>РА</a:t>
            </a:r>
            <a:endParaRPr lang="ru-RU" sz="2400" b="1" dirty="0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179388" y="1557338"/>
            <a:ext cx="4321175" cy="466725"/>
          </a:xfrm>
          <a:prstGeom prst="rect">
            <a:avLst/>
          </a:prstGeom>
          <a:solidFill>
            <a:srgbClr val="00FF00">
              <a:alpha val="37000"/>
            </a:srgbClr>
          </a:solidFill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/>
                <a:latin typeface="Arial" charset="0"/>
              </a:rPr>
              <a:t>ДО НАШЕЙ ЭРЫ</a:t>
            </a:r>
            <a:endParaRPr lang="ru-RU" sz="2400" b="1" dirty="0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3132138" y="35004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100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051050" y="35004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200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971550" y="35004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300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0" y="35004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400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5292725" y="35004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100</a:t>
            </a: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6300788" y="35004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200</a:t>
            </a:r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7380288" y="35004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300</a:t>
            </a: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8450263" y="35004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400</a:t>
            </a: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3708400" y="4579938"/>
            <a:ext cx="2586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effectLst/>
                <a:latin typeface="Arial" charset="0"/>
              </a:rPr>
              <a:t>- 1 век = 100 лет</a:t>
            </a:r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4572000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4572000" y="1196975"/>
            <a:ext cx="0" cy="28797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2411413" y="2924944"/>
            <a:ext cx="1081087" cy="468000"/>
          </a:xfrm>
          <a:prstGeom prst="rect">
            <a:avLst/>
          </a:prstGeom>
          <a:solidFill>
            <a:srgbClr val="99CC00"/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411413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3492500" y="26368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" name="AutoShape 265"/>
          <p:cNvSpPr>
            <a:spLocks noChangeAspect="1" noChangeArrowheads="1"/>
          </p:cNvSpPr>
          <p:nvPr/>
        </p:nvSpPr>
        <p:spPr bwMode="auto">
          <a:xfrm>
            <a:off x="4211960" y="1412776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  <p:sp>
        <p:nvSpPr>
          <p:cNvPr id="50" name="Заголовок 1"/>
          <p:cNvSpPr txBox="1">
            <a:spLocks/>
          </p:cNvSpPr>
          <p:nvPr/>
        </p:nvSpPr>
        <p:spPr>
          <a:xfrm>
            <a:off x="539552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Лента времени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50" autoRev="1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97" dur="250" autoRev="1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8" dur="250" autoRev="1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50" autoRev="1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0.01181 0.22847 " pathEditMode="relative" rAng="0" ptsTypes="AA">
                                      <p:cBhvr>
                                        <p:cTn id="102" dur="1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6" grpId="0" animBg="1"/>
      <p:bldP spid="2057" grpId="0" animBg="1"/>
      <p:bldP spid="2060" grpId="0" animBg="1"/>
      <p:bldP spid="2061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6" grpId="0" animBg="1"/>
      <p:bldP spid="2077" grpId="0" animBg="1"/>
      <p:bldP spid="2081" grpId="0" animBg="1"/>
      <p:bldP spid="2082" grpId="0" animBg="1"/>
      <p:bldP spid="2083" grpId="0" animBg="1"/>
      <p:bldP spid="2084" grpId="0" animBg="1"/>
      <p:bldP spid="2086" grpId="0"/>
      <p:bldP spid="2090" grpId="0" animBg="1"/>
      <p:bldP spid="2085" grpId="0" animBg="1"/>
      <p:bldP spid="2085" grpId="1" animBg="1"/>
      <p:bldP spid="2085" grpId="2" animBg="1"/>
      <p:bldP spid="2059" grpId="0" animBg="1"/>
      <p:bldP spid="2058" grpId="0" animBg="1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>
                <a:solidFill>
                  <a:srgbClr val="CC0000"/>
                </a:solidFill>
                <a:latin typeface="Comic Sans MS" pitchFamily="66" charset="0"/>
              </a:rPr>
              <a:t>   История на ленте времени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 - копия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2420888"/>
            <a:ext cx="8784976" cy="1152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Древний мир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Средние века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8304" y="1630541"/>
            <a:ext cx="900000" cy="646331"/>
          </a:xfrm>
          <a:prstGeom prst="rect">
            <a:avLst/>
          </a:prstGeom>
          <a:ln>
            <a:solidFill>
              <a:srgbClr val="0082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23B"/>
                </a:solidFill>
              </a:rPr>
              <a:t>Новое </a:t>
            </a:r>
          </a:p>
          <a:p>
            <a:r>
              <a:rPr lang="ru-RU" b="1" dirty="0" smtClean="0">
                <a:solidFill>
                  <a:srgbClr val="00823B"/>
                </a:solidFill>
              </a:rPr>
              <a:t>время</a:t>
            </a:r>
            <a:endParaRPr lang="ru-RU" b="1" dirty="0">
              <a:solidFill>
                <a:srgbClr val="00823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ln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Новейшее </a:t>
            </a:r>
          </a:p>
          <a:p>
            <a:pPr algn="ctr"/>
            <a:r>
              <a:rPr lang="ru-RU" b="1" dirty="0" smtClean="0">
                <a:solidFill>
                  <a:srgbClr val="FF0066"/>
                </a:solidFill>
              </a:rPr>
              <a:t>время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4191471"/>
            <a:ext cx="1439818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Наша эра</a:t>
            </a:r>
            <a:endParaRPr lang="ru-RU" sz="2400" b="1" dirty="0">
              <a:solidFill>
                <a:srgbClr val="0000FF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259632" y="2204864"/>
            <a:ext cx="0" cy="158417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08304" y="1556792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44408" y="1556792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15816" y="1556792"/>
            <a:ext cx="0" cy="20162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39" descr="02_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49700"/>
            <a:ext cx="2592288" cy="1855986"/>
          </a:xfrm>
          <a:prstGeom prst="rect">
            <a:avLst/>
          </a:prstGeom>
          <a:solidFill>
            <a:srgbClr val="F8F8F8">
              <a:alpha val="80000"/>
            </a:srgbClr>
          </a:solidFill>
          <a:ln w="38100" cmpd="dbl" algn="ctr">
            <a:solidFill>
              <a:schemeClr val="bg2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5" name="Picture 4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808" y="4653136"/>
            <a:ext cx="266895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194790" y="3861048"/>
            <a:ext cx="1136850" cy="1200329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До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нашей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эры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26" name="AutoShape 265"/>
          <p:cNvSpPr>
            <a:spLocks noChangeAspect="1" noChangeArrowheads="1"/>
          </p:cNvSpPr>
          <p:nvPr/>
        </p:nvSpPr>
        <p:spPr bwMode="auto">
          <a:xfrm>
            <a:off x="899592" y="3645024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Р.Х.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7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79388" y="2708275"/>
            <a:ext cx="8713787" cy="5048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4643438" y="3429000"/>
            <a:ext cx="3603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>
            <a:off x="4140200" y="3429000"/>
            <a:ext cx="3603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1331913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395288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8748713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7740650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6659563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5651500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924300" y="2133600"/>
            <a:ext cx="268288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771775" y="2133600"/>
            <a:ext cx="352425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II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692275" y="2133600"/>
            <a:ext cx="436563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III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684213" y="2133600"/>
            <a:ext cx="471487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IV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932363" y="2133600"/>
            <a:ext cx="268287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867400" y="2133600"/>
            <a:ext cx="352425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II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6948488" y="2133600"/>
            <a:ext cx="436562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III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8027988" y="2133600"/>
            <a:ext cx="471487" cy="457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>
                <a:effectLst/>
                <a:latin typeface="Arial" charset="0"/>
              </a:rPr>
              <a:t>IV</a:t>
            </a:r>
            <a:endParaRPr lang="ru-RU" sz="2400" b="1">
              <a:effectLst/>
              <a:latin typeface="Arial" charset="0"/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4643438" y="1341438"/>
            <a:ext cx="4321175" cy="466725"/>
          </a:xfrm>
          <a:prstGeom prst="rect">
            <a:avLst/>
          </a:prstGeom>
          <a:solidFill>
            <a:srgbClr val="33CCCC">
              <a:alpha val="24001"/>
            </a:srgbClr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charset="0"/>
              </a:rPr>
              <a:t>НАША ЭРА</a:t>
            </a:r>
            <a:endParaRPr lang="ru-RU" sz="24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179388" y="1341439"/>
            <a:ext cx="4321175" cy="468000"/>
          </a:xfrm>
          <a:prstGeom prst="rect">
            <a:avLst/>
          </a:prstGeom>
          <a:solidFill>
            <a:srgbClr val="00FF00">
              <a:alpha val="37000"/>
            </a:srgbClr>
          </a:solidFill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charset="0"/>
              </a:rPr>
              <a:t>ДО НАШЕЙ ЭРЫ</a:t>
            </a:r>
          </a:p>
          <a:p>
            <a:pPr algn="ctr"/>
            <a:endParaRPr lang="ru-RU" sz="2400" b="1" dirty="0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132138" y="32845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100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2051050" y="32845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200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971550" y="32845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300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0" y="32845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400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5292725" y="3284538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100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6300788" y="32845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200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7380288" y="3284538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300</a:t>
            </a:r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4572000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4572000" y="1196975"/>
            <a:ext cx="0" cy="28797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2411413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3492500" y="2420938"/>
            <a:ext cx="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53" name="AutoShape 37"/>
          <p:cNvSpPr>
            <a:spLocks noChangeAspect="1" noChangeArrowheads="1"/>
          </p:cNvSpPr>
          <p:nvPr/>
        </p:nvSpPr>
        <p:spPr bwMode="auto">
          <a:xfrm>
            <a:off x="8783638" y="2781300"/>
            <a:ext cx="360362" cy="3603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8964613" y="3141663"/>
            <a:ext cx="0" cy="935037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217488" y="4941888"/>
            <a:ext cx="251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250 г.</a:t>
            </a:r>
            <a:r>
              <a:rPr lang="en-US" sz="2800" b="1">
                <a:effectLst/>
              </a:rPr>
              <a:t> </a:t>
            </a:r>
            <a:r>
              <a:rPr lang="ru-RU" sz="2800" b="1">
                <a:effectLst/>
              </a:rPr>
              <a:t>до н.э.</a:t>
            </a:r>
          </a:p>
        </p:txBody>
      </p:sp>
      <p:sp>
        <p:nvSpPr>
          <p:cNvPr id="9259" name="AutoShape 43"/>
          <p:cNvSpPr>
            <a:spLocks noChangeAspect="1" noChangeArrowheads="1"/>
          </p:cNvSpPr>
          <p:nvPr/>
        </p:nvSpPr>
        <p:spPr bwMode="auto">
          <a:xfrm>
            <a:off x="1763713" y="2781300"/>
            <a:ext cx="360362" cy="3603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0" name="AutoShape 44"/>
          <p:cNvSpPr>
            <a:spLocks noChangeAspect="1" noChangeArrowheads="1"/>
          </p:cNvSpPr>
          <p:nvPr/>
        </p:nvSpPr>
        <p:spPr bwMode="auto">
          <a:xfrm>
            <a:off x="5867400" y="2781300"/>
            <a:ext cx="360363" cy="3603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>
            <a:off x="1908175" y="3141663"/>
            <a:ext cx="0" cy="935037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63" name="Line 47"/>
          <p:cNvSpPr>
            <a:spLocks noChangeShapeType="1"/>
          </p:cNvSpPr>
          <p:nvPr/>
        </p:nvSpPr>
        <p:spPr bwMode="auto">
          <a:xfrm>
            <a:off x="6011863" y="3141663"/>
            <a:ext cx="0" cy="935037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64" name="Text Box 48"/>
          <p:cNvSpPr txBox="1">
            <a:spLocks noChangeArrowheads="1"/>
          </p:cNvSpPr>
          <p:nvPr/>
        </p:nvSpPr>
        <p:spPr bwMode="auto">
          <a:xfrm>
            <a:off x="1547813" y="4076700"/>
            <a:ext cx="693737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250</a:t>
            </a:r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5651500" y="4076700"/>
            <a:ext cx="693738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122</a:t>
            </a:r>
          </a:p>
        </p:txBody>
      </p:sp>
      <p:sp>
        <p:nvSpPr>
          <p:cNvPr id="9267" name="AutoShape 51"/>
          <p:cNvSpPr>
            <a:spLocks noChangeArrowheads="1"/>
          </p:cNvSpPr>
          <p:nvPr/>
        </p:nvSpPr>
        <p:spPr bwMode="auto">
          <a:xfrm>
            <a:off x="2701925" y="5014913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3133725" y="4940300"/>
            <a:ext cx="865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250</a:t>
            </a:r>
          </a:p>
        </p:txBody>
      </p:sp>
      <p:sp>
        <p:nvSpPr>
          <p:cNvPr id="9269" name="Line 53"/>
          <p:cNvSpPr>
            <a:spLocks noChangeShapeType="1"/>
          </p:cNvSpPr>
          <p:nvPr/>
        </p:nvSpPr>
        <p:spPr bwMode="auto">
          <a:xfrm>
            <a:off x="3563888" y="4941168"/>
            <a:ext cx="216024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70" name="AutoShape 54"/>
          <p:cNvSpPr>
            <a:spLocks noChangeArrowheads="1"/>
          </p:cNvSpPr>
          <p:nvPr/>
        </p:nvSpPr>
        <p:spPr bwMode="auto">
          <a:xfrm>
            <a:off x="3997325" y="501332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4500563" y="4941888"/>
            <a:ext cx="18653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2 + 1 = 3</a:t>
            </a:r>
          </a:p>
        </p:txBody>
      </p:sp>
      <p:sp>
        <p:nvSpPr>
          <p:cNvPr id="9272" name="AutoShape 56"/>
          <p:cNvSpPr>
            <a:spLocks noChangeArrowheads="1"/>
          </p:cNvSpPr>
          <p:nvPr/>
        </p:nvSpPr>
        <p:spPr bwMode="auto">
          <a:xfrm>
            <a:off x="6373813" y="501332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6950075" y="4941888"/>
            <a:ext cx="2014538" cy="457200"/>
          </a:xfrm>
          <a:prstGeom prst="rect">
            <a:avLst/>
          </a:prstGeom>
          <a:solidFill>
            <a:srgbClr val="00FF00">
              <a:alpha val="34000"/>
            </a:srgbClr>
          </a:solidFill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III</a:t>
            </a:r>
            <a:r>
              <a:rPr lang="ru-RU" sz="2400" b="1" dirty="0">
                <a:effectLst/>
                <a:latin typeface="Arial" charset="0"/>
              </a:rPr>
              <a:t> век до н.э</a:t>
            </a:r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1189038" y="5589588"/>
            <a:ext cx="1228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122 г.</a:t>
            </a:r>
          </a:p>
        </p:txBody>
      </p:sp>
      <p:sp>
        <p:nvSpPr>
          <p:cNvPr id="9275" name="AutoShape 59"/>
          <p:cNvSpPr>
            <a:spLocks noChangeArrowheads="1"/>
          </p:cNvSpPr>
          <p:nvPr/>
        </p:nvSpPr>
        <p:spPr bwMode="auto">
          <a:xfrm>
            <a:off x="2413000" y="566102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2917825" y="5588000"/>
            <a:ext cx="865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122</a:t>
            </a:r>
          </a:p>
        </p:txBody>
      </p:sp>
      <p:sp>
        <p:nvSpPr>
          <p:cNvPr id="9277" name="Line 61"/>
          <p:cNvSpPr>
            <a:spLocks noChangeShapeType="1"/>
          </p:cNvSpPr>
          <p:nvPr/>
        </p:nvSpPr>
        <p:spPr bwMode="auto">
          <a:xfrm>
            <a:off x="3347864" y="5589239"/>
            <a:ext cx="216024" cy="50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78" name="AutoShape 62"/>
          <p:cNvSpPr>
            <a:spLocks noChangeArrowheads="1"/>
          </p:cNvSpPr>
          <p:nvPr/>
        </p:nvSpPr>
        <p:spPr bwMode="auto">
          <a:xfrm>
            <a:off x="3781425" y="566102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4284663" y="5589588"/>
            <a:ext cx="18653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1 + 1 = 2</a:t>
            </a:r>
          </a:p>
        </p:txBody>
      </p:sp>
      <p:sp>
        <p:nvSpPr>
          <p:cNvPr id="9280" name="AutoShape 64"/>
          <p:cNvSpPr>
            <a:spLocks noChangeArrowheads="1"/>
          </p:cNvSpPr>
          <p:nvPr/>
        </p:nvSpPr>
        <p:spPr bwMode="auto">
          <a:xfrm>
            <a:off x="6157913" y="566102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734175" y="5589588"/>
            <a:ext cx="946150" cy="457200"/>
          </a:xfrm>
          <a:prstGeom prst="rect">
            <a:avLst/>
          </a:prstGeom>
          <a:solidFill>
            <a:srgbClr val="00FF00">
              <a:alpha val="34000"/>
            </a:srgbClr>
          </a:solidFill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II</a:t>
            </a:r>
            <a:r>
              <a:rPr lang="ru-RU" sz="2400" b="1" dirty="0">
                <a:effectLst/>
                <a:latin typeface="Arial" charset="0"/>
              </a:rPr>
              <a:t> век</a:t>
            </a:r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8280400" y="4076700"/>
            <a:ext cx="863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/>
                <a:latin typeface="Arial" charset="0"/>
              </a:rPr>
              <a:t>1384</a:t>
            </a:r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203200" y="6165850"/>
            <a:ext cx="1455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1384 г.</a:t>
            </a:r>
          </a:p>
        </p:txBody>
      </p:sp>
      <p:sp>
        <p:nvSpPr>
          <p:cNvPr id="9284" name="AutoShape 68"/>
          <p:cNvSpPr>
            <a:spLocks noChangeArrowheads="1"/>
          </p:cNvSpPr>
          <p:nvPr/>
        </p:nvSpPr>
        <p:spPr bwMode="auto">
          <a:xfrm>
            <a:off x="1714500" y="623887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2146300" y="6165850"/>
            <a:ext cx="109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effectLst/>
              </a:rPr>
              <a:t>1384</a:t>
            </a:r>
          </a:p>
        </p:txBody>
      </p:sp>
      <p:sp>
        <p:nvSpPr>
          <p:cNvPr id="9286" name="Line 70"/>
          <p:cNvSpPr>
            <a:spLocks noChangeShapeType="1"/>
          </p:cNvSpPr>
          <p:nvPr/>
        </p:nvSpPr>
        <p:spPr bwMode="auto">
          <a:xfrm>
            <a:off x="2771801" y="6165304"/>
            <a:ext cx="216024" cy="50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87" name="AutoShape 71"/>
          <p:cNvSpPr>
            <a:spLocks noChangeArrowheads="1"/>
          </p:cNvSpPr>
          <p:nvPr/>
        </p:nvSpPr>
        <p:spPr bwMode="auto">
          <a:xfrm>
            <a:off x="3298825" y="6237288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3802063" y="6165850"/>
            <a:ext cx="2319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/>
              </a:rPr>
              <a:t>13 + 1 = 14</a:t>
            </a:r>
          </a:p>
        </p:txBody>
      </p:sp>
      <p:sp>
        <p:nvSpPr>
          <p:cNvPr id="9289" name="AutoShape 73"/>
          <p:cNvSpPr>
            <a:spLocks noChangeArrowheads="1"/>
          </p:cNvSpPr>
          <p:nvPr/>
        </p:nvSpPr>
        <p:spPr bwMode="auto">
          <a:xfrm>
            <a:off x="6178550" y="6238875"/>
            <a:ext cx="431800" cy="358775"/>
          </a:xfrm>
          <a:prstGeom prst="rightArrow">
            <a:avLst>
              <a:gd name="adj1" fmla="val 50000"/>
              <a:gd name="adj2" fmla="val 30088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effectLst/>
            </a:endParaRPr>
          </a:p>
        </p:txBody>
      </p:sp>
      <p:sp>
        <p:nvSpPr>
          <p:cNvPr id="9290" name="Text Box 74"/>
          <p:cNvSpPr txBox="1">
            <a:spLocks noChangeArrowheads="1"/>
          </p:cNvSpPr>
          <p:nvPr/>
        </p:nvSpPr>
        <p:spPr bwMode="auto">
          <a:xfrm>
            <a:off x="6732588" y="6165850"/>
            <a:ext cx="1268412" cy="457200"/>
          </a:xfrm>
          <a:prstGeom prst="rect">
            <a:avLst/>
          </a:prstGeom>
          <a:solidFill>
            <a:srgbClr val="00FF00">
              <a:alpha val="34000"/>
            </a:srgbClr>
          </a:solidFill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effectLst/>
                <a:latin typeface="Arial" charset="0"/>
              </a:rPr>
              <a:t>XIV</a:t>
            </a:r>
            <a:r>
              <a:rPr lang="ru-RU" sz="2400" b="1" dirty="0">
                <a:effectLst/>
                <a:latin typeface="Arial" charset="0"/>
              </a:rPr>
              <a:t> век</a:t>
            </a:r>
          </a:p>
        </p:txBody>
      </p:sp>
      <p:sp>
        <p:nvSpPr>
          <p:cNvPr id="67" name="Заголовок 1"/>
          <p:cNvSpPr txBox="1">
            <a:spLocks/>
          </p:cNvSpPr>
          <p:nvPr/>
        </p:nvSpPr>
        <p:spPr>
          <a:xfrm>
            <a:off x="539552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 определить век?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" name="Line 53"/>
          <p:cNvSpPr>
            <a:spLocks noChangeShapeType="1"/>
          </p:cNvSpPr>
          <p:nvPr/>
        </p:nvSpPr>
        <p:spPr bwMode="auto">
          <a:xfrm>
            <a:off x="3347864" y="4941168"/>
            <a:ext cx="216024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" name="Line 61"/>
          <p:cNvSpPr>
            <a:spLocks noChangeShapeType="1"/>
          </p:cNvSpPr>
          <p:nvPr/>
        </p:nvSpPr>
        <p:spPr bwMode="auto">
          <a:xfrm>
            <a:off x="3131840" y="5589240"/>
            <a:ext cx="216024" cy="50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" name="Line 70"/>
          <p:cNvSpPr>
            <a:spLocks noChangeShapeType="1"/>
          </p:cNvSpPr>
          <p:nvPr/>
        </p:nvSpPr>
        <p:spPr bwMode="auto">
          <a:xfrm>
            <a:off x="2555776" y="6165304"/>
            <a:ext cx="216024" cy="50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9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3" grpId="0" animBg="1"/>
      <p:bldP spid="9255" grpId="0" animBg="1"/>
      <p:bldP spid="9258" grpId="0"/>
      <p:bldP spid="9259" grpId="0" animBg="1"/>
      <p:bldP spid="9260" grpId="0" animBg="1"/>
      <p:bldP spid="9262" grpId="0" animBg="1"/>
      <p:bldP spid="9263" grpId="0" animBg="1"/>
      <p:bldP spid="9264" grpId="0" animBg="1"/>
      <p:bldP spid="9265" grpId="0" animBg="1"/>
      <p:bldP spid="9267" grpId="0" animBg="1"/>
      <p:bldP spid="9268" grpId="0"/>
      <p:bldP spid="9269" grpId="0" animBg="1"/>
      <p:bldP spid="9270" grpId="0" animBg="1"/>
      <p:bldP spid="9271" grpId="0"/>
      <p:bldP spid="9272" grpId="0" animBg="1"/>
      <p:bldP spid="9273" grpId="0" animBg="1"/>
      <p:bldP spid="9274" grpId="0"/>
      <p:bldP spid="9275" grpId="0" animBg="1"/>
      <p:bldP spid="9276" grpId="0"/>
      <p:bldP spid="9277" grpId="0" animBg="1"/>
      <p:bldP spid="9278" grpId="0" animBg="1"/>
      <p:bldP spid="9279" grpId="0"/>
      <p:bldP spid="9280" grpId="0" animBg="1"/>
      <p:bldP spid="9281" grpId="0" animBg="1"/>
      <p:bldP spid="9282" grpId="0" animBg="1"/>
      <p:bldP spid="9283" grpId="0"/>
      <p:bldP spid="9284" grpId="0" animBg="1"/>
      <p:bldP spid="9285" grpId="0"/>
      <p:bldP spid="9286" grpId="0" animBg="1"/>
      <p:bldP spid="9287" grpId="0" animBg="1"/>
      <p:bldP spid="9288" grpId="0"/>
      <p:bldP spid="9289" grpId="0" animBg="1"/>
      <p:bldP spid="9290" grpId="0" animBg="1"/>
      <p:bldP spid="69" grpId="0" animBg="1"/>
      <p:bldP spid="70" grpId="0" animBg="1"/>
      <p:bldP spid="7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A50021"/>
                </a:solidFill>
              </a:rPr>
              <a:t>Проверка  работы в группе</a:t>
            </a:r>
            <a:endParaRPr lang="ru-RU" b="1" dirty="0">
              <a:solidFill>
                <a:srgbClr val="A5002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1850г -</a:t>
            </a:r>
            <a:r>
              <a:rPr lang="en-US" b="1" dirty="0" smtClean="0"/>
              <a:t>XIX</a:t>
            </a:r>
            <a:r>
              <a:rPr lang="ru-RU" b="1" dirty="0" smtClean="0"/>
              <a:t>	            1700г - </a:t>
            </a:r>
            <a:r>
              <a:rPr lang="en-US" b="1" dirty="0" smtClean="0"/>
              <a:t>XVII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1240г -</a:t>
            </a:r>
            <a:r>
              <a:rPr lang="en-US" b="1" dirty="0" smtClean="0"/>
              <a:t>XIII</a:t>
            </a:r>
            <a:r>
              <a:rPr lang="ru-RU" b="1" dirty="0" smtClean="0"/>
              <a:t>	            2005г - </a:t>
            </a:r>
            <a:r>
              <a:rPr lang="en-US" b="1" dirty="0" smtClean="0"/>
              <a:t>XXI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5г  - </a:t>
            </a:r>
            <a:r>
              <a:rPr lang="en-US" b="1" dirty="0" smtClean="0"/>
              <a:t>I</a:t>
            </a:r>
            <a:r>
              <a:rPr lang="ru-RU" b="1" dirty="0" smtClean="0"/>
              <a:t>	                      1120г - </a:t>
            </a:r>
            <a:r>
              <a:rPr lang="en-US" b="1" dirty="0" smtClean="0"/>
              <a:t>XII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86г - </a:t>
            </a:r>
            <a:r>
              <a:rPr lang="en-US" b="1" dirty="0" smtClean="0"/>
              <a:t>I</a:t>
            </a:r>
            <a:r>
              <a:rPr lang="ru-RU" b="1" dirty="0" smtClean="0"/>
              <a:t>	                      1961г - </a:t>
            </a:r>
            <a:r>
              <a:rPr lang="en-US" b="1" dirty="0" smtClean="0"/>
              <a:t>XX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1399г - </a:t>
            </a:r>
            <a:r>
              <a:rPr lang="en-US" b="1" dirty="0" smtClean="0"/>
              <a:t>XIV</a:t>
            </a:r>
            <a:r>
              <a:rPr lang="ru-RU" b="1" dirty="0" smtClean="0"/>
              <a:t>	            1599г – </a:t>
            </a:r>
            <a:r>
              <a:rPr lang="en-US" b="1" dirty="0" smtClean="0"/>
              <a:t>XVI</a:t>
            </a:r>
            <a:endParaRPr lang="ru-RU" b="1" dirty="0" smtClean="0"/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619672" y="1628800"/>
            <a:ext cx="6624736" cy="3600400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3688" y="404664"/>
            <a:ext cx="6120680" cy="764704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Подведём итоги: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179512" y="3861048"/>
            <a:ext cx="3816424" cy="2722810"/>
            <a:chOff x="251520" y="1988840"/>
            <a:chExt cx="3387549" cy="2506786"/>
          </a:xfrm>
        </p:grpSpPr>
        <p:pic>
          <p:nvPicPr>
            <p:cNvPr id="9" name="Рисунок 8" descr="0_80302_a3fba2ca_XL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0" name="Рисунок 9" descr="окр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907704" y="2004886"/>
            <a:ext cx="60486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Продолжи начатое предложение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 узнал ….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 научился….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 понял 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latin typeface="Comic Sans MS" pitchFamily="66" charset="0"/>
              </a:rPr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http://izuminki.ucoz.ru/load/astronomija/letoischislenie_prezentacija/1-1-0-53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http://cotu.forum2x2.com/t3-topic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http://vaseranedera.rubiro.ru/kalendar-2012-russkii.html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http://vasily-sergeev.livejournal.com/1961246.html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http://www.cheloveche.ru/Malxl/posts?sm=diary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http://modno.odejda-a.ru/drevnyaya-gretsiya-kartinki.html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http://www.spletnik.ru/blogs/moda/43263_moda_drevnego_rima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9"/>
              </a:rPr>
              <a:t>http://sunshine-radio.forumy2x2.com/t218-topic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http://pixelbrush.ru/2011/02/28/ancient-egypt-drevniy-egipet.html</a:t>
            </a:r>
            <a:endParaRPr lang="ru-RU" dirty="0" smtClean="0"/>
          </a:p>
          <a:p>
            <a:pPr lvl="0"/>
            <a:r>
              <a:rPr lang="en-US" u="sng" dirty="0" smtClean="0">
                <a:hlinkClick r:id="rId11"/>
              </a:rPr>
              <a:t>http://photobucket.com/images/ancient </a:t>
            </a:r>
            <a:r>
              <a:rPr lang="en-US" u="sng" dirty="0" err="1" smtClean="0">
                <a:hlinkClick r:id="rId11"/>
              </a:rPr>
              <a:t>greek</a:t>
            </a:r>
            <a:r>
              <a:rPr lang="en-US" u="sng" dirty="0" smtClean="0">
                <a:hlinkClick r:id="rId11"/>
              </a:rPr>
              <a:t> art/</a:t>
            </a:r>
            <a:r>
              <a:rPr lang="en-US" dirty="0" smtClean="0"/>
              <a:t>   </a:t>
            </a:r>
            <a:endParaRPr lang="ru-RU" dirty="0" smtClean="0"/>
          </a:p>
          <a:p>
            <a:pPr lvl="0"/>
            <a:r>
              <a:rPr lang="en-US" u="sng" dirty="0" smtClean="0">
                <a:hlinkClick r:id="rId12"/>
              </a:rPr>
              <a:t>http://www.clipartov.net/show-24-4.html</a:t>
            </a:r>
            <a:endParaRPr lang="ru-RU" dirty="0" smtClean="0"/>
          </a:p>
          <a:p>
            <a:pPr lvl="0"/>
            <a:r>
              <a:rPr lang="en-US" u="sng" dirty="0" smtClean="0">
                <a:hlinkClick r:id="rId13"/>
              </a:rPr>
              <a:t>http://www.clipartov.net/show-85-3.html</a:t>
            </a:r>
            <a:endParaRPr lang="ru-RU" dirty="0" smtClean="0"/>
          </a:p>
          <a:p>
            <a:pPr lvl="0"/>
            <a:r>
              <a:rPr lang="en-US" u="sng" dirty="0" smtClean="0">
                <a:hlinkClick r:id="rId14"/>
              </a:rPr>
              <a:t>http://cards.tochka.net/ecards/3239-otkrytki-na-rozhdestvo-khristovo/</a:t>
            </a:r>
            <a:r>
              <a:rPr lang="en-US" dirty="0" smtClean="0"/>
              <a:t>  </a:t>
            </a:r>
            <a:endParaRPr lang="ru-RU" dirty="0" smtClean="0"/>
          </a:p>
          <a:p>
            <a:pPr lvl="0"/>
            <a:r>
              <a:rPr lang="en-US" u="sng" dirty="0" smtClean="0">
                <a:hlinkClick r:id="rId15"/>
              </a:rPr>
              <a:t>http://shkoladetei.ru/scenarii-prazdnikov/page/6/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en-US" u="sng" dirty="0" smtClean="0">
                <a:hlinkClick r:id="rId16"/>
              </a:rPr>
              <a:t>http://www.liveinternet.ru/users/2995475/post161052017/</a:t>
            </a:r>
            <a:endParaRPr lang="ru-RU" dirty="0" smtClean="0"/>
          </a:p>
          <a:p>
            <a:pPr lvl="0"/>
            <a:r>
              <a:rPr lang="en-US" u="sng" dirty="0" smtClean="0">
                <a:hlinkClick r:id="rId17"/>
              </a:rPr>
              <a:t>http://www.z-rus.ru/ru_history_13.php</a:t>
            </a:r>
            <a:endParaRPr lang="ru-RU" dirty="0" smtClean="0"/>
          </a:p>
          <a:p>
            <a:pPr lvl="0"/>
            <a:r>
              <a:rPr lang="en-US" u="sng" dirty="0" smtClean="0">
                <a:hlinkClick r:id="rId18"/>
              </a:rPr>
              <a:t>http://pro100-mica.dreamwidth.org/60420.html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bus-na-temu-vesna-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4055318" cy="246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rebus-na-temu-vesna-4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3839294" cy="235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rebus-na-temu-vesna-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501008"/>
            <a:ext cx="329721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3568" y="292494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23B"/>
                </a:solidFill>
              </a:rPr>
              <a:t>АПРЕЛЬ</a:t>
            </a:r>
            <a:endParaRPr lang="ru-RU" sz="2800" b="1" dirty="0">
              <a:solidFill>
                <a:srgbClr val="00823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292494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23B"/>
                </a:solidFill>
              </a:rPr>
              <a:t>МАЙ</a:t>
            </a:r>
            <a:endParaRPr lang="ru-RU" sz="2800" b="1" dirty="0">
              <a:solidFill>
                <a:srgbClr val="00823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566124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23B"/>
                </a:solidFill>
              </a:rPr>
              <a:t>МАРТ</a:t>
            </a:r>
            <a:endParaRPr lang="ru-RU" sz="2800" b="1" dirty="0">
              <a:solidFill>
                <a:srgbClr val="0082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A50021"/>
                </a:solidFill>
              </a:rPr>
              <a:t>Загадки</a:t>
            </a:r>
            <a:endParaRPr lang="ru-RU" b="1" dirty="0">
              <a:solidFill>
                <a:srgbClr val="A5002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96589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Развернулась змейкой,</a:t>
            </a:r>
          </a:p>
          <a:p>
            <a:pPr algn="ctr"/>
            <a:r>
              <a:rPr lang="ru-RU" dirty="0" smtClean="0"/>
              <a:t>Свернулась бабочкой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3394720" cy="428133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endParaRPr lang="ru-RU" sz="2800" b="1" dirty="0" smtClean="0"/>
          </a:p>
          <a:p>
            <a:pPr algn="ctr"/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232593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Без ног и без крыльев оно,</a:t>
            </a:r>
          </a:p>
          <a:p>
            <a:pPr algn="ctr"/>
            <a:r>
              <a:rPr lang="ru-RU" dirty="0" smtClean="0"/>
              <a:t>Быстро летит,</a:t>
            </a:r>
          </a:p>
          <a:p>
            <a:pPr algn="ctr"/>
            <a:r>
              <a:rPr lang="ru-RU" dirty="0" smtClean="0"/>
              <a:t>Не догонишь его</a:t>
            </a:r>
          </a:p>
          <a:p>
            <a:pPr algn="ctr"/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932040" y="3573016"/>
            <a:ext cx="3538736" cy="25831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</p:txBody>
      </p:sp>
      <p:pic>
        <p:nvPicPr>
          <p:cNvPr id="33794" name="Picture 2" descr="http://img-fotki.yandex.ru/get/5646/47407354.bf3/0_123558_4a4117db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4201701" cy="1584176"/>
          </a:xfrm>
          <a:prstGeom prst="rect">
            <a:avLst/>
          </a:prstGeom>
          <a:noFill/>
        </p:spPr>
      </p:pic>
      <p:pic>
        <p:nvPicPr>
          <p:cNvPr id="33796" name="Picture 4" descr="http://khabarovskonline.com/khv_media/photologue/photos/cache/00_2_first_f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573016"/>
            <a:ext cx="2857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s00.infourok.ru/images/doc/159/183387/img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79512" y="4509120"/>
            <a:ext cx="8712968" cy="204482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При изучении истории нельзя  обойтись без ответа на вопрос «когда?». </a:t>
            </a:r>
            <a:r>
              <a:rPr lang="ru-RU" sz="3000" dirty="0" smtClean="0">
                <a:solidFill>
                  <a:srgbClr val="00823B"/>
                </a:solidFill>
                <a:latin typeface="Comic Sans MS" pitchFamily="66" charset="0"/>
              </a:rPr>
              <a:t>Очень важно вы-</a:t>
            </a:r>
          </a:p>
          <a:p>
            <a:pPr algn="ctr">
              <a:buNone/>
            </a:pPr>
            <a:r>
              <a:rPr lang="ru-RU" sz="3000" dirty="0" err="1" smtClean="0">
                <a:solidFill>
                  <a:srgbClr val="00823B"/>
                </a:solidFill>
                <a:latin typeface="Comic Sans MS" pitchFamily="66" charset="0"/>
              </a:rPr>
              <a:t>яснить</a:t>
            </a:r>
            <a:r>
              <a:rPr lang="ru-RU" sz="3000" dirty="0" smtClean="0">
                <a:solidFill>
                  <a:srgbClr val="00823B"/>
                </a:solidFill>
                <a:latin typeface="Comic Sans MS" pitchFamily="66" charset="0"/>
              </a:rPr>
              <a:t>, когда были те или иные исторические события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какое из них случилось раньше, а какое позже.</a:t>
            </a:r>
            <a:endParaRPr lang="ru-RU" sz="3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1" name="Рисунок 10" descr="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332656"/>
            <a:ext cx="1800200" cy="1904612"/>
          </a:xfrm>
          <a:prstGeom prst="rect">
            <a:avLst/>
          </a:prstGeom>
        </p:spPr>
      </p:pic>
      <p:pic>
        <p:nvPicPr>
          <p:cNvPr id="13" name="Рисунок 12" descr="61954373_1280088852_430aec6ef2af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3197701" cy="4146926"/>
          </a:xfrm>
          <a:prstGeom prst="rect">
            <a:avLst/>
          </a:prstGeom>
        </p:spPr>
      </p:pic>
      <p:pic>
        <p:nvPicPr>
          <p:cNvPr id="10" name="Содержимое 9" descr="13.jpg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836712"/>
            <a:ext cx="2376264" cy="2376264"/>
          </a:xfrm>
          <a:effectLst>
            <a:softEdge rad="63500"/>
          </a:effectLst>
        </p:spPr>
      </p:pic>
      <p:pic>
        <p:nvPicPr>
          <p:cNvPr id="15" name="Рисунок 14" descr="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23928" y="1412776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313091909_cartoon-school-child-2.pn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5576" y="1628800"/>
            <a:ext cx="2300959" cy="4565104"/>
          </a:xfrm>
        </p:spPr>
      </p:pic>
      <p:pic>
        <p:nvPicPr>
          <p:cNvPr id="8" name="Содержимое 7" descr="e26a4a26ffb3245efd507cf74911f8b1_0_500_0.pn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056" y="2636912"/>
            <a:ext cx="2314600" cy="2593917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  обозначаются</a:t>
            </a: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 даты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исторических  событий?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3789040"/>
            <a:ext cx="4392488" cy="26928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 если события случились сотни и тысячи лет назад, нам на помощь приходят слова</a:t>
            </a:r>
            <a:r>
              <a:rPr lang="ru-RU" dirty="0" smtClean="0">
                <a:latin typeface="Comic Sans MS" pitchFamily="66" charset="0"/>
              </a:rPr>
              <a:t>  </a:t>
            </a:r>
            <a:r>
              <a:rPr lang="ru-RU" u="sng" dirty="0" smtClean="0">
                <a:solidFill>
                  <a:srgbClr val="00823B"/>
                </a:solidFill>
                <a:latin typeface="Comic Sans MS" pitchFamily="66" charset="0"/>
              </a:rPr>
              <a:t>«век»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«тысячелетие»</a:t>
            </a:r>
            <a:endParaRPr lang="ru-RU" u="sng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692696"/>
            <a:ext cx="4038600" cy="2260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Если событие произошло в недавнем прошлом,  мы называем </a:t>
            </a:r>
            <a:r>
              <a:rPr lang="ru-RU" u="sng" dirty="0" smtClean="0">
                <a:solidFill>
                  <a:srgbClr val="00823B"/>
                </a:solidFill>
                <a:latin typeface="Comic Sans MS" pitchFamily="66" charset="0"/>
              </a:rPr>
              <a:t>число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месяц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год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07583"/>
            <a:ext cx="4276700" cy="328976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15.jpg"/>
          <p:cNvPicPr>
            <a:picLocks noChangeAspect="1"/>
          </p:cNvPicPr>
          <p:nvPr/>
        </p:nvPicPr>
        <p:blipFill>
          <a:blip r:embed="rId3" cstate="print"/>
          <a:srcRect l="3375" t="2377" r="3814" b="2530"/>
          <a:stretch>
            <a:fillRect/>
          </a:stretch>
        </p:blipFill>
        <p:spPr>
          <a:xfrm>
            <a:off x="467544" y="404664"/>
            <a:ext cx="4176464" cy="303742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27784" y="1988840"/>
            <a:ext cx="4086225" cy="428625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9632" y="332656"/>
            <a:ext cx="6840760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Век, столетие  =  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100</a:t>
            </a:r>
            <a:r>
              <a:rPr lang="ru-RU" dirty="0" smtClean="0">
                <a:latin typeface="Comic Sans MS" pitchFamily="66" charset="0"/>
              </a:rPr>
              <a:t> лет</a:t>
            </a:r>
          </a:p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Тысячелетие  = 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1 000  </a:t>
            </a:r>
            <a:r>
              <a:rPr lang="ru-RU" dirty="0" smtClean="0">
                <a:latin typeface="Comic Sans MS" pitchFamily="66" charset="0"/>
              </a:rPr>
              <a:t>лет = </a:t>
            </a:r>
            <a:r>
              <a:rPr lang="ru-RU" b="1" dirty="0" smtClean="0">
                <a:solidFill>
                  <a:srgbClr val="0000FF"/>
                </a:solidFill>
                <a:latin typeface="Comic Sans MS" pitchFamily="66" charset="0"/>
              </a:rPr>
              <a:t>10 </a:t>
            </a:r>
            <a:r>
              <a:rPr lang="ru-RU" dirty="0" smtClean="0">
                <a:latin typeface="Comic Sans MS" pitchFamily="66" charset="0"/>
              </a:rPr>
              <a:t> веков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2" name="Рисунок 11" descr="1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92397" y="3545532"/>
            <a:ext cx="1872091" cy="3123828"/>
          </a:xfrm>
          <a:prstGeom prst="rect">
            <a:avLst/>
          </a:prstGeom>
          <a:effectLst>
            <a:softEdge rad="127000"/>
          </a:effectLst>
        </p:spPr>
      </p:pic>
      <p:grpSp>
        <p:nvGrpSpPr>
          <p:cNvPr id="17" name="Группа 16"/>
          <p:cNvGrpSpPr/>
          <p:nvPr/>
        </p:nvGrpSpPr>
        <p:grpSpPr>
          <a:xfrm>
            <a:off x="179512" y="1844824"/>
            <a:ext cx="3096344" cy="4757623"/>
            <a:chOff x="4716016" y="2282251"/>
            <a:chExt cx="2880320" cy="4171085"/>
          </a:xfrm>
        </p:grpSpPr>
        <p:pic>
          <p:nvPicPr>
            <p:cNvPr id="13" name="Рисунок 12" descr="61954383_1280088980_oldpaper3_copy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2282251"/>
              <a:ext cx="2880320" cy="417108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433741" y="2492896"/>
              <a:ext cx="1161410" cy="3858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    </a:t>
              </a:r>
              <a:r>
                <a:rPr lang="en-US" sz="2800" b="1" dirty="0" smtClean="0"/>
                <a:t>I = 1</a:t>
              </a:r>
              <a:r>
                <a:rPr lang="ru-RU" sz="2800" b="1" dirty="0" smtClean="0"/>
                <a:t> </a:t>
              </a:r>
              <a:endParaRPr lang="en-US" sz="2800" b="1" dirty="0" smtClean="0"/>
            </a:p>
            <a:p>
              <a:r>
                <a:rPr lang="ru-RU" sz="2800" b="1" dirty="0" smtClean="0"/>
                <a:t>   </a:t>
              </a:r>
              <a:r>
                <a:rPr lang="en-US" sz="2800" b="1" dirty="0" smtClean="0"/>
                <a:t>II</a:t>
              </a:r>
              <a:r>
                <a:rPr lang="ru-RU" sz="2800" b="1" dirty="0" smtClean="0"/>
                <a:t> = 2</a:t>
              </a:r>
              <a:endParaRPr lang="en-US" sz="2800" b="1" dirty="0" smtClean="0"/>
            </a:p>
            <a:p>
              <a:r>
                <a:rPr lang="ru-RU" sz="2800" b="1" dirty="0" smtClean="0"/>
                <a:t>  </a:t>
              </a:r>
              <a:r>
                <a:rPr lang="en-US" sz="2800" b="1" dirty="0" smtClean="0"/>
                <a:t>III</a:t>
              </a:r>
              <a:r>
                <a:rPr lang="ru-RU" sz="2800" b="1" dirty="0" smtClean="0"/>
                <a:t> = 3</a:t>
              </a:r>
              <a:endParaRPr lang="en-US" sz="2800" b="1" dirty="0" smtClean="0"/>
            </a:p>
            <a:p>
              <a:r>
                <a:rPr lang="ru-RU" sz="2800" b="1" dirty="0" smtClean="0"/>
                <a:t>  </a:t>
              </a:r>
              <a:r>
                <a:rPr lang="en-US" sz="2800" b="1" dirty="0" smtClean="0"/>
                <a:t>IV</a:t>
              </a:r>
              <a:r>
                <a:rPr lang="ru-RU" sz="2800" b="1" dirty="0" smtClean="0"/>
                <a:t> = 4</a:t>
              </a:r>
              <a:endParaRPr lang="en-US" sz="2800" b="1" dirty="0" smtClean="0"/>
            </a:p>
            <a:p>
              <a:r>
                <a:rPr lang="ru-RU" sz="2800" b="1" dirty="0" smtClean="0"/>
                <a:t>   </a:t>
              </a:r>
              <a:r>
                <a:rPr lang="en-US" sz="2800" b="1" dirty="0" smtClean="0"/>
                <a:t>V</a:t>
              </a:r>
              <a:r>
                <a:rPr lang="ru-RU" sz="2800" b="1" dirty="0" smtClean="0"/>
                <a:t> = 5</a:t>
              </a:r>
              <a:endParaRPr lang="en-US" sz="2800" b="1" dirty="0" smtClean="0"/>
            </a:p>
            <a:p>
              <a:r>
                <a:rPr lang="ru-RU" sz="2800" b="1" dirty="0" smtClean="0"/>
                <a:t>  </a:t>
              </a:r>
              <a:r>
                <a:rPr lang="en-US" sz="2800" b="1" dirty="0" smtClean="0"/>
                <a:t>VI</a:t>
              </a:r>
              <a:r>
                <a:rPr lang="ru-RU" sz="2800" b="1" dirty="0" smtClean="0"/>
                <a:t> = 6</a:t>
              </a:r>
              <a:endParaRPr lang="en-US" sz="2800" b="1" dirty="0" smtClean="0"/>
            </a:p>
            <a:p>
              <a:r>
                <a:rPr lang="ru-RU" sz="2800" b="1" dirty="0" smtClean="0"/>
                <a:t> </a:t>
              </a:r>
              <a:r>
                <a:rPr lang="en-US" sz="2800" b="1" dirty="0" smtClean="0"/>
                <a:t>VII</a:t>
              </a:r>
              <a:r>
                <a:rPr lang="ru-RU" sz="2800" b="1" dirty="0" smtClean="0"/>
                <a:t> = 7</a:t>
              </a:r>
              <a:endParaRPr lang="en-US" sz="2800" b="1" dirty="0" smtClean="0"/>
            </a:p>
            <a:p>
              <a:r>
                <a:rPr lang="en-US" sz="2800" b="1" dirty="0" smtClean="0"/>
                <a:t>VIII</a:t>
              </a:r>
              <a:r>
                <a:rPr lang="ru-RU" sz="2800" b="1" dirty="0" smtClean="0"/>
                <a:t> = 8</a:t>
              </a:r>
              <a:endParaRPr lang="en-US" sz="2800" b="1" dirty="0" smtClean="0"/>
            </a:p>
            <a:p>
              <a:r>
                <a:rPr lang="ru-RU" sz="2800" b="1" dirty="0" smtClean="0"/>
                <a:t>  </a:t>
              </a:r>
              <a:r>
                <a:rPr lang="en-US" sz="2800" b="1" dirty="0" smtClean="0"/>
                <a:t>IX</a:t>
              </a:r>
              <a:r>
                <a:rPr lang="ru-RU" sz="2800" b="1" dirty="0" smtClean="0"/>
                <a:t> = 9</a:t>
              </a:r>
              <a:endParaRPr lang="en-US" sz="2800" b="1" dirty="0" smtClean="0"/>
            </a:p>
            <a:p>
              <a:r>
                <a:rPr lang="ru-RU" sz="2800" b="1" dirty="0" smtClean="0"/>
                <a:t>   </a:t>
              </a:r>
              <a:r>
                <a:rPr lang="en-US" sz="2800" b="1" dirty="0" smtClean="0"/>
                <a:t>X</a:t>
              </a:r>
              <a:r>
                <a:rPr lang="ru-RU" sz="2800" b="1" dirty="0" smtClean="0"/>
                <a:t> = 10</a:t>
              </a:r>
              <a:endParaRPr lang="ru-RU" sz="2800" b="1" dirty="0"/>
            </a:p>
          </p:txBody>
        </p:sp>
      </p:grp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83768" y="2420888"/>
            <a:ext cx="5256584" cy="367240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истории </a:t>
            </a:r>
            <a:r>
              <a:rPr lang="ru-RU" dirty="0" smtClean="0">
                <a:solidFill>
                  <a:srgbClr val="00823B"/>
                </a:solidFill>
                <a:latin typeface="Comic Sans MS" pitchFamily="66" charset="0"/>
              </a:rPr>
              <a:t>годы принято обозначать с помощью арабских цифр </a:t>
            </a:r>
            <a:endParaRPr lang="en-US" dirty="0" smtClean="0">
              <a:solidFill>
                <a:srgbClr val="00823B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(1961 год, 2012  год), 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 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века – с помощью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римских </a:t>
            </a:r>
            <a:endParaRPr lang="en-US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 Х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V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век, ХХ век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)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36096" y="476672"/>
            <a:ext cx="648072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?</a:t>
            </a:r>
            <a:endParaRPr lang="ru-RU" sz="4800" dirty="0">
              <a:latin typeface="+mj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39952" y="908720"/>
            <a:ext cx="1008112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?</a:t>
            </a:r>
            <a:endParaRPr lang="ru-RU" sz="4800" dirty="0">
              <a:latin typeface="+mj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908720"/>
            <a:ext cx="648072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?</a:t>
            </a:r>
            <a:endParaRPr lang="ru-RU" sz="4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9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MCj04129920000[1]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68189"/>
            <a:ext cx="3168352" cy="19088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C0000"/>
                </a:solidFill>
                <a:latin typeface="Comic Sans MS" pitchFamily="66" charset="0"/>
              </a:rPr>
              <a:t>У разных народов был различный счёт лет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–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3600" b="1" u="sng" dirty="0" smtClean="0">
                <a:solidFill>
                  <a:srgbClr val="00823B"/>
                </a:solidFill>
                <a:latin typeface="Comic Sans MS" pitchFamily="66" charset="0"/>
              </a:rPr>
              <a:t>летоисчисление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1671191"/>
            <a:ext cx="260680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Древний Египет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62965" y="3573016"/>
            <a:ext cx="214513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Древний Рим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1700808"/>
            <a:ext cx="254749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Древняя Греция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4" name="Рисунок 13" descr="2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12255"/>
            <a:ext cx="1800200" cy="2063029"/>
          </a:xfrm>
          <a:prstGeom prst="rect">
            <a:avLst/>
          </a:prstGeom>
        </p:spPr>
      </p:pic>
      <p:pic>
        <p:nvPicPr>
          <p:cNvPr id="15" name="Рисунок 14" descr="28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204864"/>
            <a:ext cx="2520280" cy="1327005"/>
          </a:xfrm>
          <a:prstGeom prst="rect">
            <a:avLst/>
          </a:prstGeom>
        </p:spPr>
      </p:pic>
      <p:pic>
        <p:nvPicPr>
          <p:cNvPr id="16" name="Рисунок 15" descr="2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2564904"/>
            <a:ext cx="1983894" cy="1944216"/>
          </a:xfrm>
          <a:prstGeom prst="rect">
            <a:avLst/>
          </a:prstGeom>
        </p:spPr>
      </p:pic>
      <p:pic>
        <p:nvPicPr>
          <p:cNvPr id="17" name="Рисунок 16" descr="F5CD33AE21734ADB85D2861F5D39122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2276872"/>
            <a:ext cx="1115616" cy="557808"/>
          </a:xfrm>
          <a:prstGeom prst="rect">
            <a:avLst/>
          </a:prstGeom>
        </p:spPr>
      </p:pic>
      <p:pic>
        <p:nvPicPr>
          <p:cNvPr id="19" name="Рисунок 18" descr="rome_icon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822" y="4293096"/>
            <a:ext cx="2688298" cy="2016224"/>
          </a:xfrm>
          <a:prstGeom prst="rect">
            <a:avLst/>
          </a:prstGeom>
        </p:spPr>
      </p:pic>
      <p:pic>
        <p:nvPicPr>
          <p:cNvPr id="18" name="Рисунок 17" descr="29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48064" y="3910393"/>
            <a:ext cx="1271742" cy="229926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39020" y="4149080"/>
            <a:ext cx="30886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Начало правления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нового фараона</a:t>
            </a:r>
            <a:endParaRPr lang="ru-RU" sz="2800" b="1" dirty="0">
              <a:solidFill>
                <a:srgbClr val="99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72540" y="4275093"/>
            <a:ext cx="20223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Первая </a:t>
            </a:r>
          </a:p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Олимпиада</a:t>
            </a:r>
            <a:endParaRPr lang="ru-RU" sz="2800" b="1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8403" y="6074132"/>
            <a:ext cx="305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Основание города</a:t>
            </a:r>
            <a:endParaRPr lang="ru-RU" sz="2800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371</Words>
  <Application>Microsoft Office PowerPoint</Application>
  <PresentationFormat>Экран (4:3)</PresentationFormat>
  <Paragraphs>158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Comic Sans MS</vt:lpstr>
      <vt:lpstr>Monotype Corsiva</vt:lpstr>
      <vt:lpstr>Times New Roman</vt:lpstr>
      <vt:lpstr>Тема Office</vt:lpstr>
      <vt:lpstr>Окружающий мир 3 класс</vt:lpstr>
      <vt:lpstr>Презентация PowerPoint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разных народов был различный счёт лет – летоисчисление.</vt:lpstr>
      <vt:lpstr>Презентация PowerPoint</vt:lpstr>
      <vt:lpstr>Презентация PowerPoint</vt:lpstr>
      <vt:lpstr>Презентация PowerPoint</vt:lpstr>
      <vt:lpstr>   История на ленте времени </vt:lpstr>
      <vt:lpstr>Презентация PowerPoint</vt:lpstr>
      <vt:lpstr>Проверка  работы в группе</vt:lpstr>
      <vt:lpstr>Презентация PowerPoint</vt:lpstr>
      <vt:lpstr>Источники: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RePack by Diakov</cp:lastModifiedBy>
  <cp:revision>99</cp:revision>
  <dcterms:created xsi:type="dcterms:W3CDTF">2012-06-28T15:20:43Z</dcterms:created>
  <dcterms:modified xsi:type="dcterms:W3CDTF">2016-11-26T19:59:03Z</dcterms:modified>
</cp:coreProperties>
</file>