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74" r:id="rId9"/>
    <p:sldId id="262" r:id="rId10"/>
    <p:sldId id="263" r:id="rId11"/>
    <p:sldId id="264" r:id="rId12"/>
    <p:sldId id="265" r:id="rId13"/>
    <p:sldId id="273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3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96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74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3974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66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60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685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66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7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1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0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8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7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1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7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8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7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8682-C66C-413D-BF47-C5F88F61652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39758-4552-4C47-B22C-9F88E69430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6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949116"/>
            <a:ext cx="9448800" cy="321644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Проект</a:t>
            </a:r>
            <a:b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>«Покормите птиц зимой»</a:t>
            </a:r>
            <a:b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4000" b="1" dirty="0">
                <a:solidFill>
                  <a:srgbClr val="0070C0"/>
                </a:solidFill>
                <a:latin typeface="Calibri" panose="020F0502020204030204" pitchFamily="34" charset="0"/>
              </a:rPr>
              <a:t>Средний дошкольный возраст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0" y="5321968"/>
            <a:ext cx="4732421" cy="1403684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>
                <a:solidFill>
                  <a:srgbClr val="7030A0"/>
                </a:solidFill>
                <a:latin typeface="Book Antiqua" panose="02040602050305030304" pitchFamily="18" charset="0"/>
                <a:cs typeface="Aparajita" panose="020B0604020202020204" pitchFamily="34" charset="0"/>
              </a:rPr>
              <a:t>Составила                                                 воспитатель высшей категории Троцкая Светлана Борисовна</a:t>
            </a:r>
            <a:endParaRPr lang="ru-RU" altLang="ru-RU" b="1" dirty="0">
              <a:solidFill>
                <a:srgbClr val="7030A0"/>
              </a:solidFill>
              <a:latin typeface="Book Antiqua" panose="02040602050305030304" pitchFamily="18" charset="0"/>
              <a:cs typeface="Aparajita" panose="020B0604020202020204" pitchFamily="34" charset="0"/>
            </a:endParaRPr>
          </a:p>
          <a:p>
            <a:pPr algn="ctr"/>
            <a:r>
              <a:rPr lang="ru-RU" altLang="ru-RU" b="1" dirty="0">
                <a:solidFill>
                  <a:srgbClr val="7030A0"/>
                </a:solidFill>
                <a:latin typeface="Book Antiqua" panose="02040602050305030304" pitchFamily="18" charset="0"/>
                <a:cs typeface="Aparajita" panose="020B0604020202020204" pitchFamily="34" charset="0"/>
              </a:rPr>
              <a:t>г. Тейково.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5558" y="721894"/>
            <a:ext cx="937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МУНИЦИПАЛЬНОЕ БЮДЖЕТНОЕ ДОШКОЛЬНОЕ</a:t>
            </a:r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ОБРАЗОВАТЕЛЬНОЕ УЧРЕЖДЕНИЕ</a:t>
            </a:r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«ЦЕНТР РАЗВИТИЯ РЕБЕНКА — ДЕТСКИЙ САД №5 «СКАЗКА»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1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889" y="394339"/>
            <a:ext cx="10332000" cy="1188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ОБЛАСТЬ</a:t>
            </a:r>
            <a:b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«СОЦИАЛЬНО-КОММУНИКАТИВНОЕ РАЗВИТИЕ»</a:t>
            </a:r>
            <a:endParaRPr lang="ru-RU" sz="3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619" y="2316823"/>
            <a:ext cx="2484000" cy="2340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Наблюдения за птицами на прогулке</a:t>
            </a:r>
          </a:p>
          <a:p>
            <a:r>
              <a:rPr lang="ru-RU" b="1" i="1" dirty="0">
                <a:solidFill>
                  <a:srgbClr val="7030A0"/>
                </a:solidFill>
              </a:rPr>
              <a:t>Решение проблемной ситуации: </a:t>
            </a:r>
            <a:r>
              <a:rPr lang="ru-RU" b="1" i="1" dirty="0" smtClean="0">
                <a:solidFill>
                  <a:srgbClr val="7030A0"/>
                </a:solidFill>
              </a:rPr>
              <a:t>«</a:t>
            </a:r>
            <a:r>
              <a:rPr lang="ru-RU" b="1" i="1" dirty="0">
                <a:solidFill>
                  <a:srgbClr val="7030A0"/>
                </a:solidFill>
              </a:rPr>
              <a:t>Что может произойти, если не подкармливать птиц зимой».</a:t>
            </a:r>
            <a:endParaRPr lang="ru-RU" b="1" dirty="0" smtClean="0">
              <a:solidFill>
                <a:srgbClr val="7030A0"/>
              </a:solidFill>
              <a:cs typeface="MV Boli" panose="02000500030200090000" pitchFamily="2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Дидактические игры для изучения жизнедеятельности птиц.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   Например «Узнай след»</a:t>
            </a: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Совместное решение тематических ребусов.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5327" y="1537833"/>
            <a:ext cx="10900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Упражнять в использовании полученных знаний в самостоятельной игровой деятельности.</a:t>
            </a:r>
          </a:p>
          <a:p>
            <a:r>
              <a:rPr lang="ru-RU" dirty="0"/>
              <a:t>Развивать ролевое взаимодействие.</a:t>
            </a:r>
          </a:p>
          <a:p>
            <a:endParaRPr lang="ru-RU" dirty="0"/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302" y="2316823"/>
            <a:ext cx="5206073" cy="430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26296">
            <a:off x="3232959" y="3095702"/>
            <a:ext cx="2832001" cy="21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195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042" y="3031603"/>
            <a:ext cx="4178879" cy="3134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9963" y="271880"/>
            <a:ext cx="7200000" cy="1008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b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развитие»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207" y="2996683"/>
            <a:ext cx="2808000" cy="32040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Чтение и обсуждение произведений </a:t>
            </a:r>
            <a:r>
              <a:rPr lang="ru-RU" b="1" i="1" dirty="0" err="1" smtClean="0">
                <a:solidFill>
                  <a:srgbClr val="FF0000"/>
                </a:solidFill>
                <a:cs typeface="MV Boli" panose="02000500030200090000" pitchFamily="2" charset="0"/>
              </a:rPr>
              <a:t>В.Бианки</a:t>
            </a:r>
            <a:r>
              <a:rPr lang="ru-RU" b="1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 « Синичкин календарь»</a:t>
            </a:r>
          </a:p>
          <a:p>
            <a:r>
              <a:rPr lang="ru-RU" b="1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Заучивание стихотворения </a:t>
            </a:r>
            <a:r>
              <a:rPr lang="ru-RU" b="1" i="1" dirty="0" err="1" smtClean="0">
                <a:solidFill>
                  <a:srgbClr val="FF0000"/>
                </a:solidFill>
                <a:cs typeface="MV Boli" panose="02000500030200090000" pitchFamily="2" charset="0"/>
              </a:rPr>
              <a:t>А.Яшина</a:t>
            </a:r>
            <a:r>
              <a:rPr lang="ru-RU" b="1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 «Покормите птиц зимой».</a:t>
            </a:r>
          </a:p>
          <a:p>
            <a:r>
              <a:rPr lang="ru-RU" b="1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Словесные игры на развитие связной речи «Я спрошу-ответит друг…». «Отгадает, кто поет». «1,2,3,4,5-птиц попробуй сосчитать».</a:t>
            </a:r>
          </a:p>
          <a:p>
            <a:r>
              <a:rPr lang="ru-RU" b="1" i="1" dirty="0">
                <a:solidFill>
                  <a:srgbClr val="FF0000"/>
                </a:solidFill>
              </a:rPr>
              <a:t>П</a:t>
            </a:r>
            <a:r>
              <a:rPr lang="ru-RU" b="1" i="1" dirty="0" smtClean="0">
                <a:solidFill>
                  <a:srgbClr val="FF0000"/>
                </a:solidFill>
              </a:rPr>
              <a:t>росмотр мультфильма               Н</a:t>
            </a:r>
            <a:r>
              <a:rPr lang="ru-RU" b="1" i="1" dirty="0">
                <a:solidFill>
                  <a:srgbClr val="FF0000"/>
                </a:solidFill>
              </a:rPr>
              <a:t>. Рубцова «Воробей» и «Ворона»</a:t>
            </a:r>
            <a:endParaRPr lang="ru-RU" b="1" i="1" dirty="0" smtClean="0">
              <a:solidFill>
                <a:srgbClr val="FF0000"/>
              </a:solidFill>
              <a:cs typeface="MV Boli" panose="0200050003020009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916" y="1554154"/>
            <a:ext cx="8820000" cy="12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Активировать в речи названия </a:t>
            </a:r>
            <a:r>
              <a:rPr lang="ru-RU" sz="1600" dirty="0" smtClean="0"/>
              <a:t>птиц.</a:t>
            </a:r>
            <a:endParaRPr lang="ru-RU" sz="1600" dirty="0"/>
          </a:p>
          <a:p>
            <a:r>
              <a:rPr lang="ru-RU" sz="1600" dirty="0"/>
              <a:t>Упражнять в использовании сравнений, подборе определений к заданному слову.</a:t>
            </a:r>
          </a:p>
          <a:p>
            <a:r>
              <a:rPr lang="ru-RU" sz="1600" dirty="0"/>
              <a:t>Учить составлять описательный рассказ о птицах с помощью схем.</a:t>
            </a:r>
          </a:p>
          <a:p>
            <a:r>
              <a:rPr lang="ru-RU" sz="1600" dirty="0"/>
              <a:t>Продолжать учить слушать сказки, рассказы, стихи, загадки о птицах; запоминать небольшие стихотворения, самостоятельно составлять загадки-описания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09" t="10663" r="4427" b="3947"/>
          <a:stretch/>
        </p:blipFill>
        <p:spPr>
          <a:xfrm rot="317830">
            <a:off x="8507773" y="2977100"/>
            <a:ext cx="3285310" cy="22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0301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884" y="271119"/>
            <a:ext cx="8784000" cy="133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b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169" y="2719499"/>
            <a:ext cx="3204000" cy="298800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  <a:cs typeface="MV Boli" panose="02000500030200090000" pitchFamily="2" charset="0"/>
              </a:rPr>
              <a:t>Аппликация «Снегирь».</a:t>
            </a:r>
          </a:p>
          <a:p>
            <a:r>
              <a:rPr lang="ru-RU" b="1" i="1" dirty="0" smtClean="0">
                <a:solidFill>
                  <a:schemeClr val="accent1"/>
                </a:solidFill>
                <a:cs typeface="MV Boli" panose="02000500030200090000" pitchFamily="2" charset="0"/>
              </a:rPr>
              <a:t>Лепка.</a:t>
            </a:r>
          </a:p>
          <a:p>
            <a:r>
              <a:rPr lang="ru-RU" b="1" i="1" dirty="0" smtClean="0">
                <a:solidFill>
                  <a:schemeClr val="accent1"/>
                </a:solidFill>
                <a:cs typeface="MV Boli" panose="02000500030200090000" pitchFamily="2" charset="0"/>
              </a:rPr>
              <a:t>Рисование «Наши пернатые друзья».</a:t>
            </a:r>
          </a:p>
          <a:p>
            <a:r>
              <a:rPr lang="ru-RU" b="1" i="1" dirty="0" smtClean="0">
                <a:solidFill>
                  <a:schemeClr val="accent1"/>
                </a:solidFill>
                <a:cs typeface="MV Boli" panose="02000500030200090000" pitchFamily="2" charset="0"/>
              </a:rPr>
              <a:t>Оформление альбома с творческими работами детей и родителей «Бывают птицы разные»</a:t>
            </a:r>
            <a:r>
              <a:rPr lang="ru-RU" i="1" dirty="0"/>
              <a:t> </a:t>
            </a:r>
            <a:endParaRPr lang="ru-RU" i="1" dirty="0" smtClean="0"/>
          </a:p>
          <a:p>
            <a:r>
              <a:rPr lang="ru-RU" b="1" i="1" dirty="0" smtClean="0">
                <a:solidFill>
                  <a:schemeClr val="accent1"/>
                </a:solidFill>
              </a:rPr>
              <a:t>Аудиозапись </a:t>
            </a:r>
            <a:r>
              <a:rPr lang="ru-RU" b="1" i="1" dirty="0">
                <a:solidFill>
                  <a:schemeClr val="accent1"/>
                </a:solidFill>
              </a:rPr>
              <a:t>«Голоса птиц». Музыкально -дидактическая игра «Птицы и птенчики», муз. и сл. Е. Тиличеевой</a:t>
            </a:r>
            <a:endParaRPr lang="ru-RU" b="1" i="1" dirty="0">
              <a:solidFill>
                <a:schemeClr val="accent1"/>
              </a:solidFill>
              <a:cs typeface="MV Boli" panose="0200050003020009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884" y="3439759"/>
            <a:ext cx="3193473" cy="2093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88068" y="1435312"/>
            <a:ext cx="8028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Учить с помощью знакомых средств выразительности передавать характерные особенности внешнего вида птиц.</a:t>
            </a:r>
          </a:p>
          <a:p>
            <a:r>
              <a:rPr lang="ru-RU" dirty="0"/>
              <a:t>Воспитывать желание слушать музыкальные произведения о птицах. Передавать с помощью движений и голоса особенности птиц.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67985" y="2994063"/>
            <a:ext cx="4272001" cy="32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787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7488000" cy="864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b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</a:t>
            </a: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3027263"/>
            <a:ext cx="5328000" cy="3600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cs typeface="MV Boli" panose="02000500030200090000" pitchFamily="2" charset="0"/>
              </a:rPr>
              <a:t>Подвижные </a:t>
            </a:r>
            <a:r>
              <a:rPr lang="ru-RU" b="1" dirty="0" smtClean="0">
                <a:cs typeface="MV Boli" panose="02000500030200090000" pitchFamily="2" charset="0"/>
              </a:rPr>
              <a:t>игры:</a:t>
            </a: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«</a:t>
            </a:r>
            <a:r>
              <a:rPr lang="ru-RU" b="1" dirty="0">
                <a:solidFill>
                  <a:srgbClr val="7030A0"/>
                </a:solidFill>
                <a:cs typeface="MV Boli" panose="02000500030200090000" pitchFamily="2" charset="0"/>
              </a:rPr>
              <a:t>Птичьи домики», </a:t>
            </a:r>
            <a:endParaRPr lang="ru-RU" b="1" dirty="0" smtClean="0">
              <a:solidFill>
                <a:srgbClr val="7030A0"/>
              </a:solidFill>
              <a:cs typeface="MV Boli" panose="02000500030200090000" pitchFamily="2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«</a:t>
            </a:r>
            <a:r>
              <a:rPr lang="ru-RU" b="1" dirty="0">
                <a:solidFill>
                  <a:srgbClr val="7030A0"/>
                </a:solidFill>
                <a:cs typeface="MV Boli" panose="02000500030200090000" pitchFamily="2" charset="0"/>
              </a:rPr>
              <a:t>Воробышки и </a:t>
            </a:r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автомобиль», </a:t>
            </a:r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dirty="0">
                <a:solidFill>
                  <a:srgbClr val="7030A0"/>
                </a:solidFill>
              </a:rPr>
              <a:t>Снегири», «Воробушки и кот», «Зимующие и перелетные </a:t>
            </a:r>
            <a:r>
              <a:rPr lang="ru-RU" b="1" dirty="0" smtClean="0">
                <a:solidFill>
                  <a:srgbClr val="7030A0"/>
                </a:solidFill>
              </a:rPr>
              <a:t>птицы»</a:t>
            </a:r>
          </a:p>
          <a:p>
            <a:r>
              <a:rPr lang="ru-RU" b="1" dirty="0" smtClean="0">
                <a:cs typeface="MV Boli" panose="02000500030200090000" pitchFamily="2" charset="0"/>
              </a:rPr>
              <a:t>Физкультминутки:</a:t>
            </a: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«Серенькие перышки»,</a:t>
            </a:r>
          </a:p>
          <a:p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 «Филин серый» </a:t>
            </a:r>
          </a:p>
          <a:p>
            <a:r>
              <a:rPr lang="ru-RU" b="1" dirty="0" smtClean="0">
                <a:cs typeface="MV Boli" panose="02000500030200090000" pitchFamily="2" charset="0"/>
              </a:rPr>
              <a:t>Тематическая гимнастика для глаз </a:t>
            </a:r>
            <a:r>
              <a:rPr lang="ru-RU" b="1" dirty="0" smtClean="0">
                <a:solidFill>
                  <a:srgbClr val="7030A0"/>
                </a:solidFill>
                <a:cs typeface="MV Boli" panose="02000500030200090000" pitchFamily="2" charset="0"/>
              </a:rPr>
              <a:t>«Птицы»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Комплекс </a:t>
            </a:r>
            <a:r>
              <a:rPr lang="ru-RU" b="1" dirty="0"/>
              <a:t>физических упражнений </a:t>
            </a:r>
            <a:r>
              <a:rPr lang="ru-RU" b="1" dirty="0">
                <a:solidFill>
                  <a:srgbClr val="7030A0"/>
                </a:solidFill>
              </a:rPr>
              <a:t>«Королевство птиц»</a:t>
            </a:r>
            <a:r>
              <a:rPr lang="ru-RU" dirty="0"/>
              <a:t> с целью профилактики нарушений со стороны опорно-двигательной </a:t>
            </a:r>
            <a:r>
              <a:rPr lang="ru-RU" dirty="0" smtClean="0"/>
              <a:t>системы и др.</a:t>
            </a:r>
            <a:endParaRPr lang="ru-RU" b="1" dirty="0" smtClean="0">
              <a:solidFill>
                <a:srgbClr val="7030A0"/>
              </a:solidFill>
              <a:cs typeface="MV Boli" panose="02000500030200090000" pitchFamily="2" charset="0"/>
            </a:endParaRPr>
          </a:p>
          <a:p>
            <a:endParaRPr lang="ru-RU" b="1" dirty="0" smtClean="0">
              <a:cs typeface="MV Boli" panose="02000500030200090000" pitchFamily="2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057401"/>
            <a:ext cx="9841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Развивать двигательную активность детей через подвижные игры, игровые упражнения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2481832"/>
            <a:ext cx="5107650" cy="3830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3583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113" y="193140"/>
            <a:ext cx="3980003" cy="1150748"/>
          </a:xfrm>
        </p:spPr>
        <p:txBody>
          <a:bodyPr>
            <a:normAutofit/>
          </a:bodyPr>
          <a:lstStyle/>
          <a:p>
            <a:pPr algn="l"/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кормушек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1295" y="3452801"/>
            <a:ext cx="3298264" cy="491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Они такие разные.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4" name="Picture 2" descr="D:\Мама\Фото\Кормушка\PIC_0025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2164" y="1396828"/>
            <a:ext cx="2465247" cy="2021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D:\Мама\Фото\Кормушка\PIC_0030.66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0101" y="1371266"/>
            <a:ext cx="2516661" cy="2021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D:\Мама\Фото\Кормушка\PIC_0024.332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2249" y="1371266"/>
            <a:ext cx="2584132" cy="2081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Мама\Фото\Кормушка\PIC_0029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637" y="3922825"/>
            <a:ext cx="2003289" cy="2800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:\Мама\Фото\Кормушка\PIC_00194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096" y="3944563"/>
            <a:ext cx="2025001" cy="2819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:\Мама\Фото\Кормушка\PIC_00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5894" y="4049206"/>
            <a:ext cx="2066043" cy="2808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2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203" y="293514"/>
            <a:ext cx="5076000" cy="1404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886" y="2319296"/>
            <a:ext cx="3060000" cy="255600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Викторина « Что я знаю о птицах».</a:t>
            </a:r>
          </a:p>
          <a:p>
            <a:r>
              <a:rPr lang="ru-RU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Оформление результатов в виде презентации.</a:t>
            </a:r>
          </a:p>
          <a:p>
            <a:r>
              <a:rPr lang="ru-RU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Изготовление кормушек.</a:t>
            </a:r>
          </a:p>
          <a:p>
            <a:r>
              <a:rPr lang="ru-RU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Выпуск стенгазеты «Покормите птиц зимой».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2203" y="1524549"/>
            <a:ext cx="8843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Задачи</a:t>
            </a:r>
            <a:r>
              <a:rPr lang="ru-RU" dirty="0"/>
              <a:t>:</a:t>
            </a:r>
          </a:p>
          <a:p>
            <a:r>
              <a:rPr lang="ru-RU" dirty="0"/>
              <a:t>Систематизировать знания детей о </a:t>
            </a:r>
            <a:r>
              <a:rPr lang="ru-RU" dirty="0" smtClean="0"/>
              <a:t>зимующих </a:t>
            </a:r>
            <a:r>
              <a:rPr lang="ru-RU" dirty="0"/>
              <a:t>птицах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29" t="-406"/>
          <a:stretch/>
        </p:blipFill>
        <p:spPr>
          <a:xfrm rot="355526">
            <a:off x="7477875" y="1087217"/>
            <a:ext cx="4572635" cy="2977816"/>
          </a:xfrm>
          <a:prstGeom prst="rect">
            <a:avLst/>
          </a:prstGeom>
        </p:spPr>
      </p:pic>
      <p:pic>
        <p:nvPicPr>
          <p:cNvPr id="9" name="Picture 3" descr="фото 0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45601">
            <a:off x="3669512" y="3476814"/>
            <a:ext cx="3119713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69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531" y="339218"/>
            <a:ext cx="3456000" cy="1440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170" y="2069431"/>
            <a:ext cx="2880000" cy="334800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00B0F0"/>
                </a:solidFill>
                <a:cs typeface="MV Boli" panose="02000500030200090000" pitchFamily="2" charset="0"/>
              </a:rPr>
              <a:t>Дети расширили кругозор о птицах.</a:t>
            </a:r>
          </a:p>
          <a:p>
            <a:r>
              <a:rPr lang="ru-RU" b="1" i="1" dirty="0" smtClean="0">
                <a:solidFill>
                  <a:srgbClr val="00B0F0"/>
                </a:solidFill>
                <a:cs typeface="MV Boli" panose="02000500030200090000" pitchFamily="2" charset="0"/>
              </a:rPr>
              <a:t>Предметно-развивающая среда обогатилась фотографиями, иллюстрациями, художественной литературой.</a:t>
            </a:r>
          </a:p>
          <a:p>
            <a:r>
              <a:rPr lang="ru-RU" b="1" i="1" dirty="0" smtClean="0">
                <a:solidFill>
                  <a:srgbClr val="00B0F0"/>
                </a:solidFill>
                <a:cs typeface="MV Boli" panose="02000500030200090000" pitchFamily="2" charset="0"/>
              </a:rPr>
              <a:t>Дети и родители помогали птицам в трудных условиях.</a:t>
            </a:r>
            <a:endParaRPr lang="ru-RU" b="1" i="1" dirty="0">
              <a:solidFill>
                <a:srgbClr val="00B0F0"/>
              </a:solidFill>
              <a:cs typeface="MV Boli" panose="0200050003020009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033" y="1222487"/>
            <a:ext cx="6288000" cy="47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713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5027" y="789709"/>
            <a:ext cx="4248000" cy="4140000"/>
          </a:xfrm>
        </p:spPr>
        <p:txBody>
          <a:bodyPr>
            <a:normAutofit fontScale="70000" lnSpcReduction="2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Покормите птиц зимой.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Пусть со всех концов,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К вам слетятся, как домой,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Стайки на крыльцо.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Не богаты их корма.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Горсть зерна нужна,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Горсть одна —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 не страшна,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Будет им зима.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Сколько гибнет их — не счесть,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Видеть тяжело.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А ведь в нашем сердце есть,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И для птиц тепло.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Разве можно забывать: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Улететь могли,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А остались зимовать,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Заодно с людьми.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solidFill>
                  <a:srgbClr val="C00000"/>
                </a:solidFill>
              </a:rPr>
              <a:t>Приучите птиц в мороз,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К своему окну,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Чтоб без песен не пришлось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Нам встречать весну. 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Picture 3" descr="D:\Мама\Фото\Фрукты\0_44dfb_a0d5897b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131" y="1402773"/>
            <a:ext cx="3757245" cy="3932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119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316" y="98987"/>
            <a:ext cx="8610600" cy="1293028"/>
          </a:xfrm>
        </p:spPr>
        <p:txBody>
          <a:bodyPr/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372" y="1293029"/>
            <a:ext cx="9396000" cy="3132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Создать условия для оказания помощи птицам и общения детей с миром природы.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Задачи проекта: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Расширять и обобщать знания детей о жизни птиц зимой.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Закреплять представления об образе жизни птиц, внешнем виде, питании.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Вызвать желание помогать пернатым друзьям, воспитывать заботливое отношение.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829" y="4491789"/>
            <a:ext cx="3528697" cy="2366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8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0969" y="1225689"/>
            <a:ext cx="8640000" cy="489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+mj-lt"/>
              </a:rPr>
              <a:t>Тип проекта</a:t>
            </a:r>
            <a:r>
              <a:rPr lang="ru-RU" sz="3600" i="1" dirty="0">
                <a:latin typeface="+mj-lt"/>
              </a:rPr>
              <a:t>: </a:t>
            </a:r>
            <a:endParaRPr lang="ru-RU" sz="3600" i="1" dirty="0" smtClean="0">
              <a:latin typeface="+mj-lt"/>
            </a:endParaRPr>
          </a:p>
          <a:p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информационно-творческий </a:t>
            </a:r>
          </a:p>
          <a:p>
            <a:endParaRPr lang="ru-RU" sz="3600" dirty="0">
              <a:solidFill>
                <a:srgbClr val="C00000"/>
              </a:solidFill>
              <a:latin typeface="+mj-lt"/>
            </a:endParaRPr>
          </a:p>
          <a:p>
            <a:r>
              <a:rPr lang="ru-RU" sz="3600" b="1" i="1" dirty="0">
                <a:latin typeface="+mj-lt"/>
              </a:rPr>
              <a:t>Срок реализации </a:t>
            </a:r>
            <a:r>
              <a:rPr lang="ru-RU" sz="3600" b="1" i="1" dirty="0" smtClean="0">
                <a:latin typeface="+mj-lt"/>
              </a:rPr>
              <a:t>проекта: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краткосрочный</a:t>
            </a:r>
          </a:p>
          <a:p>
            <a:endParaRPr lang="ru-RU" sz="3600" dirty="0">
              <a:solidFill>
                <a:srgbClr val="C00000"/>
              </a:solidFill>
              <a:latin typeface="+mj-lt"/>
            </a:endParaRPr>
          </a:p>
          <a:p>
            <a:r>
              <a:rPr lang="ru-RU" sz="3600" b="1" i="1" dirty="0">
                <a:latin typeface="+mj-lt"/>
              </a:rPr>
              <a:t>Формы работы</a:t>
            </a:r>
            <a:r>
              <a:rPr lang="ru-RU" sz="3600" b="1" i="1" dirty="0" smtClean="0">
                <a:latin typeface="+mj-lt"/>
              </a:rPr>
              <a:t>: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игровая</a:t>
            </a:r>
            <a:r>
              <a:rPr lang="ru-RU" sz="3600" i="1" dirty="0">
                <a:solidFill>
                  <a:srgbClr val="C00000"/>
                </a:solidFill>
                <a:latin typeface="+mj-lt"/>
              </a:rPr>
              <a:t>, познавательная, продуктивная, работа с родителями</a:t>
            </a:r>
            <a:endParaRPr lang="ru-RU" sz="36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7138">
            <a:off x="8799464" y="538605"/>
            <a:ext cx="2993589" cy="220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221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416" y="369461"/>
            <a:ext cx="4835739" cy="137511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70670"/>
            <a:ext cx="4102768" cy="205313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latin typeface="Book Antiqua" panose="02040602050305030304" pitchFamily="18" charset="0"/>
                <a:cs typeface="MV Boli" panose="02000500030200090000" pitchFamily="2" charset="0"/>
              </a:rPr>
              <a:t>ДЕТИ</a:t>
            </a:r>
          </a:p>
          <a:p>
            <a:r>
              <a:rPr lang="ru-RU" sz="3600" b="1" i="1" dirty="0" smtClean="0">
                <a:solidFill>
                  <a:srgbClr val="00B050"/>
                </a:solidFill>
                <a:latin typeface="Book Antiqua" panose="02040602050305030304" pitchFamily="18" charset="0"/>
                <a:cs typeface="MV Boli" panose="02000500030200090000" pitchFamily="2" charset="0"/>
              </a:rPr>
              <a:t>ВОСПИТАТЕЛИ </a:t>
            </a:r>
          </a:p>
          <a:p>
            <a:r>
              <a:rPr lang="ru-RU" sz="3600" b="1" i="1" dirty="0" smtClean="0">
                <a:solidFill>
                  <a:srgbClr val="00B050"/>
                </a:solidFill>
                <a:latin typeface="Book Antiqua" panose="02040602050305030304" pitchFamily="18" charset="0"/>
                <a:cs typeface="MV Boli" panose="02000500030200090000" pitchFamily="2" charset="0"/>
              </a:rPr>
              <a:t>РОДИТЕЛИ</a:t>
            </a:r>
            <a:endParaRPr lang="ru-RU" sz="3600" b="1" i="1" dirty="0">
              <a:solidFill>
                <a:srgbClr val="00B050"/>
              </a:solidFill>
              <a:latin typeface="Book Antiqua" panose="02040602050305030304" pitchFamily="18" charset="0"/>
              <a:cs typeface="MV Boli" panose="0200050003020009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65318" y="6488668"/>
            <a:ext cx="6251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Срок реализации: 1-2 недели в зимний период года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0748">
            <a:off x="4450538" y="3035758"/>
            <a:ext cx="4170218" cy="3127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92782">
            <a:off x="6127714" y="373210"/>
            <a:ext cx="3656985" cy="274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76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758" y="154773"/>
            <a:ext cx="5406189" cy="119276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1" y="1504749"/>
            <a:ext cx="3924000" cy="2376000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В современных условиях экологическое воспитание дошкольников играет очень важную роль. В детстве происходит становление личности, поэтому нужно заинтересовать детей живой природой, воспитать любовь к ней, стремление беречь её. И мы должны обогащать представление детей о повадках и образе жизни птиц.</a:t>
            </a:r>
          </a:p>
        </p:txBody>
      </p:sp>
      <p:pic>
        <p:nvPicPr>
          <p:cNvPr id="4" name="Picture 3" descr="D:\Мама\Фото\Птицы 2010г\PIC_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8721" y="560859"/>
            <a:ext cx="3954149" cy="2982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D:\Мама\Фото\Фрукты\0_59805_12f4e28e_XX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6787">
            <a:off x="3249819" y="3993796"/>
            <a:ext cx="3386640" cy="225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5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7902"/>
            <a:ext cx="4968000" cy="828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Прогнозируемый результат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3" y="1451375"/>
            <a:ext cx="3132000" cy="2160000"/>
          </a:xfrm>
        </p:spPr>
        <p:txBody>
          <a:bodyPr>
            <a:normAutofit fontScale="77500" lnSpcReduction="20000"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cs typeface="MV Boli" panose="02000500030200090000" pitchFamily="2" charset="0"/>
              </a:rPr>
              <a:t>Дети больше знают о птицах.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cs typeface="MV Boli" panose="02000500030200090000" pitchFamily="2" charset="0"/>
              </a:rPr>
              <a:t>Проявляют желание помогать.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cs typeface="MV Boli" panose="02000500030200090000" pitchFamily="2" charset="0"/>
              </a:rPr>
              <a:t>Принимают активное участие в различных видах деятельности.</a:t>
            </a:r>
          </a:p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cs typeface="MV Boli" panose="02000500030200090000" pitchFamily="2" charset="0"/>
              </a:rPr>
              <a:t>Активизация словаря.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cs typeface="MV Boli" panose="0200050003020009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253" y="3274318"/>
            <a:ext cx="4778243" cy="3583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014" y="185777"/>
            <a:ext cx="4118054" cy="3088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222" y="3696971"/>
            <a:ext cx="4098041" cy="3073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887" y="569288"/>
            <a:ext cx="5544000" cy="864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425" y="2820503"/>
            <a:ext cx="2556000" cy="144000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Обсуждение целей и задач с детьми и родителями.</a:t>
            </a:r>
          </a:p>
          <a:p>
            <a:r>
              <a:rPr lang="ru-RU" i="1" dirty="0" smtClean="0">
                <a:solidFill>
                  <a:srgbClr val="FF0000"/>
                </a:solidFill>
                <a:cs typeface="MV Boli" panose="02000500030200090000" pitchFamily="2" charset="0"/>
              </a:rPr>
              <a:t>Подбор наглядных материалов</a:t>
            </a:r>
            <a:endParaRPr lang="ru-RU" i="1" dirty="0">
              <a:solidFill>
                <a:srgbClr val="FF0000"/>
              </a:solidFill>
              <a:cs typeface="MV Boli" panose="0200050003020009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9064" y="2726499"/>
            <a:ext cx="5148000" cy="54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cs typeface="MV Boli" panose="02000500030200090000" pitchFamily="2" charset="0"/>
              </a:rPr>
              <a:t>Подбор и изготовление дидактических игр «Узнай чьи следы». «Один Лишний»</a:t>
            </a:r>
            <a:endParaRPr lang="ru-RU" b="1" i="1" dirty="0">
              <a:solidFill>
                <a:srgbClr val="0070C0"/>
              </a:solidFill>
              <a:cs typeface="MV Boli" panose="02000500030200090000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195" y="3424785"/>
            <a:ext cx="3709737" cy="3081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972" y="4260503"/>
            <a:ext cx="3693545" cy="1824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90887" y="1683415"/>
            <a:ext cx="8316000" cy="97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Задачи: </a:t>
            </a:r>
          </a:p>
          <a:p>
            <a:r>
              <a:rPr lang="ru-RU" sz="1600" dirty="0" smtClean="0"/>
              <a:t>С </a:t>
            </a:r>
            <a:r>
              <a:rPr lang="ru-RU" sz="1600" dirty="0"/>
              <a:t>помощью «метода трех вопросов» выявить знания детей о </a:t>
            </a:r>
            <a:r>
              <a:rPr lang="ru-RU" sz="1600" dirty="0" smtClean="0"/>
              <a:t>зимующих </a:t>
            </a:r>
            <a:r>
              <a:rPr lang="ru-RU" sz="1600" dirty="0"/>
              <a:t>птицах.</a:t>
            </a:r>
          </a:p>
          <a:p>
            <a:r>
              <a:rPr lang="ru-RU" sz="1600" dirty="0"/>
              <a:t>Привлечь родителей к оснащению предметно-пространственной среды в группе по данной теме.</a:t>
            </a:r>
          </a:p>
        </p:txBody>
      </p:sp>
    </p:spTree>
    <p:extLst>
      <p:ext uri="{BB962C8B-B14F-4D97-AF65-F5344CB8AC3E}">
        <p14:creationId xmlns:p14="http://schemas.microsoft.com/office/powerpoint/2010/main" val="160312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3450"/>
            <a:ext cx="4356000" cy="432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5800" y="2183802"/>
            <a:ext cx="4320000" cy="29160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Знакомить родителей с проведенной работой с детьми по данной теме, поместив весь материал в уголок для родителей.</a:t>
            </a:r>
          </a:p>
          <a:p>
            <a:r>
              <a:rPr lang="ru-RU" dirty="0"/>
              <a:t>Выложить весь необходимый материал во все зоны развития для привлечения детей к данной теме, желания узнавать что -то новое о птицах.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3143" y="1513451"/>
            <a:ext cx="6000001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48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526" y="195469"/>
            <a:ext cx="8712000" cy="100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 «ПОЗНАВАТЕЛЬНОЕ РАЗВИТИЕ»</a:t>
            </a:r>
            <a:endParaRPr lang="ru-RU" sz="4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1379" y="2954304"/>
            <a:ext cx="3780000" cy="33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Наблюдение за птицами на участке.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Просмотр видео и фото сюжетов на тему «Птицы нашего края», «Зимующие птицы».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Задания на количественный счет.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B050"/>
                </a:solidFill>
                <a:cs typeface="MV Boli" panose="02000500030200090000" pitchFamily="2" charset="0"/>
              </a:rPr>
              <a:t>Решение примеров с использованием картинок с птицами.</a:t>
            </a:r>
            <a:endParaRPr lang="ru-RU" sz="2000" b="1" i="1" dirty="0">
              <a:solidFill>
                <a:srgbClr val="00B050"/>
              </a:solidFill>
              <a:cs typeface="MV Boli" panose="0200050003020009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154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6588" y="1291206"/>
            <a:ext cx="8928000" cy="12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Знакомить детей с жизнью </a:t>
            </a:r>
            <a:r>
              <a:rPr lang="ru-RU" sz="1600" dirty="0" smtClean="0"/>
              <a:t>зимующих птиц </a:t>
            </a:r>
            <a:r>
              <a:rPr lang="ru-RU" sz="1600" dirty="0"/>
              <a:t>в естественных природных условиях: питании, приспособлении к среде обитания. </a:t>
            </a:r>
            <a:r>
              <a:rPr lang="ru-RU" sz="1600" dirty="0" smtClean="0"/>
              <a:t>Воспитывать </a:t>
            </a:r>
            <a:r>
              <a:rPr lang="ru-RU" sz="1600" dirty="0"/>
              <a:t>заботливое отношение к птицам, желание помогать в трудных зимних условиях. Формировать познавательный интерес с помощью экспериментальной деятельности. </a:t>
            </a:r>
            <a:r>
              <a:rPr lang="ru-RU" sz="1600" dirty="0" smtClean="0"/>
              <a:t> </a:t>
            </a:r>
            <a:r>
              <a:rPr lang="ru-RU" sz="1600" dirty="0"/>
              <a:t>Расширять представления о многообразии зимующих птиц и их значение в жизни человека.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359" y="3708954"/>
            <a:ext cx="2658347" cy="2003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686" y="2774741"/>
            <a:ext cx="4947230" cy="3872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70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582</TotalTime>
  <Words>765</Words>
  <Application>Microsoft Office PowerPoint</Application>
  <PresentationFormat>Широкоэкранный</PresentationFormat>
  <Paragraphs>102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Aparajita</vt:lpstr>
      <vt:lpstr>Arial</vt:lpstr>
      <vt:lpstr>Arial Black</vt:lpstr>
      <vt:lpstr>Book Antiqua</vt:lpstr>
      <vt:lpstr>Calibri</vt:lpstr>
      <vt:lpstr>Century Gothic</vt:lpstr>
      <vt:lpstr>Lucida Sans Unicode</vt:lpstr>
      <vt:lpstr>MV Boli</vt:lpstr>
      <vt:lpstr>Times New Roman</vt:lpstr>
      <vt:lpstr>Wingdings 2</vt:lpstr>
      <vt:lpstr>След самолета</vt:lpstr>
      <vt:lpstr>Проект  «Покормите птиц зимой» Средний дошкольный возраст</vt:lpstr>
      <vt:lpstr>Цель проекта:</vt:lpstr>
      <vt:lpstr>Презентация PowerPoint</vt:lpstr>
      <vt:lpstr>Участники проекта:</vt:lpstr>
      <vt:lpstr>Актуальность проекта</vt:lpstr>
      <vt:lpstr>Прогнозируемый результат </vt:lpstr>
      <vt:lpstr>Подготовительный этап </vt:lpstr>
      <vt:lpstr>основной этап </vt:lpstr>
      <vt:lpstr>Презентация PowerPoint</vt:lpstr>
      <vt:lpstr>обРАЗОВАТЕЛЬНАЯ ОБЛАСТЬ  «СОЦИАЛЬНО-КОММУНИКАТИВНОЕ РАЗВИТИЕ»</vt:lpstr>
      <vt:lpstr>Образовательная область «речевое развитие»</vt:lpstr>
      <vt:lpstr>ОБРАЗОВАТЕЛЬНАЯ ОБЛАСТЬ «ХУДОЖЕСТВЕННО-ЭСТЕТИЧЕСКОЕ РАЗВИТИЕ»</vt:lpstr>
      <vt:lpstr>ОБРАЗОВАТЕЛЬНАЯ ОБЛАСТЬ «физическое РАЗВИТИЕ»</vt:lpstr>
      <vt:lpstr>Конкурс кормушек</vt:lpstr>
      <vt:lpstr>Заключительный этап </vt:lpstr>
      <vt:lpstr>Результаты реализации проекта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 Троцкий</dc:creator>
  <cp:lastModifiedBy>Денис Троцкий</cp:lastModifiedBy>
  <cp:revision>87</cp:revision>
  <dcterms:created xsi:type="dcterms:W3CDTF">2016-02-06T10:43:47Z</dcterms:created>
  <dcterms:modified xsi:type="dcterms:W3CDTF">2016-11-26T17:05:25Z</dcterms:modified>
</cp:coreProperties>
</file>