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620689"/>
            <a:ext cx="7117180" cy="2808311"/>
          </a:xfrm>
        </p:spPr>
        <p:txBody>
          <a:bodyPr/>
          <a:lstStyle/>
          <a:p>
            <a:pPr algn="ctr"/>
            <a:r>
              <a:rPr lang="ru-RU" sz="4800" dirty="0" smtClean="0"/>
              <a:t>Проект в старшей группе детского сада «Золотая осень»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777380"/>
            <a:ext cx="4536504" cy="861420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Воспитатель ГБОУ Школа №222 Степанова Лариса Алексеевна.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97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620688"/>
            <a:ext cx="7450989" cy="5616623"/>
          </a:xfrm>
        </p:spPr>
        <p:txBody>
          <a:bodyPr>
            <a:normAutofit/>
          </a:bodyPr>
          <a:lstStyle/>
          <a:p>
            <a:r>
              <a:rPr lang="ru-RU" b="1" dirty="0"/>
              <a:t>Сюжетно-ролевые игры:</a:t>
            </a:r>
            <a:r>
              <a:rPr lang="ru-RU" dirty="0"/>
              <a:t> «Магазин семян», «Семья – Собираемся на прогулку в лес», «Семейный праздник».</a:t>
            </a:r>
          </a:p>
          <a:p>
            <a:r>
              <a:rPr lang="ru-RU" b="1" dirty="0"/>
              <a:t>Дидактические игры</a:t>
            </a:r>
            <a:r>
              <a:rPr lang="ru-RU" dirty="0"/>
              <a:t>: «Грибная полянка», «Времена года», «Узнай по описанию», «Чудесный мешочек», «Отгадай загадку – нарисуй отгадку!», «Что было бы, если из леса исчезли…»</a:t>
            </a:r>
          </a:p>
          <a:p>
            <a:r>
              <a:rPr lang="ru-RU" dirty="0"/>
              <a:t>«С какой ветки детки?», «Найди дерево по описанию»,</a:t>
            </a:r>
          </a:p>
          <a:p>
            <a:r>
              <a:rPr lang="ru-RU" dirty="0"/>
              <a:t>«Знатоки осенней природы», «Следопыты».</a:t>
            </a:r>
          </a:p>
          <a:p>
            <a:r>
              <a:rPr lang="ru-RU" b="1" dirty="0"/>
              <a:t>Игры – драматизации:</a:t>
            </a:r>
            <a:r>
              <a:rPr lang="ru-RU" dirty="0"/>
              <a:t> «Репка», «Под грибом», «Расскажите, звери, мне, как готовитесь к зиме», «Прятки» (Д. Коренева)</a:t>
            </a:r>
          </a:p>
          <a:p>
            <a:r>
              <a:rPr lang="ru-RU" b="1" dirty="0"/>
              <a:t>Беседа: </a:t>
            </a:r>
            <a:r>
              <a:rPr lang="ru-RU" dirty="0"/>
              <a:t>«Осенние хлопоты человека осенью</a:t>
            </a:r>
            <a:r>
              <a:rPr lang="ru-RU" dirty="0" smtClean="0"/>
              <a:t>», «</a:t>
            </a:r>
            <a:r>
              <a:rPr lang="ru-RU" dirty="0"/>
              <a:t>Почему в лесу нельзя ничего пробовать</a:t>
            </a:r>
            <a:r>
              <a:rPr lang="ru-RU" dirty="0" smtClean="0"/>
              <a:t>?», «</a:t>
            </a:r>
            <a:r>
              <a:rPr lang="ru-RU" dirty="0"/>
              <a:t>Почему могут быть опасны старые, засохшие деревья</a:t>
            </a:r>
            <a:r>
              <a:rPr lang="ru-RU" dirty="0" smtClean="0"/>
              <a:t>?», «</a:t>
            </a:r>
            <a:r>
              <a:rPr lang="ru-RU" dirty="0"/>
              <a:t>Как вести себя у водоёмов поздней осенью?»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45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476672"/>
            <a:ext cx="7667013" cy="59766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</a:t>
            </a:r>
            <a:r>
              <a:rPr lang="ru-RU" sz="2200" b="1" dirty="0" smtClean="0"/>
              <a:t>Самостоятельная </a:t>
            </a:r>
            <a:r>
              <a:rPr lang="ru-RU" sz="2200" b="1" dirty="0"/>
              <a:t>художественная деятельность:</a:t>
            </a:r>
            <a:endParaRPr lang="ru-RU" sz="2200" dirty="0"/>
          </a:p>
          <a:p>
            <a:r>
              <a:rPr lang="ru-RU" sz="2200" dirty="0"/>
              <a:t>Рисование «Ветка рябины</a:t>
            </a:r>
            <a:r>
              <a:rPr lang="ru-RU" sz="2200" dirty="0" smtClean="0"/>
              <a:t>», «Чем </a:t>
            </a:r>
            <a:r>
              <a:rPr lang="ru-RU" sz="2200" dirty="0"/>
              <a:t>нам осень </a:t>
            </a:r>
            <a:r>
              <a:rPr lang="ru-RU" sz="2200" dirty="0" smtClean="0"/>
              <a:t>нравится», «Наш </a:t>
            </a:r>
            <a:r>
              <a:rPr lang="ru-RU" sz="2200" dirty="0"/>
              <a:t>участок осенью</a:t>
            </a:r>
            <a:r>
              <a:rPr lang="ru-RU" sz="2200" dirty="0" smtClean="0"/>
              <a:t>», «</a:t>
            </a:r>
            <a:r>
              <a:rPr lang="ru-RU" sz="2200" dirty="0"/>
              <a:t>Деревья осенью</a:t>
            </a:r>
            <a:r>
              <a:rPr lang="ru-RU" sz="2200" dirty="0" smtClean="0"/>
              <a:t>»</a:t>
            </a:r>
          </a:p>
          <a:p>
            <a:r>
              <a:rPr lang="ru-RU" sz="2200" dirty="0"/>
              <a:t>Лепка:  «Фрукты», За грибами в лес осенний», «Осенний ковер»,  «Овощи».</a:t>
            </a:r>
          </a:p>
          <a:p>
            <a:r>
              <a:rPr lang="ru-RU" sz="2200" dirty="0"/>
              <a:t>Аппликация: «Ваза с фруктами», «Огурцы и помидоры лежат на тарелочке», «Осенний ковер», «Грибы», «Букет цветов», Изготовление открыток, приглашений на осенний праздник.</a:t>
            </a:r>
          </a:p>
          <a:p>
            <a:pPr marL="0" indent="0">
              <a:buNone/>
            </a:pPr>
            <a:r>
              <a:rPr lang="ru-RU" sz="2200" dirty="0" smtClean="0"/>
              <a:t>  </a:t>
            </a:r>
            <a:r>
              <a:rPr lang="ru-RU" sz="2200" b="1" dirty="0" smtClean="0"/>
              <a:t> Слушание </a:t>
            </a:r>
            <a:r>
              <a:rPr lang="ru-RU" sz="2200" b="1" dirty="0"/>
              <a:t>музыкальных произведений:</a:t>
            </a:r>
            <a:endParaRPr lang="ru-RU" sz="2200" dirty="0"/>
          </a:p>
          <a:p>
            <a:r>
              <a:rPr lang="ru-RU" sz="2200" dirty="0"/>
              <a:t>П. И. Чайковский «Осенняя песнь»</a:t>
            </a:r>
          </a:p>
          <a:p>
            <a:r>
              <a:rPr lang="ru-RU" sz="2200" dirty="0"/>
              <a:t>А. Вивальди «Осень»</a:t>
            </a:r>
          </a:p>
          <a:p>
            <a:pPr marL="0" indent="0">
              <a:buNone/>
            </a:pPr>
            <a:r>
              <a:rPr lang="ru-RU" sz="2200" b="1" dirty="0" smtClean="0"/>
              <a:t>     Музыкально </a:t>
            </a:r>
            <a:r>
              <a:rPr lang="ru-RU" sz="2200" b="1" dirty="0"/>
              <a:t>– дидактическая игра: </a:t>
            </a:r>
            <a:r>
              <a:rPr lang="ru-RU" sz="2200" dirty="0"/>
              <a:t>«Узнай песенку</a:t>
            </a:r>
            <a:r>
              <a:rPr lang="ru-RU" sz="2200" dirty="0" smtClean="0"/>
              <a:t>»</a:t>
            </a:r>
          </a:p>
          <a:p>
            <a:pPr marL="0" indent="0">
              <a:buNone/>
            </a:pPr>
            <a:r>
              <a:rPr lang="ru-RU" sz="2200" b="1" dirty="0" smtClean="0"/>
              <a:t>     Подвижные </a:t>
            </a:r>
            <a:r>
              <a:rPr lang="ru-RU" sz="2200" b="1" dirty="0"/>
              <a:t>игры</a:t>
            </a:r>
            <a:r>
              <a:rPr lang="ru-RU" sz="2200" b="1" dirty="0" smtClean="0"/>
              <a:t>:</a:t>
            </a:r>
            <a:r>
              <a:rPr lang="ru-RU" sz="2200" dirty="0" smtClean="0"/>
              <a:t> «</a:t>
            </a:r>
            <a:r>
              <a:rPr lang="ru-RU" sz="2200" dirty="0"/>
              <a:t>Съедобное — несъедобное</a:t>
            </a:r>
            <a:r>
              <a:rPr lang="ru-RU" sz="2200" dirty="0" smtClean="0"/>
              <a:t>!», «</a:t>
            </a:r>
            <a:r>
              <a:rPr lang="ru-RU" sz="2200" dirty="0"/>
              <a:t>Я знаю 5 названий</a:t>
            </a:r>
            <a:r>
              <a:rPr lang="ru-RU" sz="2200" dirty="0" smtClean="0"/>
              <a:t>!», «</a:t>
            </a:r>
            <a:r>
              <a:rPr lang="ru-RU" sz="2200" dirty="0"/>
              <a:t>Осенние листочки</a:t>
            </a:r>
            <a:r>
              <a:rPr lang="ru-RU" sz="2200" dirty="0" smtClean="0"/>
              <a:t>», «</a:t>
            </a:r>
            <a:r>
              <a:rPr lang="ru-RU" sz="2200" dirty="0"/>
              <a:t>Вороны и собачка</a:t>
            </a:r>
            <a:r>
              <a:rPr lang="ru-RU" sz="2200" dirty="0" smtClean="0"/>
              <a:t>!», «</a:t>
            </a:r>
            <a:r>
              <a:rPr lang="ru-RU" sz="2200" dirty="0"/>
              <a:t>Перелёт птиц</a:t>
            </a:r>
            <a:r>
              <a:rPr lang="ru-RU" sz="2200" dirty="0" smtClean="0"/>
              <a:t>», «</a:t>
            </a:r>
            <a:r>
              <a:rPr lang="ru-RU" sz="2200" dirty="0"/>
              <a:t>Гуси – лебеди</a:t>
            </a:r>
            <a:r>
              <a:rPr lang="ru-RU" sz="2200" dirty="0" smtClean="0"/>
              <a:t>»</a:t>
            </a:r>
          </a:p>
          <a:p>
            <a:pPr marL="0" indent="0">
              <a:buNone/>
            </a:pPr>
            <a:r>
              <a:rPr lang="ru-RU" sz="2400" b="1" dirty="0" smtClean="0"/>
              <a:t>    Культурно </a:t>
            </a:r>
            <a:r>
              <a:rPr lang="ru-RU" sz="2400" b="1" dirty="0"/>
              <a:t>- досуговая деятельность: </a:t>
            </a:r>
            <a:r>
              <a:rPr lang="ru-RU" sz="2400" dirty="0"/>
              <a:t>«Праздник осени».  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   </a:t>
            </a:r>
            <a:r>
              <a:rPr lang="ru-RU" sz="2400" b="1" dirty="0" smtClean="0"/>
              <a:t>Конкурс </a:t>
            </a:r>
            <a:r>
              <a:rPr lang="ru-RU" sz="2400" b="1" dirty="0"/>
              <a:t>чтецов</a:t>
            </a:r>
            <a:r>
              <a:rPr lang="ru-RU" sz="2400" dirty="0"/>
              <a:t> на лучшее стихотворение об осени. </a:t>
            </a:r>
            <a:r>
              <a:rPr lang="ru-RU" sz="2400" dirty="0" smtClean="0"/>
              <a:t>        </a:t>
            </a:r>
            <a:r>
              <a:rPr lang="ru-RU" sz="2400" b="1" dirty="0" smtClean="0"/>
              <a:t>Осенняя </a:t>
            </a:r>
            <a:r>
              <a:rPr lang="ru-RU" sz="2400" b="1" dirty="0"/>
              <a:t>викторина</a:t>
            </a:r>
            <a:r>
              <a:rPr lang="ru-RU" sz="2400" dirty="0"/>
              <a:t>, оформление выставки семейных поделок: «Разноцветная осень».</a:t>
            </a:r>
            <a:endParaRPr lang="ru-RU" sz="2200" dirty="0"/>
          </a:p>
          <a:p>
            <a:pPr marL="0" indent="0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6976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76673"/>
            <a:ext cx="7125112" cy="538212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  </a:t>
            </a:r>
            <a:r>
              <a:rPr lang="ru-RU" sz="2800" b="1" dirty="0" smtClean="0"/>
              <a:t>3-й </a:t>
            </a:r>
            <a:r>
              <a:rPr lang="ru-RU" sz="2800" b="1" dirty="0"/>
              <a:t>этап – заключительный.</a:t>
            </a:r>
          </a:p>
          <a:p>
            <a:pPr lvl="0"/>
            <a:r>
              <a:rPr lang="ru-RU" sz="2800" dirty="0"/>
              <a:t>Награждение  участников конкурса чтецов на лучшее стихотворение об осени..</a:t>
            </a:r>
          </a:p>
          <a:p>
            <a:pPr lvl="0"/>
            <a:r>
              <a:rPr lang="ru-RU" sz="2800" dirty="0"/>
              <a:t>Поощрение участников выставки «Разноцветная осень»</a:t>
            </a:r>
          </a:p>
          <a:p>
            <a:pPr lvl="0"/>
            <a:r>
              <a:rPr lang="ru-RU" sz="2800" dirty="0"/>
              <a:t>Подведение итогов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1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Выставка поделок «Разноцветная осень</a:t>
            </a:r>
            <a:endParaRPr lang="ru-RU" b="1" dirty="0"/>
          </a:p>
        </p:txBody>
      </p:sp>
      <p:pic>
        <p:nvPicPr>
          <p:cNvPr id="4099" name="Picture 3" descr="D:\Desktop\Новая папка\DSCN2248_resiz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374441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Desktop\Новая папка\DSCN2250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388843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0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esktop\Новая папка\DSCN2249_resiz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48680"/>
            <a:ext cx="4680520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Desktop\Новая папка\DSCN2252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789040"/>
            <a:ext cx="424847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Desktop\Новая папка\DSCN2254_resiz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67240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09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esktop\Новая папка\DSCN2255_resiz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3"/>
            <a:ext cx="475252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esktop\Новая папка\DSCN2257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01008"/>
            <a:ext cx="424847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76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Desktop\Новая папка\DSCN2244_resiz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016" y="548681"/>
            <a:ext cx="49034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Desktop\Новая папка\DSCN2245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284984"/>
            <a:ext cx="475252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6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704856" cy="5472608"/>
          </a:xfrm>
        </p:spPr>
        <p:txBody>
          <a:bodyPr>
            <a:normAutofit/>
          </a:bodyPr>
          <a:lstStyle/>
          <a:p>
            <a:r>
              <a:rPr lang="ru-RU" dirty="0"/>
              <a:t>Осень – это не только слякоть, пронизывающий холод… Осень – это золотая крона деревьев, багряная и шуршащая листва под ногами, бабье лето. А сколько всего можно интересного узнать, благодаря этой удивительной поре. Наверное, мы взрослые уже не так воспринимаем окружающий мир, как наши малыши – мы потеряли веру в волшебство и сказку.</a:t>
            </a:r>
          </a:p>
          <a:p>
            <a:r>
              <a:rPr lang="ru-RU" dirty="0"/>
              <a:t>Мы не стараемся придумывать что-нибудь интересное и замысловатое – ведь у нас еле-еле сил хватает на работу и домашние заботы. А для малыша осень столько чудесного и необычного приносит. Согласитесь, что большим приключением для малыша будет поход в осенний парк, встречаем осень в детском саду все вместе. Это нам кажется, ну что там может быть такого особенного? Но мы глубоко заблуждаемся. Для малыша – это возможность взглянуть на мир совершенно другими глазами.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05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20688"/>
            <a:ext cx="7125112" cy="54726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 smtClean="0"/>
              <a:t>Актуальность</a:t>
            </a:r>
            <a:r>
              <a:rPr lang="ru-RU" b="1" dirty="0"/>
              <a:t> проекта:</a:t>
            </a:r>
          </a:p>
          <a:p>
            <a:r>
              <a:rPr lang="ru-RU" dirty="0"/>
              <a:t>   Огромную роль в экологическом образовании дошкольников играет практическая, исследовательская деятельность в природных условиях, что в свою очередь способствует развитию любознательности. Одно из определений любознательности в «Словаре по общественным наукам» звучит, как «активный интерес к окружающему миру, к явлениям, к людям», и задача педагогов развивать это «активный интерес».                                  </a:t>
            </a:r>
          </a:p>
          <a:p>
            <a:r>
              <a:rPr lang="ru-RU" dirty="0"/>
              <a:t>    Экологическое образование будет более эффективным, если изучать природу не только по картинкам и фотографиям, но и через эмоциональное восприятие деревьев, трав, через прямой контакт ребенка с природой.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27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260648"/>
            <a:ext cx="7811029" cy="612067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2100" b="1" dirty="0" smtClean="0"/>
              <a:t>Цель </a:t>
            </a:r>
            <a:r>
              <a:rPr lang="ru-RU" sz="2100" b="1" dirty="0"/>
              <a:t>проекта: </a:t>
            </a:r>
            <a:endParaRPr lang="ru-RU" sz="2100" b="1" dirty="0" smtClean="0"/>
          </a:p>
          <a:p>
            <a:r>
              <a:rPr lang="ru-RU" sz="2100" dirty="0" smtClean="0"/>
              <a:t>расширение </a:t>
            </a:r>
            <a:r>
              <a:rPr lang="ru-RU" sz="2100" dirty="0"/>
              <a:t>представления детей об осени, как времени года; становление у детей познавательного, нравственно-эстетического отношения к природе. </a:t>
            </a:r>
          </a:p>
          <a:p>
            <a:pPr marL="0" indent="0">
              <a:buNone/>
            </a:pPr>
            <a:r>
              <a:rPr lang="ru-RU" sz="2100" dirty="0" smtClean="0"/>
              <a:t>    </a:t>
            </a:r>
            <a:r>
              <a:rPr lang="ru-RU" sz="2100" dirty="0"/>
              <a:t> </a:t>
            </a:r>
            <a:r>
              <a:rPr lang="ru-RU" sz="2100" b="1" dirty="0" smtClean="0"/>
              <a:t>Задачи</a:t>
            </a:r>
            <a:r>
              <a:rPr lang="ru-RU" sz="2100" b="1" dirty="0"/>
              <a:t>:</a:t>
            </a:r>
          </a:p>
          <a:p>
            <a:r>
              <a:rPr lang="ru-RU" sz="2100" dirty="0"/>
              <a:t>Систематизировать знания детей по теме «Осень»; (природные изменения, «Дары осени», и труд людей.)</a:t>
            </a:r>
          </a:p>
          <a:p>
            <a:r>
              <a:rPr lang="ru-RU" sz="2100" dirty="0"/>
              <a:t>Формирование у детей умений и навыков наблюдений за природными явлениями и объектами.</a:t>
            </a:r>
          </a:p>
          <a:p>
            <a:r>
              <a:rPr lang="ru-RU" sz="2100" dirty="0"/>
              <a:t>Продолжить знакомство с миром природы, используя разные приемы и ситуации; вызвать устойчивый интерес к природе;</a:t>
            </a:r>
          </a:p>
          <a:p>
            <a:r>
              <a:rPr lang="ru-RU" sz="2100" dirty="0"/>
              <a:t>Учить видеть красоту, изменчивость и неповторимость окружающего мира.</a:t>
            </a:r>
          </a:p>
          <a:p>
            <a:r>
              <a:rPr lang="ru-RU" sz="2100" dirty="0"/>
              <a:t>Формировать основы экологической культуры и безопасного поведения;</a:t>
            </a:r>
          </a:p>
          <a:p>
            <a:r>
              <a:rPr lang="ru-RU" sz="2100" dirty="0"/>
              <a:t>Уточнять, обогащать и активизировать словарный запас;</a:t>
            </a:r>
          </a:p>
          <a:p>
            <a:r>
              <a:rPr lang="ru-RU" sz="2100" dirty="0"/>
              <a:t>Развивать связную речь;</a:t>
            </a:r>
          </a:p>
          <a:p>
            <a:r>
              <a:rPr lang="ru-RU" sz="2100" dirty="0"/>
              <a:t>Развивать восприятие, внимание, память, мышление и воображение;</a:t>
            </a:r>
          </a:p>
          <a:p>
            <a:r>
              <a:rPr lang="ru-RU" sz="2100" dirty="0"/>
              <a:t>Развивать умение понимать содержание произведений, внимательно слушать сказки, рассказы, стихотворения о природе;</a:t>
            </a:r>
          </a:p>
          <a:p>
            <a:r>
              <a:rPr lang="ru-RU" sz="2100" dirty="0"/>
              <a:t>Воспитывать моральные качества: доброта, чуткость, сострадание, умение сопереживать.</a:t>
            </a:r>
          </a:p>
          <a:p>
            <a:r>
              <a:rPr lang="ru-RU" sz="2100" dirty="0"/>
              <a:t>Воспитывать бережное отношение к природе.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67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548681"/>
            <a:ext cx="7125112" cy="5310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Вид проекта:</a:t>
            </a:r>
          </a:p>
          <a:p>
            <a:r>
              <a:rPr lang="ru-RU" sz="2400" dirty="0" smtClean="0"/>
              <a:t>Групповой</a:t>
            </a:r>
            <a:r>
              <a:rPr lang="ru-RU" sz="2400" dirty="0"/>
              <a:t>,  познавательно-исследовательский, творческий, игровой.</a:t>
            </a:r>
          </a:p>
          <a:p>
            <a:pPr marL="0" indent="0"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Сроки </a:t>
            </a:r>
            <a:r>
              <a:rPr lang="ru-RU" sz="2400" b="1" dirty="0"/>
              <a:t>реализации:</a:t>
            </a:r>
          </a:p>
          <a:p>
            <a:r>
              <a:rPr lang="ru-RU" sz="2400" dirty="0"/>
              <a:t>Средней продолжительности сентябрь-октябрь </a:t>
            </a:r>
            <a:r>
              <a:rPr lang="ru-RU" sz="2400" dirty="0" smtClean="0"/>
              <a:t>2015г</a:t>
            </a:r>
            <a:r>
              <a:rPr lang="ru-RU" sz="2400" dirty="0"/>
              <a:t>. </a:t>
            </a:r>
          </a:p>
          <a:p>
            <a:pPr marL="0" indent="0"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Участники </a:t>
            </a:r>
            <a:r>
              <a:rPr lang="ru-RU" sz="2400" b="1" dirty="0"/>
              <a:t>проекта:</a:t>
            </a:r>
          </a:p>
          <a:p>
            <a:r>
              <a:rPr lang="ru-RU" sz="2400" dirty="0"/>
              <a:t> дети, воспитатели,  старшей группы, музыкальный руководитель,  родители воспитанников.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271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32656"/>
            <a:ext cx="7125112" cy="61206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2000" b="1" dirty="0" smtClean="0"/>
              <a:t>Используемые </a:t>
            </a:r>
            <a:r>
              <a:rPr lang="ru-RU" sz="2000" b="1" dirty="0"/>
              <a:t> виды деятельности:</a:t>
            </a:r>
          </a:p>
          <a:p>
            <a:pPr lvl="0"/>
            <a:r>
              <a:rPr lang="ru-RU" sz="2000" dirty="0"/>
              <a:t>НОД;</a:t>
            </a:r>
          </a:p>
          <a:p>
            <a:pPr lvl="0"/>
            <a:r>
              <a:rPr lang="ru-RU" sz="2000" dirty="0"/>
              <a:t>Игровая;</a:t>
            </a:r>
          </a:p>
          <a:p>
            <a:pPr lvl="0"/>
            <a:r>
              <a:rPr lang="ru-RU" sz="2000" dirty="0"/>
              <a:t>Чтение художественной литературы;</a:t>
            </a:r>
          </a:p>
          <a:p>
            <a:pPr lvl="0"/>
            <a:r>
              <a:rPr lang="ru-RU" sz="2000" dirty="0"/>
              <a:t>Изобразительная;</a:t>
            </a:r>
          </a:p>
          <a:p>
            <a:pPr lvl="0"/>
            <a:r>
              <a:rPr lang="ru-RU" sz="2000" dirty="0"/>
              <a:t>Труд ;</a:t>
            </a:r>
          </a:p>
          <a:p>
            <a:pPr lvl="0"/>
            <a:r>
              <a:rPr lang="ru-RU" sz="2000" dirty="0"/>
              <a:t>Конструирование из природных  материалов.</a:t>
            </a:r>
          </a:p>
          <a:p>
            <a:r>
              <a:rPr lang="ru-RU" sz="2000" dirty="0"/>
              <a:t>Продукт проектной деятельности.</a:t>
            </a:r>
          </a:p>
          <a:p>
            <a:pPr lvl="0"/>
            <a:r>
              <a:rPr lang="ru-RU" sz="2000" dirty="0"/>
              <a:t>Выставка поделок из природного материала «Разноцветная осень»</a:t>
            </a:r>
          </a:p>
          <a:p>
            <a:pPr lvl="0"/>
            <a:r>
              <a:rPr lang="ru-RU" sz="2000" dirty="0"/>
              <a:t>Праздник осени.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624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/>
              <a:t>Содержание практической деятельности по реализации проекта.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dirty="0" smtClean="0"/>
              <a:t>1 </a:t>
            </a:r>
            <a:r>
              <a:rPr lang="ru-RU" b="1" dirty="0"/>
              <a:t>этап. Организационно-подготовительный этап.</a:t>
            </a:r>
          </a:p>
          <a:p>
            <a:pPr marL="0" indent="0">
              <a:buNone/>
            </a:pPr>
            <a:r>
              <a:rPr lang="ru-RU" dirty="0" smtClean="0"/>
              <a:t>    Воспитатели</a:t>
            </a:r>
            <a:r>
              <a:rPr lang="ru-RU" dirty="0"/>
              <a:t>: </a:t>
            </a:r>
          </a:p>
          <a:p>
            <a:r>
              <a:rPr lang="ru-RU" dirty="0"/>
              <a:t>Подбор материала и оборудования для занятий, бесед,  с\р игр с детьми.</a:t>
            </a:r>
          </a:p>
          <a:p>
            <a:pPr marL="0" indent="0">
              <a:buNone/>
            </a:pPr>
            <a:r>
              <a:rPr lang="ru-RU" dirty="0" smtClean="0"/>
              <a:t>    Музыкальный </a:t>
            </a:r>
            <a:r>
              <a:rPr lang="ru-RU" dirty="0"/>
              <a:t>руководитель:</a:t>
            </a:r>
          </a:p>
          <a:p>
            <a:r>
              <a:rPr lang="ru-RU" dirty="0"/>
              <a:t>Подбор песен, музыкальных игр, танцевальных композиций, связанных  с тематикой проекта.</a:t>
            </a:r>
          </a:p>
          <a:p>
            <a:pPr marL="0" indent="0">
              <a:buNone/>
            </a:pPr>
            <a:r>
              <a:rPr lang="ru-RU" dirty="0" smtClean="0"/>
              <a:t>    Сотрудничество </a:t>
            </a:r>
            <a:r>
              <a:rPr lang="ru-RU" dirty="0"/>
              <a:t>с родителями:</a:t>
            </a:r>
          </a:p>
          <a:p>
            <a:r>
              <a:rPr lang="ru-RU" dirty="0"/>
              <a:t>Оформление  папок – передвижек для родителей по теме проекта, подборка фотографий, литературы.</a:t>
            </a:r>
          </a:p>
          <a:p>
            <a:r>
              <a:rPr lang="ru-RU" dirty="0"/>
              <a:t>Совместное с детьми изготовление поделок из природного материала для выставки  «Разноцветная осень».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28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76672"/>
            <a:ext cx="7125112" cy="583264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1900" b="1" dirty="0" smtClean="0"/>
              <a:t>     </a:t>
            </a:r>
            <a:r>
              <a:rPr lang="ru-RU" sz="2300" b="1" dirty="0" smtClean="0"/>
              <a:t>2 этап.</a:t>
            </a:r>
          </a:p>
          <a:p>
            <a:pPr marL="0" indent="0">
              <a:buNone/>
            </a:pPr>
            <a:r>
              <a:rPr lang="ru-RU" sz="2300" b="1" dirty="0" smtClean="0"/>
              <a:t>Цикл </a:t>
            </a:r>
            <a:r>
              <a:rPr lang="ru-RU" sz="2300" b="1" dirty="0"/>
              <a:t>наблюдений:</a:t>
            </a:r>
            <a:endParaRPr lang="ru-RU" sz="2300" dirty="0"/>
          </a:p>
          <a:p>
            <a:r>
              <a:rPr lang="ru-RU" sz="2300" dirty="0"/>
              <a:t>— за изменениями осенней природы во время прогулок (за солнцем, небом, силой ветра, осенним дождём)</a:t>
            </a:r>
          </a:p>
          <a:p>
            <a:r>
              <a:rPr lang="ru-RU" sz="2300" dirty="0"/>
              <a:t>-за красотой и богатством осенних красок</a:t>
            </a:r>
          </a:p>
          <a:p>
            <a:r>
              <a:rPr lang="ru-RU" sz="2300" dirty="0"/>
              <a:t>— за цветником</a:t>
            </a:r>
          </a:p>
          <a:p>
            <a:r>
              <a:rPr lang="ru-RU" sz="2300" dirty="0"/>
              <a:t>— за перелетными птицами</a:t>
            </a:r>
          </a:p>
          <a:p>
            <a:r>
              <a:rPr lang="ru-RU" sz="2300" dirty="0"/>
              <a:t>— за насекомыми</a:t>
            </a:r>
          </a:p>
          <a:p>
            <a:r>
              <a:rPr lang="ru-RU" sz="2300" dirty="0"/>
              <a:t>— за деревьями, растущими на территории детского сада</a:t>
            </a:r>
          </a:p>
          <a:p>
            <a:pPr marL="0" indent="0">
              <a:buNone/>
            </a:pPr>
            <a:r>
              <a:rPr lang="ru-RU" sz="2300" b="1" dirty="0" smtClean="0"/>
              <a:t>      Целевые </a:t>
            </a:r>
            <a:r>
              <a:rPr lang="ru-RU" sz="2300" b="1" dirty="0"/>
              <a:t>прогулки: </a:t>
            </a:r>
            <a:r>
              <a:rPr lang="ru-RU" sz="2300" dirty="0"/>
              <a:t>«Деревья и кустарники нашего детского сада»,</a:t>
            </a:r>
          </a:p>
          <a:p>
            <a:r>
              <a:rPr lang="ru-RU" sz="2300" dirty="0"/>
              <a:t>«Ищем приметы осени»</a:t>
            </a:r>
          </a:p>
          <a:p>
            <a:pPr marL="0" indent="0">
              <a:buNone/>
            </a:pPr>
            <a:r>
              <a:rPr lang="ru-RU" sz="2300" b="1" dirty="0" smtClean="0"/>
              <a:t>      Экспериментирование</a:t>
            </a:r>
            <a:r>
              <a:rPr lang="ru-RU" sz="2300" b="1" dirty="0"/>
              <a:t>:</a:t>
            </a:r>
            <a:endParaRPr lang="ru-RU" sz="2300" dirty="0"/>
          </a:p>
          <a:p>
            <a:r>
              <a:rPr lang="ru-RU" sz="2300" dirty="0"/>
              <a:t>«Опыты с глиной и песком»</a:t>
            </a:r>
          </a:p>
          <a:p>
            <a:pPr marL="0" indent="0">
              <a:buNone/>
            </a:pPr>
            <a:r>
              <a:rPr lang="ru-RU" sz="2300" b="1" dirty="0" smtClean="0"/>
              <a:t>      Ситуативная </a:t>
            </a:r>
            <a:r>
              <a:rPr lang="ru-RU" sz="2300" b="1" dirty="0"/>
              <a:t>беседа</a:t>
            </a:r>
            <a:r>
              <a:rPr lang="ru-RU" sz="2300" dirty="0"/>
              <a:t>:</a:t>
            </a:r>
          </a:p>
          <a:p>
            <a:r>
              <a:rPr lang="ru-RU" sz="2300" dirty="0"/>
              <a:t>«Какие ты знаешь сказки, где один из героев – овощ или фрукт?»</a:t>
            </a:r>
          </a:p>
          <a:p>
            <a:r>
              <a:rPr lang="ru-RU" sz="2300" dirty="0"/>
              <a:t>«Почему медведь зимой спит, а заяц – нет?»</a:t>
            </a:r>
          </a:p>
          <a:p>
            <a:r>
              <a:rPr lang="ru-RU" sz="2300" b="1" dirty="0"/>
              <a:t>«</a:t>
            </a:r>
            <a:r>
              <a:rPr lang="ru-RU" sz="2300" dirty="0"/>
              <a:t>Почему я люблю (не люблю) осень?»</a:t>
            </a:r>
          </a:p>
          <a:p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220306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20688"/>
            <a:ext cx="7125112" cy="5760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Рассматривание </a:t>
            </a:r>
            <a:r>
              <a:rPr lang="ru-RU" dirty="0"/>
              <a:t>иллюстраций об осени, составление описательных </a:t>
            </a:r>
            <a:r>
              <a:rPr lang="ru-RU" dirty="0" smtClean="0"/>
              <a:t>   рассказов</a:t>
            </a:r>
            <a:r>
              <a:rPr lang="ru-RU" dirty="0"/>
              <a:t>. Заучивание стихов и </a:t>
            </a:r>
            <a:r>
              <a:rPr lang="ru-RU" dirty="0" smtClean="0"/>
              <a:t>загадок.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    Словесные </a:t>
            </a:r>
            <a:r>
              <a:rPr lang="ru-RU" b="1" dirty="0"/>
              <a:t>игры: </a:t>
            </a:r>
            <a:r>
              <a:rPr lang="ru-RU" dirty="0"/>
              <a:t>«Опиши словами осень!», «Осень в </a:t>
            </a:r>
            <a:r>
              <a:rPr lang="ru-RU" dirty="0" err="1"/>
              <a:t>лесу</a:t>
            </a:r>
            <a:r>
              <a:rPr lang="ru-RU" dirty="0" err="1" smtClean="0"/>
              <a:t>»,«</a:t>
            </a:r>
            <a:r>
              <a:rPr lang="ru-RU" dirty="0" err="1"/>
              <a:t>Вспомни</a:t>
            </a:r>
            <a:r>
              <a:rPr lang="ru-RU" dirty="0"/>
              <a:t> – назови», «Один – много», «Будь внимательным», «Осенние деревья», «Подбери действие».</a:t>
            </a:r>
          </a:p>
          <a:p>
            <a:pPr marL="0" indent="0">
              <a:buNone/>
            </a:pPr>
            <a:r>
              <a:rPr lang="ru-RU" b="1" dirty="0" smtClean="0"/>
              <a:t>     Чтение </a:t>
            </a:r>
            <a:r>
              <a:rPr lang="ru-RU" b="1" dirty="0"/>
              <a:t>художественной </a:t>
            </a:r>
            <a:r>
              <a:rPr lang="ru-RU" b="1" dirty="0" smtClean="0"/>
              <a:t>литературы:</a:t>
            </a:r>
            <a:r>
              <a:rPr lang="ru-RU" dirty="0" smtClean="0"/>
              <a:t> Пословицы</a:t>
            </a:r>
            <a:r>
              <a:rPr lang="ru-RU" dirty="0"/>
              <a:t>, поговорки, загадки об </a:t>
            </a:r>
            <a:r>
              <a:rPr lang="ru-RU" dirty="0" smtClean="0"/>
              <a:t>осени, А</a:t>
            </a:r>
            <a:r>
              <a:rPr lang="ru-RU" dirty="0"/>
              <a:t>. Пушкин «Уж небо осенью дышало</a:t>
            </a:r>
            <a:r>
              <a:rPr lang="ru-RU" dirty="0" smtClean="0"/>
              <a:t>…», А</a:t>
            </a:r>
            <a:r>
              <a:rPr lang="ru-RU" dirty="0"/>
              <a:t>. Пушкин «Унылая пора! Очей </a:t>
            </a:r>
            <a:r>
              <a:rPr lang="ru-RU" dirty="0" smtClean="0"/>
              <a:t>очарованье», А</a:t>
            </a:r>
            <a:r>
              <a:rPr lang="ru-RU" dirty="0"/>
              <a:t>. Плещеев «Скучная </a:t>
            </a:r>
            <a:r>
              <a:rPr lang="ru-RU" dirty="0" smtClean="0"/>
              <a:t>картина», К</a:t>
            </a:r>
            <a:r>
              <a:rPr lang="ru-RU" dirty="0"/>
              <a:t>. Бальмонт «</a:t>
            </a:r>
            <a:r>
              <a:rPr lang="ru-RU" dirty="0" smtClean="0"/>
              <a:t>Осень», Н</a:t>
            </a:r>
            <a:r>
              <a:rPr lang="ru-RU" dirty="0"/>
              <a:t>. Сладков «Осень на </a:t>
            </a:r>
            <a:r>
              <a:rPr lang="ru-RU" dirty="0" smtClean="0"/>
              <a:t>пороге», Е</a:t>
            </a:r>
            <a:r>
              <a:rPr lang="ru-RU" dirty="0"/>
              <a:t>. Благинина «Улетают, </a:t>
            </a:r>
            <a:r>
              <a:rPr lang="ru-RU" dirty="0" smtClean="0"/>
              <a:t>улетели», Г</a:t>
            </a:r>
            <a:r>
              <a:rPr lang="ru-RU" dirty="0"/>
              <a:t>. </a:t>
            </a:r>
            <a:r>
              <a:rPr lang="ru-RU" dirty="0" err="1"/>
              <a:t>Скребицкий</a:t>
            </a:r>
            <a:r>
              <a:rPr lang="ru-RU" dirty="0"/>
              <a:t> «Четыре художника. </a:t>
            </a:r>
            <a:r>
              <a:rPr lang="ru-RU" dirty="0" smtClean="0"/>
              <a:t>Осень», А</a:t>
            </a:r>
            <a:r>
              <a:rPr lang="ru-RU" dirty="0"/>
              <a:t>. </a:t>
            </a:r>
            <a:r>
              <a:rPr lang="ru-RU" dirty="0" err="1"/>
              <a:t>Ерикеев</a:t>
            </a:r>
            <a:r>
              <a:rPr lang="ru-RU" dirty="0"/>
              <a:t> «Наступила </a:t>
            </a:r>
            <a:r>
              <a:rPr lang="ru-RU" dirty="0" smtClean="0"/>
              <a:t>осень, </a:t>
            </a:r>
            <a:r>
              <a:rPr lang="ru-RU" dirty="0" err="1" smtClean="0"/>
              <a:t>Л.Толстой</a:t>
            </a:r>
            <a:r>
              <a:rPr lang="ru-RU" dirty="0" smtClean="0"/>
              <a:t> </a:t>
            </a:r>
            <a:r>
              <a:rPr lang="ru-RU" dirty="0"/>
              <a:t>«Дуб и </a:t>
            </a:r>
            <a:r>
              <a:rPr lang="ru-RU" dirty="0" smtClean="0"/>
              <a:t>орешник», </a:t>
            </a:r>
            <a:r>
              <a:rPr lang="ru-RU" dirty="0" err="1" smtClean="0"/>
              <a:t>З.Федоровская</a:t>
            </a:r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smtClean="0"/>
              <a:t>Осень», </a:t>
            </a:r>
            <a:r>
              <a:rPr lang="ru-RU" dirty="0" err="1" smtClean="0"/>
              <a:t>К.Ушинский</a:t>
            </a:r>
            <a:r>
              <a:rPr lang="ru-RU" dirty="0" smtClean="0"/>
              <a:t> </a:t>
            </a:r>
            <a:r>
              <a:rPr lang="ru-RU" dirty="0"/>
              <a:t>«Осенняя сказка», «Спор </a:t>
            </a:r>
            <a:r>
              <a:rPr lang="ru-RU" dirty="0" smtClean="0"/>
              <a:t>деревьев»,</a:t>
            </a:r>
            <a:r>
              <a:rPr lang="ru-RU" dirty="0"/>
              <a:t> </a:t>
            </a:r>
            <a:r>
              <a:rPr lang="ru-RU" dirty="0" err="1" smtClean="0"/>
              <a:t>Г.Скребицкий</a:t>
            </a:r>
            <a:r>
              <a:rPr lang="ru-RU" dirty="0" smtClean="0"/>
              <a:t> </a:t>
            </a:r>
            <a:r>
              <a:rPr lang="ru-RU" dirty="0"/>
              <a:t>«Белка готовится к зиме»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81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114</TotalTime>
  <Words>304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Summer</vt:lpstr>
      <vt:lpstr>Проект в старшей группе детского сада «Золотая осень»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Содержание практической деятельности по реализации проекта.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Выставка поделок «Разноцветная осень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старшей группе детского сада «Золотая осень»</dc:title>
  <dc:creator>Vitaliy</dc:creator>
  <cp:lastModifiedBy>Vitaliy</cp:lastModifiedBy>
  <cp:revision>31</cp:revision>
  <dcterms:created xsi:type="dcterms:W3CDTF">2016-11-26T07:20:56Z</dcterms:created>
  <dcterms:modified xsi:type="dcterms:W3CDTF">2016-11-26T09:20:06Z</dcterms:modified>
</cp:coreProperties>
</file>