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6C0E7-79FC-4B0F-A6EC-597E3F9EB8D9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02863-2ED9-48C3-8890-635F35660B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87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9FB444E-7732-4270-BF24-F620A95CC95F}" type="slidenum">
              <a:rPr lang="ru-RU" altLang="ru-RU" smtClean="0"/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5282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04786E0-2222-43DE-9E4E-03FE5F350751}" type="slidenum">
              <a:rPr lang="ru-RU" altLang="ru-RU" smtClean="0"/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40314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7BC61B-AC68-432D-A954-7DBC32447AF6}" type="slidenum">
              <a:rPr lang="ru-RU" altLang="ru-RU" smtClean="0"/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0341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755650" y="1341438"/>
            <a:ext cx="8064500" cy="309562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4800" kern="10" dirty="0" smtClean="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«Цифры.</a:t>
            </a:r>
          </a:p>
          <a:p>
            <a:pPr algn="ctr"/>
            <a:r>
              <a:rPr lang="ru-RU" sz="4800" kern="10" dirty="0" smtClean="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Десятичная запись</a:t>
            </a:r>
          </a:p>
          <a:p>
            <a:pPr algn="ctr"/>
            <a:r>
              <a:rPr lang="ru-RU" sz="4800" kern="10" dirty="0" smtClean="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Натуральных чисел»</a:t>
            </a:r>
            <a:endParaRPr lang="ru-RU" sz="4800" kern="10" dirty="0">
              <a:ln w="19050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12500">
                    <a:srgbClr val="FF6633"/>
                  </a:gs>
                  <a:gs pos="25000">
                    <a:srgbClr val="FFFF00"/>
                  </a:gs>
                  <a:gs pos="37500">
                    <a:srgbClr val="01A78F"/>
                  </a:gs>
                  <a:gs pos="50000">
                    <a:srgbClr val="3366FF"/>
                  </a:gs>
                  <a:gs pos="62500">
                    <a:srgbClr val="01A78F"/>
                  </a:gs>
                  <a:gs pos="75000">
                    <a:srgbClr val="FFFF00"/>
                  </a:gs>
                  <a:gs pos="87500">
                    <a:srgbClr val="FF6633"/>
                  </a:gs>
                  <a:gs pos="100000">
                    <a:srgbClr val="FF3399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2051" name="Picture 6" descr="sailboa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76502" flipH="1">
            <a:off x="6350" y="4446588"/>
            <a:ext cx="283210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WordArt 5"/>
          <p:cNvSpPr>
            <a:spLocks noChangeArrowheads="1" noChangeShapeType="1" noTextEdit="1"/>
          </p:cNvSpPr>
          <p:nvPr/>
        </p:nvSpPr>
        <p:spPr bwMode="auto">
          <a:xfrm>
            <a:off x="2555875" y="4327525"/>
            <a:ext cx="5824538" cy="253047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endParaRPr lang="ru-RU" sz="4800" kern="10">
              <a:ln w="19050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12500">
                    <a:srgbClr val="FF6633"/>
                  </a:gs>
                  <a:gs pos="25000">
                    <a:srgbClr val="FFFF00"/>
                  </a:gs>
                  <a:gs pos="37500">
                    <a:srgbClr val="01A78F"/>
                  </a:gs>
                  <a:gs pos="50000">
                    <a:srgbClr val="3366FF"/>
                  </a:gs>
                  <a:gs pos="62500">
                    <a:srgbClr val="01A78F"/>
                  </a:gs>
                  <a:gs pos="75000">
                    <a:srgbClr val="FFFF00"/>
                  </a:gs>
                  <a:gs pos="87500">
                    <a:srgbClr val="FF6633"/>
                  </a:gs>
                  <a:gs pos="100000">
                    <a:srgbClr val="FF3399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516313" y="4821873"/>
            <a:ext cx="4024312" cy="116205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0000"/>
              </a:avLst>
            </a:prstTxWarp>
          </a:bodyPr>
          <a:lstStyle/>
          <a:p>
            <a:pPr algn="ctr"/>
            <a:endParaRPr lang="ru-RU" sz="4800" kern="10">
              <a:ln w="19050">
                <a:solidFill>
                  <a:srgbClr val="0000FF"/>
                </a:solidFill>
                <a:round/>
                <a:headEnd/>
                <a:tailEnd/>
              </a:ln>
              <a:solidFill>
                <a:srgbClr val="A50021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71550" y="0"/>
            <a:ext cx="7453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0000FF"/>
                </a:solidFill>
              </a:rPr>
              <a:t>«Математика» 5 класс</a:t>
            </a:r>
          </a:p>
          <a:p>
            <a:pPr algn="ctr"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А.Г. Мерзляк, В.Б. Полонский, М.С. Якир.  </a:t>
            </a:r>
          </a:p>
          <a:p>
            <a:pPr>
              <a:defRPr/>
            </a:pP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055" name="TextBox 1"/>
          <p:cNvSpPr txBox="1">
            <a:spLocks noChangeArrowheads="1"/>
          </p:cNvSpPr>
          <p:nvPr/>
        </p:nvSpPr>
        <p:spPr bwMode="auto">
          <a:xfrm>
            <a:off x="4859338" y="5300663"/>
            <a:ext cx="35299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i="1" dirty="0" smtClean="0"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en-US" altLang="ru-RU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i="1" dirty="0" smtClean="0">
                <a:latin typeface="Times New Roman" pitchFamily="18" charset="0"/>
                <a:cs typeface="Times New Roman" pitchFamily="18" charset="0"/>
              </a:rPr>
              <a:t>четвёртый</a:t>
            </a:r>
            <a:endParaRPr lang="ru-RU" alt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1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50825" y="549275"/>
            <a:ext cx="81137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Домашнее  задание:</a:t>
            </a:r>
            <a:endParaRPr lang="en-US" sz="60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363" name="WordArt 15"/>
          <p:cNvSpPr>
            <a:spLocks noChangeArrowheads="1" noChangeShapeType="1" noTextEdit="1"/>
          </p:cNvSpPr>
          <p:nvPr/>
        </p:nvSpPr>
        <p:spPr bwMode="auto">
          <a:xfrm>
            <a:off x="539750" y="3068638"/>
            <a:ext cx="46831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b="1" kern="10">
              <a:solidFill>
                <a:srgbClr val="FF00FF"/>
              </a:solidFill>
              <a:latin typeface="Times New Roman"/>
              <a:cs typeface="Times New Roman"/>
            </a:endParaRPr>
          </a:p>
        </p:txBody>
      </p:sp>
      <p:sp>
        <p:nvSpPr>
          <p:cNvPr id="15364" name="Rectangle 17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5" name="Rectangle 19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6" name="Rectangle 21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7" name="Rectangle 23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8" name="Rectangle 25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69" name="Rectangle 29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0" name="Rectangle 31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1" name="Rectangle 34"/>
          <p:cNvSpPr>
            <a:spLocks noChangeArrowheads="1"/>
          </p:cNvSpPr>
          <p:nvPr/>
        </p:nvSpPr>
        <p:spPr bwMode="auto">
          <a:xfrm>
            <a:off x="833438" y="1568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72" name="Rectangle 62"/>
          <p:cNvSpPr>
            <a:spLocks noChangeArrowheads="1"/>
          </p:cNvSpPr>
          <p:nvPr/>
        </p:nvSpPr>
        <p:spPr bwMode="auto">
          <a:xfrm>
            <a:off x="7235825" y="4868863"/>
            <a:ext cx="679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15373" name="Rectangle 61"/>
          <p:cNvSpPr>
            <a:spLocks noChangeArrowheads="1"/>
          </p:cNvSpPr>
          <p:nvPr/>
        </p:nvSpPr>
        <p:spPr bwMode="auto">
          <a:xfrm>
            <a:off x="6011863" y="4868863"/>
            <a:ext cx="679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15374" name="Rectangle 60"/>
          <p:cNvSpPr>
            <a:spLocks noChangeArrowheads="1"/>
          </p:cNvSpPr>
          <p:nvPr/>
        </p:nvSpPr>
        <p:spPr bwMode="auto">
          <a:xfrm>
            <a:off x="4643438" y="4868863"/>
            <a:ext cx="679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15375" name="Rectangle 59"/>
          <p:cNvSpPr>
            <a:spLocks noChangeArrowheads="1"/>
          </p:cNvSpPr>
          <p:nvPr/>
        </p:nvSpPr>
        <p:spPr bwMode="auto">
          <a:xfrm>
            <a:off x="3348038" y="4868863"/>
            <a:ext cx="679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15376" name="Rectangle 58"/>
          <p:cNvSpPr>
            <a:spLocks noChangeArrowheads="1"/>
          </p:cNvSpPr>
          <p:nvPr/>
        </p:nvSpPr>
        <p:spPr bwMode="auto">
          <a:xfrm>
            <a:off x="2195513" y="4868863"/>
            <a:ext cx="6794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/>
          </a:p>
        </p:txBody>
      </p:sp>
      <p:sp>
        <p:nvSpPr>
          <p:cNvPr id="15377" name="Rectangle 52"/>
          <p:cNvSpPr>
            <a:spLocks noChangeArrowheads="1"/>
          </p:cNvSpPr>
          <p:nvPr/>
        </p:nvSpPr>
        <p:spPr bwMode="auto">
          <a:xfrm>
            <a:off x="3451225" y="4411663"/>
            <a:ext cx="6794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endParaRPr lang="ru-RU" altLang="ru-RU" sz="2800"/>
          </a:p>
        </p:txBody>
      </p:sp>
      <p:sp>
        <p:nvSpPr>
          <p:cNvPr id="15378" name="Rectangle 50"/>
          <p:cNvSpPr>
            <a:spLocks noChangeArrowheads="1"/>
          </p:cNvSpPr>
          <p:nvPr/>
        </p:nvSpPr>
        <p:spPr bwMode="auto">
          <a:xfrm>
            <a:off x="7235825" y="1125538"/>
            <a:ext cx="649288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600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9" name="Line 64"/>
          <p:cNvSpPr>
            <a:spLocks noChangeShapeType="1"/>
          </p:cNvSpPr>
          <p:nvPr/>
        </p:nvSpPr>
        <p:spPr bwMode="auto">
          <a:xfrm>
            <a:off x="2771775" y="5934075"/>
            <a:ext cx="40767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500" name="Rectangle 4"/>
          <p:cNvSpPr>
            <a:spLocks noChangeArrowheads="1"/>
          </p:cNvSpPr>
          <p:nvPr/>
        </p:nvSpPr>
        <p:spPr bwMode="auto">
          <a:xfrm>
            <a:off x="539750" y="1916113"/>
            <a:ext cx="72723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 № 25, 27, 39 стр. 10-12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81" name="Picture 9" descr="4daac561617d3edb46074d6f5ad4259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EF9"/>
              </a:clrFrom>
              <a:clrTo>
                <a:srgbClr val="FC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789363"/>
            <a:ext cx="3817938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5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spect="1" noChangeArrowheads="1" noTextEdit="1"/>
          </p:cNvSpPr>
          <p:nvPr/>
        </p:nvSpPr>
        <p:spPr bwMode="auto">
          <a:xfrm>
            <a:off x="323850" y="333375"/>
            <a:ext cx="22225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323850" y="333375"/>
            <a:ext cx="2222500" cy="2135188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768350" y="785813"/>
            <a:ext cx="266700" cy="266700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1746250" y="785813"/>
            <a:ext cx="266700" cy="266700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1301750" y="1409700"/>
            <a:ext cx="2667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 rot="-10589439">
            <a:off x="1050925" y="1587500"/>
            <a:ext cx="823913" cy="330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237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129" y="12770"/>
                </a:moveTo>
                <a:cubicBezTo>
                  <a:pt x="5866" y="12147"/>
                  <a:pt x="5731" y="11476"/>
                  <a:pt x="5731" y="10800"/>
                </a:cubicBezTo>
                <a:cubicBezTo>
                  <a:pt x="5731" y="8000"/>
                  <a:pt x="8000" y="5731"/>
                  <a:pt x="10800" y="5731"/>
                </a:cubicBezTo>
                <a:cubicBezTo>
                  <a:pt x="13599" y="5731"/>
                  <a:pt x="15869" y="8000"/>
                  <a:pt x="15869" y="10800"/>
                </a:cubicBezTo>
                <a:cubicBezTo>
                  <a:pt x="15869" y="11476"/>
                  <a:pt x="15733" y="12147"/>
                  <a:pt x="15470" y="12770"/>
                </a:cubicBezTo>
                <a:lnTo>
                  <a:pt x="20750" y="14998"/>
                </a:lnTo>
                <a:cubicBezTo>
                  <a:pt x="21311" y="13669"/>
                  <a:pt x="21600" y="12242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242"/>
                  <a:pt x="288" y="13669"/>
                  <a:pt x="849" y="14998"/>
                </a:cubicBezTo>
                <a:lnTo>
                  <a:pt x="6129" y="1277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8"/>
          <p:cNvSpPr>
            <a:spLocks noChangeAspect="1" noChangeArrowheads="1" noTextEdit="1"/>
          </p:cNvSpPr>
          <p:nvPr/>
        </p:nvSpPr>
        <p:spPr bwMode="auto">
          <a:xfrm>
            <a:off x="3492500" y="1196975"/>
            <a:ext cx="22923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3492500" y="1196975"/>
            <a:ext cx="2292350" cy="22034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3951288" y="1663700"/>
            <a:ext cx="274637" cy="276225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4959350" y="1663700"/>
            <a:ext cx="276225" cy="276225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4500563" y="2306638"/>
            <a:ext cx="274637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>
            <a:off x="4411663" y="2832100"/>
            <a:ext cx="511175" cy="15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8" name="AutoShape 14"/>
          <p:cNvSpPr>
            <a:spLocks noChangeAspect="1" noChangeArrowheads="1" noTextEdit="1"/>
          </p:cNvSpPr>
          <p:nvPr/>
        </p:nvSpPr>
        <p:spPr bwMode="auto">
          <a:xfrm>
            <a:off x="6588125" y="260350"/>
            <a:ext cx="22240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9" name="Oval 15"/>
          <p:cNvSpPr>
            <a:spLocks noChangeArrowheads="1"/>
          </p:cNvSpPr>
          <p:nvPr/>
        </p:nvSpPr>
        <p:spPr bwMode="auto">
          <a:xfrm>
            <a:off x="6588125" y="260350"/>
            <a:ext cx="2224088" cy="2135188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>
            <a:off x="7032625" y="712788"/>
            <a:ext cx="266700" cy="266700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8012113" y="712788"/>
            <a:ext cx="266700" cy="266700"/>
          </a:xfrm>
          <a:prstGeom prst="flowChartSummingJunction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7566025" y="1336675"/>
            <a:ext cx="2667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5" name="AutoShape 19"/>
          <p:cNvSpPr>
            <a:spLocks noChangeArrowheads="1"/>
          </p:cNvSpPr>
          <p:nvPr/>
        </p:nvSpPr>
        <p:spPr bwMode="auto">
          <a:xfrm>
            <a:off x="7413625" y="1747838"/>
            <a:ext cx="660400" cy="3286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4" name="Rectangle 21"/>
          <p:cNvSpPr>
            <a:spLocks noChangeArrowheads="1"/>
          </p:cNvSpPr>
          <p:nvPr/>
        </p:nvSpPr>
        <p:spPr bwMode="auto">
          <a:xfrm>
            <a:off x="0" y="2420938"/>
            <a:ext cx="39243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56" tIns="457056" rIns="587190" bIns="457056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CC3300"/>
                </a:solidFill>
                <a:cs typeface="Times New Roman" pitchFamily="18" charset="0"/>
              </a:rPr>
              <a:t>- Я работал(а) отлично, в полную силу своих возможностей,</a:t>
            </a:r>
            <a:endParaRPr lang="ru-RU" altLang="ru-RU" sz="2400" b="1">
              <a:solidFill>
                <a:srgbClr val="CC33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CC3300"/>
                </a:solidFill>
                <a:cs typeface="Times New Roman" pitchFamily="18" charset="0"/>
              </a:rPr>
              <a:t>чувствовал(а) себя уверенно.</a:t>
            </a:r>
            <a:endParaRPr lang="ru-RU" altLang="ru-RU" sz="2400" b="1">
              <a:solidFill>
                <a:srgbClr val="CC33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16405" name="Rectangle 22"/>
          <p:cNvSpPr>
            <a:spLocks noChangeArrowheads="1"/>
          </p:cNvSpPr>
          <p:nvPr/>
        </p:nvSpPr>
        <p:spPr bwMode="auto">
          <a:xfrm>
            <a:off x="3635375" y="2930525"/>
            <a:ext cx="3100388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CC3300"/>
                </a:solidFill>
                <a:cs typeface="Times New Roman" pitchFamily="18" charset="0"/>
              </a:rPr>
              <a:t>- Я работал(а) хорошо, но не в полную силу, испытывал(а) чувство неуверенности, боязни, что отвечу неправильно.</a:t>
            </a:r>
            <a:endParaRPr lang="ru-RU" altLang="ru-RU" sz="2400" b="1">
              <a:solidFill>
                <a:srgbClr val="CC33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16406" name="Rectangle 23"/>
          <p:cNvSpPr>
            <a:spLocks noChangeArrowheads="1"/>
          </p:cNvSpPr>
          <p:nvPr/>
        </p:nvSpPr>
        <p:spPr bwMode="auto">
          <a:xfrm>
            <a:off x="6804025" y="2205038"/>
            <a:ext cx="20161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CC3300"/>
                </a:solidFill>
                <a:cs typeface="Times New Roman" pitchFamily="18" charset="0"/>
              </a:rPr>
              <a:t>- У меня не было желания работать. Сегодня не мой день.</a:t>
            </a:r>
            <a:endParaRPr lang="ru-RU" altLang="ru-RU" sz="2400" b="1">
              <a:solidFill>
                <a:srgbClr val="CC33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16407" name="Rectangle 24"/>
          <p:cNvSpPr>
            <a:spLocks noChangeArrowheads="1"/>
          </p:cNvSpPr>
          <p:nvPr/>
        </p:nvSpPr>
        <p:spPr bwMode="auto">
          <a:xfrm>
            <a:off x="0" y="-34925"/>
            <a:ext cx="1841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61722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1722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cs typeface="Times New Roman" pitchFamily="18" charset="0"/>
              </a:rPr>
              <a:t/>
            </a:r>
            <a:br>
              <a:rPr lang="ru-RU" altLang="ru-RU" sz="1400">
                <a:cs typeface="Times New Roman" pitchFamily="18" charset="0"/>
              </a:rPr>
            </a:br>
            <a:endParaRPr lang="ru-RU" altLang="ru-RU" sz="11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206101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animBg="1"/>
      <p:bldP spid="45069" grpId="0" animBg="1"/>
      <p:bldP spid="450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i="1" dirty="0" smtClean="0">
                <a:solidFill>
                  <a:schemeClr val="tx1"/>
                </a:solidFill>
              </a:rPr>
              <a:t>Математический диктант</a:t>
            </a:r>
            <a:endParaRPr lang="ru-RU" sz="6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064896" cy="2340496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ЦИФРЫ.</a:t>
            </a:r>
            <a:b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ДЕСЯТИЧНАЯ ЗАПИСЬ  </a:t>
            </a:r>
            <a:b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НАТУРАЛЬНЫХ  ЧИСЕЛ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ПРОЙДЕННОГО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4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44408" cy="6264696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Однозначные</a:t>
            </a:r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натуральные  числа, записанные одной  цифрой.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Двузначные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натуральные  числа, записанные  двумя  цифрами.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Трехзначные</a:t>
            </a:r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натуральные  числа, записанные  тремя  числами  и т.д.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Многозначные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все  числа  кроме   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однозначных.</a:t>
            </a:r>
            <a:endParaRPr lang="ru-RU" sz="4000" b="1" i="1" u="sng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772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 прочесть  многозначное  число, цифры  его  записи   разбивают  на  группы  по  три  цифры  слева  на  право. Эти  группы  называют  </a:t>
            </a:r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КЛАССАМИ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03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Классы:    единиц</a:t>
            </a:r>
          </a:p>
          <a:p>
            <a:pPr marL="0" indent="0">
              <a:buNone/>
            </a:pPr>
            <a:r>
              <a:rPr lang="ru-RU" sz="3600" dirty="0" smtClean="0"/>
              <a:t>                   </a:t>
            </a:r>
            <a:r>
              <a:rPr lang="ru-RU" sz="3600" dirty="0" smtClean="0">
                <a:solidFill>
                  <a:schemeClr val="tx1"/>
                </a:solidFill>
              </a:rPr>
              <a:t>тысяч</a:t>
            </a:r>
          </a:p>
          <a:p>
            <a:pPr marL="45720" indent="0">
              <a:buNone/>
            </a:pPr>
            <a:r>
              <a:rPr lang="ru-RU" sz="3600" dirty="0" smtClean="0"/>
              <a:t>                   миллионов</a:t>
            </a:r>
          </a:p>
          <a:p>
            <a:pPr marL="4572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миллиардов</a:t>
            </a:r>
          </a:p>
          <a:p>
            <a:pPr marL="4572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триллионов</a:t>
            </a:r>
          </a:p>
          <a:p>
            <a:pPr marL="4572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квадриллионов</a:t>
            </a:r>
          </a:p>
          <a:p>
            <a:pPr marL="4572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квинтиллионов и т.д.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812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08912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ПРАВИЛО  ЧТЕНИЯ  ЧИСЕЛ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79512" y="620688"/>
            <a:ext cx="8856984" cy="604867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itchFamily="2" charset="2"/>
              <a:buChar char="Ø"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Разбить  число  на  классы, отделяя  по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цифры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справа  налево .</a:t>
            </a:r>
          </a:p>
          <a:p>
            <a:pPr marL="571500" indent="-571500">
              <a:buFont typeface="Wingdings" pitchFamily="2" charset="2"/>
              <a:buChar char="Ø"/>
            </a:pPr>
            <a:endParaRPr lang="ru-RU" sz="4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Прочитать  число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слева  направо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4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 группой 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цифр  и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название  класса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затем трехзначное число  представленное 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 группой 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цифр  и 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название  класса 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 т.д.</a:t>
            </a:r>
          </a:p>
          <a:p>
            <a:pPr marL="571500" indent="-571500">
              <a:buFont typeface="Wingdings" pitchFamily="2" charset="2"/>
              <a:buChar char="Ø"/>
            </a:pPr>
            <a:endParaRPr lang="ru-RU" sz="40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все три  разряда  заполнены  нулями, то  при  чтении  этот  класс  пропускают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0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524000"/>
            <a:ext cx="9036496" cy="5001344"/>
          </a:xfrm>
        </p:spPr>
        <p:txBody>
          <a:bodyPr numCol="2">
            <a:normAutofit/>
          </a:bodyPr>
          <a:lstStyle/>
          <a:p>
            <a:r>
              <a:rPr lang="ru-RU" sz="4400" dirty="0" smtClean="0"/>
              <a:t>237 508 906</a:t>
            </a:r>
          </a:p>
          <a:p>
            <a:r>
              <a:rPr lang="ru-RU" sz="4400" dirty="0" smtClean="0"/>
              <a:t>3 426 031 008</a:t>
            </a:r>
          </a:p>
          <a:p>
            <a:r>
              <a:rPr lang="ru-RU" sz="4400" dirty="0" smtClean="0"/>
              <a:t>68 025 360 010</a:t>
            </a:r>
          </a:p>
          <a:p>
            <a:r>
              <a:rPr lang="ru-RU" sz="4400" dirty="0" smtClean="0"/>
              <a:t>1 001 010 100</a:t>
            </a:r>
          </a:p>
          <a:p>
            <a:r>
              <a:rPr lang="ru-RU" sz="4400" dirty="0" smtClean="0"/>
              <a:t>12 000 300 502</a:t>
            </a:r>
          </a:p>
          <a:p>
            <a:r>
              <a:rPr lang="ru-RU" sz="4400" dirty="0" smtClean="0"/>
              <a:t>800 007 000 004</a:t>
            </a:r>
          </a:p>
          <a:p>
            <a:r>
              <a:rPr lang="ru-RU" sz="4400" dirty="0" smtClean="0"/>
              <a:t>300 004</a:t>
            </a:r>
          </a:p>
          <a:p>
            <a:r>
              <a:rPr lang="ru-RU" sz="4400" dirty="0" smtClean="0"/>
              <a:t>27 000 350 009</a:t>
            </a:r>
          </a:p>
          <a:p>
            <a:r>
              <a:rPr lang="ru-RU" sz="4400" dirty="0" smtClean="0"/>
              <a:t>4 023 000</a:t>
            </a:r>
          </a:p>
          <a:p>
            <a:r>
              <a:rPr lang="ru-RU" sz="4400" dirty="0" smtClean="0"/>
              <a:t>480 000 019</a:t>
            </a:r>
          </a:p>
          <a:p>
            <a:r>
              <a:rPr lang="ru-RU" sz="4400" dirty="0" smtClean="0"/>
              <a:t>5 000 347 008</a:t>
            </a:r>
          </a:p>
          <a:p>
            <a:r>
              <a:rPr lang="ru-RU" sz="4400" dirty="0" smtClean="0"/>
              <a:t>7 000 069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4">
                    <a:lumMod val="50000"/>
                  </a:schemeClr>
                </a:solidFill>
              </a:rPr>
              <a:t>Прочитать числа:</a:t>
            </a:r>
            <a:endParaRPr lang="ru-RU" sz="5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1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332656"/>
                <a:ext cx="8208912" cy="612068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sz="48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Сумма  </a:t>
                </a:r>
                <a:r>
                  <a:rPr lang="ru-RU" sz="48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разрядных  </a:t>
                </a:r>
                <a:r>
                  <a:rPr lang="ru-RU" sz="48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слагаемых</a:t>
                </a:r>
                <a:r>
                  <a:rPr lang="ru-RU" sz="40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3758 = 3000 + 700 + 50 + 8</a:t>
                </a:r>
                <a:b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cs typeface="Times New Roman" pitchFamily="18" charset="0"/>
                        </a:rPr>
                        <m:t>𝟑𝟕𝟖𝟓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cs typeface="Times New Roman" pitchFamily="18" charset="0"/>
                        </a:rPr>
                        <m:t>𝟑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∙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𝟏𝟎𝟎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+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𝟕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∙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𝟏𝟎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+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𝟓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∙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𝟏𝟎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+</m:t>
                      </m:r>
                      <m:r>
                        <a:rPr lang="ru-RU" sz="4000" b="1" i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𝟖</m:t>
                      </m:r>
                    </m:oMath>
                  </m:oMathPara>
                </a14:m>
                <a:r>
                  <a:rPr lang="ru-RU" sz="4000" b="1" i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000" b="1" i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4000" b="1" i="1" dirty="0">
                    <a:solidFill>
                      <a:schemeClr val="accent4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48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Из Учебника стр.11 №26</a:t>
                </a:r>
                <a:br>
                  <a:rPr lang="ru-RU" sz="48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ru-RU" sz="4800" b="1" i="1" u="sng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332656"/>
                <a:ext cx="8208912" cy="6120680"/>
              </a:xfrm>
              <a:blipFill rotWithShape="1">
                <a:blip r:embed="rId2"/>
                <a:stretch>
                  <a:fillRect l="-2229" r="-8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4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3284984"/>
            <a:ext cx="8229600" cy="3240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dirty="0" smtClean="0"/>
              <a:t>2) Зачет «Чтение натуральных чисел» 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3) Читать из Учебника стр.13-16</a:t>
            </a:r>
          </a:p>
          <a:p>
            <a:pPr marL="0" indent="0">
              <a:buNone/>
            </a:pPr>
            <a:r>
              <a:rPr lang="ru-RU" sz="4400" dirty="0" smtClean="0"/>
              <a:t>«Как считали в старину»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2232248"/>
          </a:xfrm>
        </p:spPr>
        <p:txBody>
          <a:bodyPr>
            <a:no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1) Работа в рабочей тетради №1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Стр.5-6  Упражнения </a:t>
            </a:r>
            <a:r>
              <a:rPr lang="ru-RU" dirty="0" smtClean="0">
                <a:solidFill>
                  <a:schemeClr val="tx1"/>
                </a:solidFill>
              </a:rPr>
              <a:t>6,7,8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(Сдать на оценку)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2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3 УМК Мерзляк</Template>
  <TotalTime>31</TotalTime>
  <Words>247</Words>
  <Application>Microsoft Office PowerPoint</Application>
  <PresentationFormat>Экран (4:3)</PresentationFormat>
  <Paragraphs>57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Cambria Math</vt:lpstr>
      <vt:lpstr>Comic Sans MS</vt:lpstr>
      <vt:lpstr>Constantia</vt:lpstr>
      <vt:lpstr>Impact</vt:lpstr>
      <vt:lpstr>Times New Roman</vt:lpstr>
      <vt:lpstr>Wingdings</vt:lpstr>
      <vt:lpstr>Wingdings 2</vt:lpstr>
      <vt:lpstr>Бумажная</vt:lpstr>
      <vt:lpstr>Презентация PowerPoint</vt:lpstr>
      <vt:lpstr>Математический диктант</vt:lpstr>
      <vt:lpstr>ЦИФРЫ. ДЕСЯТИЧНАЯ ЗАПИСЬ   НАТУРАЛЬНЫХ  ЧИСЕЛ. ПОВТОРЕНИЕ ПРОЙДЕННОГО</vt:lpstr>
      <vt:lpstr>Однозначные – натуральные  числа, записанные одной  цифрой.  Двузначные – натуральные  числа, записанные  двумя  цифрами.  Трехзначные – натуральные  числа, записанные  тремя  числами  и т.д.  Многозначные – все  числа  кроме                             однозначных.</vt:lpstr>
      <vt:lpstr>Чтобы  прочесть  многозначное  число, цифры  его  записи   разбивают  на  группы  по  три  цифры  слева  на  право. Эти  группы  называют  КЛАССАМИ. </vt:lpstr>
      <vt:lpstr>ПРАВИЛО  ЧТЕНИЯ  ЧИСЕЛ</vt:lpstr>
      <vt:lpstr>Прочитать числа:</vt:lpstr>
      <vt:lpstr>Сумма  разрядных  слагаемых  3758 = 3000 + 700 + 50 + 8  3785=3∙100+7∙10+5∙10+8   Из Учебника стр.11 №26 </vt:lpstr>
      <vt:lpstr>1) Работа в рабочей тетради №1 Стр.5-6  Упражнения 6,7,8 (Сдать на оценку)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НатЕвг</dc:creator>
  <cp:lastModifiedBy>Наталья</cp:lastModifiedBy>
  <cp:revision>6</cp:revision>
  <dcterms:created xsi:type="dcterms:W3CDTF">2015-09-06T15:59:33Z</dcterms:created>
  <dcterms:modified xsi:type="dcterms:W3CDTF">2016-11-26T12:16:04Z</dcterms:modified>
</cp:coreProperties>
</file>