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72" r:id="rId2"/>
    <p:sldId id="269" r:id="rId3"/>
    <p:sldId id="282" r:id="rId4"/>
    <p:sldId id="258" r:id="rId5"/>
    <p:sldId id="259" r:id="rId6"/>
    <p:sldId id="260" r:id="rId7"/>
    <p:sldId id="263" r:id="rId8"/>
    <p:sldId id="264" r:id="rId9"/>
    <p:sldId id="266" r:id="rId10"/>
    <p:sldId id="261" r:id="rId11"/>
    <p:sldId id="268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F0FF3"/>
    <a:srgbClr val="000000"/>
    <a:srgbClr val="F63E0C"/>
    <a:srgbClr val="14EE67"/>
    <a:srgbClr val="F2A710"/>
    <a:srgbClr val="0DEAF5"/>
    <a:srgbClr val="C39D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4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BE6FF-F4A8-488B-96EE-427C65BC2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162E5-2DEC-467F-98A5-F786D8EE2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40836-9A60-4CBB-8160-69BA708D7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BD7D2-6024-4093-A1DE-33BF77911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6955B-2808-4055-BBC7-E8DE0CC38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82DFB-A477-48F2-B06E-EBCFD9B75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4FAD4-56B3-4A68-B00C-5626AC424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B8D1-BA7A-4C5D-8D15-F77EC1D18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F88FD-5D94-4B96-8205-D67202BB1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A6DB4-01E7-485E-8ACA-9CC6FB47B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272C2-BE7E-4953-8484-B4A24F688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8B3A5-E558-4EF0-8B53-4874184CC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921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81AECA2-763D-492D-B716-9C50FEFFD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23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3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5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8385175" cy="571500"/>
          </a:xfrm>
        </p:spPr>
        <p:txBody>
          <a:bodyPr/>
          <a:lstStyle/>
          <a:p>
            <a:pPr algn="r">
              <a:defRPr/>
            </a:pPr>
            <a:r>
              <a:rPr lang="ru-RU" sz="2800" dirty="0" smtClean="0"/>
              <a:t>Урок математики  в 3 классе</a:t>
            </a:r>
            <a:br>
              <a:rPr lang="ru-RU" sz="2800" dirty="0" smtClean="0"/>
            </a:br>
            <a:endParaRPr lang="ru-RU" sz="16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109537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000" dirty="0" smtClean="0"/>
              <a:t>Тема: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5400" b="1" dirty="0" smtClean="0"/>
              <a:t>Формула произведения</a:t>
            </a:r>
            <a:endParaRPr lang="ru-RU" sz="54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42875" y="4000500"/>
            <a:ext cx="91440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Цели урока: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Tx/>
              <a:buChar char="-"/>
              <a:defRPr/>
            </a:pPr>
            <a:r>
              <a:rPr lang="ru-RU" sz="2000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Познакомиться с понятием  формула произведения.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Tx/>
              <a:buChar char="-"/>
              <a:defRPr/>
            </a:pPr>
            <a:r>
              <a:rPr lang="ru-RU" sz="2000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Учиться решать текстовые задачи, требующих установления зависимости между разными величинами.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Tx/>
              <a:buChar char="-"/>
              <a:defRPr/>
            </a:pPr>
            <a:r>
              <a:rPr lang="ru-RU" sz="2000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Способствовать развитию следующих  качеств: умение выделять принципиальные стороны наблюдаемых явлений, что дает возможность исследовать и осмысливать любые решаемые задачи.  </a:t>
            </a:r>
            <a:endParaRPr lang="ru-RU" sz="5400" b="1" i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857224" y="2643182"/>
            <a:ext cx="8007350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Мальцева Ольга Владимировна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ru-RU" sz="2000" i="1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учитель начальных классов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высшей квалификационный категории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МОУ СОШ</a:t>
            </a:r>
            <a:r>
              <a:rPr kumimoji="0" lang="ru-RU" sz="2000" b="0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№5 </a:t>
            </a:r>
            <a:endParaRPr kumimoji="0" lang="ru-RU" sz="20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767655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WordArt 31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2641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№7 стр.55</a:t>
            </a:r>
          </a:p>
        </p:txBody>
      </p:sp>
      <p:sp>
        <p:nvSpPr>
          <p:cNvPr id="15392" name="WordArt 32"/>
          <p:cNvSpPr>
            <a:spLocks noChangeArrowheads="1" noChangeShapeType="1" noTextEdit="1"/>
          </p:cNvSpPr>
          <p:nvPr/>
        </p:nvSpPr>
        <p:spPr bwMode="auto">
          <a:xfrm>
            <a:off x="323850" y="981075"/>
            <a:ext cx="23764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Б-3525000</a:t>
            </a:r>
          </a:p>
        </p:txBody>
      </p:sp>
      <p:sp>
        <p:nvSpPr>
          <p:cNvPr id="15394" name="WordArt 34"/>
          <p:cNvSpPr>
            <a:spLocks noChangeArrowheads="1" noChangeShapeType="1" noTextEdit="1"/>
          </p:cNvSpPr>
          <p:nvPr/>
        </p:nvSpPr>
        <p:spPr bwMode="auto">
          <a:xfrm>
            <a:off x="323850" y="1628775"/>
            <a:ext cx="23764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Е-374066</a:t>
            </a:r>
          </a:p>
        </p:txBody>
      </p:sp>
      <p:sp>
        <p:nvSpPr>
          <p:cNvPr id="15395" name="WordArt 35"/>
          <p:cNvSpPr>
            <a:spLocks noChangeArrowheads="1" noChangeShapeType="1" noTextEdit="1"/>
          </p:cNvSpPr>
          <p:nvPr/>
        </p:nvSpPr>
        <p:spPr bwMode="auto">
          <a:xfrm>
            <a:off x="3203575" y="1628775"/>
            <a:ext cx="23764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М-440882</a:t>
            </a:r>
          </a:p>
        </p:txBody>
      </p:sp>
      <p:sp>
        <p:nvSpPr>
          <p:cNvPr id="15396" name="WordArt 36"/>
          <p:cNvSpPr>
            <a:spLocks noChangeArrowheads="1" noChangeShapeType="1" noTextEdit="1"/>
          </p:cNvSpPr>
          <p:nvPr/>
        </p:nvSpPr>
        <p:spPr bwMode="auto">
          <a:xfrm>
            <a:off x="3203575" y="981075"/>
            <a:ext cx="23764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Р-844760</a:t>
            </a:r>
          </a:p>
        </p:txBody>
      </p:sp>
      <p:sp>
        <p:nvSpPr>
          <p:cNvPr id="15397" name="WordArt 37"/>
          <p:cNvSpPr>
            <a:spLocks noChangeArrowheads="1" noChangeShapeType="1" noTextEdit="1"/>
          </p:cNvSpPr>
          <p:nvPr/>
        </p:nvSpPr>
        <p:spPr bwMode="auto">
          <a:xfrm>
            <a:off x="6443663" y="1557338"/>
            <a:ext cx="23764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У-1021650</a:t>
            </a:r>
          </a:p>
        </p:txBody>
      </p:sp>
      <p:sp>
        <p:nvSpPr>
          <p:cNvPr id="15398" name="WordArt 38"/>
          <p:cNvSpPr>
            <a:spLocks noChangeArrowheads="1" noChangeShapeType="1" noTextEdit="1"/>
          </p:cNvSpPr>
          <p:nvPr/>
        </p:nvSpPr>
        <p:spPr bwMode="auto">
          <a:xfrm>
            <a:off x="6443663" y="981075"/>
            <a:ext cx="237648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И-659856</a:t>
            </a:r>
          </a:p>
        </p:txBody>
      </p:sp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250825" y="2565400"/>
            <a:ext cx="1439863" cy="13684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1692275" y="2565400"/>
            <a:ext cx="1439863" cy="13684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01" name="Rectangle 41"/>
          <p:cNvSpPr>
            <a:spLocks noChangeArrowheads="1"/>
          </p:cNvSpPr>
          <p:nvPr/>
        </p:nvSpPr>
        <p:spPr bwMode="auto">
          <a:xfrm>
            <a:off x="4572000" y="2565400"/>
            <a:ext cx="1439863" cy="13684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3132138" y="2565400"/>
            <a:ext cx="1439862" cy="13684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7451725" y="2565400"/>
            <a:ext cx="1439863" cy="13684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6011863" y="2565400"/>
            <a:ext cx="1439862" cy="13684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05" name="WordArt 45"/>
          <p:cNvSpPr>
            <a:spLocks noChangeArrowheads="1" noChangeShapeType="1" noTextEdit="1"/>
          </p:cNvSpPr>
          <p:nvPr/>
        </p:nvSpPr>
        <p:spPr bwMode="auto">
          <a:xfrm>
            <a:off x="611188" y="2924175"/>
            <a:ext cx="720725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3E0C"/>
                </a:solidFill>
                <a:latin typeface="Arial"/>
                <a:cs typeface="Arial"/>
              </a:rPr>
              <a:t>Б</a:t>
            </a:r>
          </a:p>
        </p:txBody>
      </p:sp>
      <p:sp>
        <p:nvSpPr>
          <p:cNvPr id="15406" name="WordArt 46"/>
          <p:cNvSpPr>
            <a:spLocks noChangeArrowheads="1" noChangeShapeType="1" noTextEdit="1"/>
          </p:cNvSpPr>
          <p:nvPr/>
        </p:nvSpPr>
        <p:spPr bwMode="auto">
          <a:xfrm>
            <a:off x="1979613" y="2924175"/>
            <a:ext cx="720725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3E0C"/>
                </a:solidFill>
                <a:latin typeface="Arial"/>
                <a:cs typeface="Arial"/>
              </a:rPr>
              <a:t>У</a:t>
            </a:r>
          </a:p>
        </p:txBody>
      </p:sp>
      <p:sp>
        <p:nvSpPr>
          <p:cNvPr id="15407" name="WordArt 47"/>
          <p:cNvSpPr>
            <a:spLocks noChangeArrowheads="1" noChangeShapeType="1" noTextEdit="1"/>
          </p:cNvSpPr>
          <p:nvPr/>
        </p:nvSpPr>
        <p:spPr bwMode="auto">
          <a:xfrm>
            <a:off x="7812088" y="2924175"/>
            <a:ext cx="720725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3E0C"/>
                </a:solidFill>
                <a:latin typeface="Arial"/>
                <a:cs typeface="Arial"/>
              </a:rPr>
              <a:t>Е</a:t>
            </a:r>
          </a:p>
        </p:txBody>
      </p:sp>
      <p:sp>
        <p:nvSpPr>
          <p:cNvPr id="15408" name="WordArt 48"/>
          <p:cNvSpPr>
            <a:spLocks noChangeArrowheads="1" noChangeShapeType="1" noTextEdit="1"/>
          </p:cNvSpPr>
          <p:nvPr/>
        </p:nvSpPr>
        <p:spPr bwMode="auto">
          <a:xfrm>
            <a:off x="6372225" y="2924175"/>
            <a:ext cx="720725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3E0C"/>
                </a:solidFill>
                <a:latin typeface="Arial"/>
                <a:cs typeface="Arial"/>
              </a:rPr>
              <a:t>М</a:t>
            </a:r>
          </a:p>
        </p:txBody>
      </p:sp>
      <p:sp>
        <p:nvSpPr>
          <p:cNvPr id="15409" name="WordArt 49"/>
          <p:cNvSpPr>
            <a:spLocks noChangeArrowheads="1" noChangeShapeType="1" noTextEdit="1"/>
          </p:cNvSpPr>
          <p:nvPr/>
        </p:nvSpPr>
        <p:spPr bwMode="auto">
          <a:xfrm>
            <a:off x="5003800" y="2924175"/>
            <a:ext cx="720725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3E0C"/>
                </a:solidFill>
                <a:latin typeface="Arial"/>
                <a:cs typeface="Arial"/>
              </a:rPr>
              <a:t>И</a:t>
            </a:r>
          </a:p>
        </p:txBody>
      </p:sp>
      <p:sp>
        <p:nvSpPr>
          <p:cNvPr id="15410" name="WordArt 50"/>
          <p:cNvSpPr>
            <a:spLocks noChangeArrowheads="1" noChangeShapeType="1" noTextEdit="1"/>
          </p:cNvSpPr>
          <p:nvPr/>
        </p:nvSpPr>
        <p:spPr bwMode="auto">
          <a:xfrm>
            <a:off x="3492500" y="2924175"/>
            <a:ext cx="720725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63E0C"/>
                </a:solidFill>
                <a:latin typeface="Arial"/>
                <a:cs typeface="Arial"/>
              </a:rPr>
              <a:t>Р</a:t>
            </a:r>
          </a:p>
        </p:txBody>
      </p:sp>
      <p:pic>
        <p:nvPicPr>
          <p:cNvPr id="15411" name="Picture 51" descr="ballondedee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2754313"/>
            <a:ext cx="433070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20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20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20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20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20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20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2" grpId="0" animBg="1"/>
      <p:bldP spid="15394" grpId="0" animBg="1"/>
      <p:bldP spid="15395" grpId="0" animBg="1"/>
      <p:bldP spid="15396" grpId="0" animBg="1"/>
      <p:bldP spid="15397" grpId="0" animBg="1"/>
      <p:bldP spid="15398" grpId="0" animBg="1"/>
      <p:bldP spid="15399" grpId="0" animBg="1"/>
      <p:bldP spid="15400" grpId="0" animBg="1"/>
      <p:bldP spid="15401" grpId="0" animBg="1"/>
      <p:bldP spid="15402" grpId="0" animBg="1"/>
      <p:bldP spid="15403" grpId="0" animBg="1"/>
      <p:bldP spid="15404" grpId="0" animBg="1"/>
      <p:bldP spid="15405" grpId="0" animBg="1"/>
      <p:bldP spid="15406" grpId="0" animBg="1"/>
      <p:bldP spid="15407" grpId="0" animBg="1"/>
      <p:bldP spid="15408" grpId="0" animBg="1"/>
      <p:bldP spid="15409" grpId="0" animBg="1"/>
      <p:bldP spid="154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7"/>
          <p:cNvSpPr>
            <a:spLocks noChangeArrowheads="1" noChangeShapeType="1" noTextEdit="1"/>
          </p:cNvSpPr>
          <p:nvPr/>
        </p:nvSpPr>
        <p:spPr bwMode="auto">
          <a:xfrm>
            <a:off x="-4284663" y="3141663"/>
            <a:ext cx="17687926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339" name="WordArt 8"/>
          <p:cNvSpPr>
            <a:spLocks noChangeArrowheads="1" noChangeShapeType="1" noTextEdit="1"/>
          </p:cNvSpPr>
          <p:nvPr/>
        </p:nvSpPr>
        <p:spPr bwMode="auto">
          <a:xfrm>
            <a:off x="1187450" y="4941888"/>
            <a:ext cx="6337300" cy="115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latin typeface="Arial"/>
              <a:cs typeface="Arial"/>
            </a:endParaRPr>
          </a:p>
        </p:txBody>
      </p:sp>
      <p:pic>
        <p:nvPicPr>
          <p:cNvPr id="14340" name="Picture 9" descr="email 2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-458788"/>
            <a:ext cx="34559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WordArt 13"/>
          <p:cNvSpPr>
            <a:spLocks noChangeArrowheads="1" noChangeShapeType="1" noTextEdit="1"/>
          </p:cNvSpPr>
          <p:nvPr/>
        </p:nvSpPr>
        <p:spPr bwMode="auto">
          <a:xfrm>
            <a:off x="4067175" y="2205038"/>
            <a:ext cx="4679950" cy="1787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2A710"/>
                </a:solidFill>
                <a:effectLst>
                  <a:outerShdw dist="53882" dir="2700000" algn="ctr" rotWithShape="0">
                    <a:srgbClr val="000000"/>
                  </a:outerShdw>
                </a:effectLst>
                <a:latin typeface="Arial"/>
                <a:cs typeface="Arial"/>
              </a:rPr>
              <a:t>c. 54 №3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2A710"/>
                </a:solidFill>
                <a:effectLst>
                  <a:outerShdw dist="53882" dir="2700000" algn="ctr" rotWithShape="0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2A710"/>
                </a:solidFill>
                <a:effectLst>
                  <a:outerShdw dist="53882" dir="2700000" algn="ctr" rotWithShape="0">
                    <a:srgbClr val="000000"/>
                  </a:outerShdw>
                </a:effectLst>
                <a:latin typeface="Arial"/>
                <a:cs typeface="Arial"/>
              </a:rPr>
              <a:t>с. 55 №10</a:t>
            </a:r>
          </a:p>
        </p:txBody>
      </p:sp>
      <p:sp>
        <p:nvSpPr>
          <p:cNvPr id="14342" name="WordArt 14"/>
          <p:cNvSpPr>
            <a:spLocks noChangeArrowheads="1" noChangeShapeType="1" noTextEdit="1"/>
          </p:cNvSpPr>
          <p:nvPr/>
        </p:nvSpPr>
        <p:spPr bwMode="auto">
          <a:xfrm>
            <a:off x="250825" y="2420938"/>
            <a:ext cx="3381375" cy="338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000000"/>
                  </a:outerShdw>
                </a:effectLst>
                <a:latin typeface="Arial"/>
                <a:cs typeface="Arial"/>
              </a:rPr>
              <a:t>решить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000000"/>
                  </a:outerShdw>
                </a:effectLst>
                <a:latin typeface="Arial"/>
                <a:cs typeface="Arial"/>
              </a:rPr>
              <a:t>задачу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000000"/>
                  </a:outerShdw>
                </a:effectLst>
                <a:latin typeface="Arial"/>
                <a:cs typeface="Arial"/>
              </a:rPr>
              <a:t>и выражение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000000"/>
                  </a:outerShdw>
                </a:effectLst>
                <a:latin typeface="Arial"/>
                <a:cs typeface="Arial"/>
              </a:rPr>
              <a:t>по выбору</a:t>
            </a:r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 flipV="1">
            <a:off x="2987675" y="2708275"/>
            <a:ext cx="1296988" cy="865188"/>
          </a:xfrm>
          <a:prstGeom prst="line">
            <a:avLst/>
          </a:prstGeom>
          <a:noFill/>
          <a:ln w="76200">
            <a:solidFill>
              <a:srgbClr val="F2A71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 flipV="1">
            <a:off x="3708400" y="4076700"/>
            <a:ext cx="647700" cy="288925"/>
          </a:xfrm>
          <a:prstGeom prst="line">
            <a:avLst/>
          </a:prstGeom>
          <a:noFill/>
          <a:ln w="76200">
            <a:solidFill>
              <a:srgbClr val="F2A71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45" name="WordArt 17"/>
          <p:cNvSpPr>
            <a:spLocks noChangeArrowheads="1" noChangeShapeType="1" noTextEdit="1"/>
          </p:cNvSpPr>
          <p:nvPr/>
        </p:nvSpPr>
        <p:spPr bwMode="auto">
          <a:xfrm>
            <a:off x="4859338" y="188913"/>
            <a:ext cx="2808287" cy="11620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125724" dir="18900000" algn="ctr" rotWithShape="0">
                    <a:srgbClr val="000000"/>
                  </a:outerShdw>
                </a:effectLst>
                <a:latin typeface="Impact"/>
              </a:rPr>
              <a:t>Д / з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14EE67"/>
              </a:gs>
              <a:gs pos="100000">
                <a:srgbClr val="096E3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1042988" y="1125538"/>
            <a:ext cx="720090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000000">
                      <a:alpha val="79999"/>
                    </a:srgbClr>
                  </a:outerShdw>
                </a:effectLst>
                <a:latin typeface="Impact"/>
              </a:rPr>
              <a:t>Спасибо за урок!</a:t>
            </a:r>
          </a:p>
        </p:txBody>
      </p:sp>
      <p:pic>
        <p:nvPicPr>
          <p:cNvPr id="16389" name="Picture 11" descr="Emotion sylvestr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852738"/>
            <a:ext cx="31019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42844" y="214290"/>
            <a:ext cx="2071702" cy="857256"/>
          </a:xfrm>
        </p:spPr>
        <p:txBody>
          <a:bodyPr/>
          <a:lstStyle/>
          <a:p>
            <a:pPr eaLnBrk="1" hangingPunct="1">
              <a:defRPr/>
            </a:pPr>
            <a:r>
              <a:rPr lang="en-US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2400</a:t>
            </a:r>
            <a:endParaRPr lang="ru-RU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285852" y="928670"/>
            <a:ext cx="164307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54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400</a:t>
            </a:r>
            <a:endParaRPr lang="ru-RU" sz="5400" b="1" kern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00232" y="1643050"/>
            <a:ext cx="214314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54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3000</a:t>
            </a:r>
            <a:endParaRPr lang="ru-RU" sz="5400" b="1" kern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143240" y="2357430"/>
            <a:ext cx="11430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54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60</a:t>
            </a:r>
            <a:endParaRPr lang="ru-RU" sz="5400" b="1" kern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643306" y="3000372"/>
            <a:ext cx="207170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54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1200</a:t>
            </a:r>
            <a:endParaRPr lang="ru-RU" sz="5400" b="1" kern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5072066" y="3643314"/>
            <a:ext cx="121444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54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15</a:t>
            </a:r>
            <a:endParaRPr lang="ru-RU" sz="5400" b="1" kern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5643570" y="4357694"/>
            <a:ext cx="164307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54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800</a:t>
            </a:r>
            <a:endParaRPr lang="ru-RU" sz="5400" b="1" kern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6715140" y="5072074"/>
            <a:ext cx="164307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54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960</a:t>
            </a:r>
            <a:endParaRPr lang="ru-RU" sz="5400" b="1" kern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7858148" y="5715016"/>
            <a:ext cx="121444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54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36</a:t>
            </a:r>
            <a:endParaRPr lang="ru-RU" sz="5400" b="1" kern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285720" y="6215082"/>
            <a:ext cx="271464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2000" b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+mj-ea"/>
                <a:cs typeface="+mj-cs"/>
              </a:rPr>
              <a:t>проверим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3071770" y="142852"/>
            <a:ext cx="607223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kern="0" cap="all" dirty="0">
                <a:ln w="76200"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ea typeface="+mj-ea"/>
                <a:cs typeface="+mj-cs"/>
              </a:rPr>
              <a:t>Математический диктант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286124"/>
            <a:ext cx="8385175" cy="1431925"/>
          </a:xfrm>
        </p:spPr>
        <p:txBody>
          <a:bodyPr/>
          <a:lstStyle/>
          <a:p>
            <a:pPr algn="ctr"/>
            <a:r>
              <a:rPr lang="ru-RU" dirty="0" smtClean="0"/>
              <a:t>Формула произведения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14EE67"/>
              </a:gs>
              <a:gs pos="100000">
                <a:srgbClr val="096E3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348038" y="3213100"/>
            <a:ext cx="5472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F0FF3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40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313" y="533400"/>
          <a:ext cx="8643995" cy="618115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57190"/>
                <a:gridCol w="2286014"/>
                <a:gridCol w="2143142"/>
                <a:gridCol w="1857386"/>
                <a:gridCol w="2000263"/>
              </a:tblGrid>
              <a:tr h="68759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Расстояние </a:t>
                      </a:r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Скорость </a:t>
                      </a:r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</a:t>
                      </a:r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Время </a:t>
                      </a:r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</a:t>
                      </a:r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3200" b="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Работа </a:t>
                      </a:r>
                      <a:r>
                        <a:rPr lang="ru-RU" b="1" i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(А)</a:t>
                      </a:r>
                      <a:endParaRPr lang="ru-RU" b="1" i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Производительность </a:t>
                      </a:r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</a:t>
                      </a:r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Время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</a:p>
                    <a:p>
                      <a:pPr algn="l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b="1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Стоимость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(С)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Цена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(а)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Количество товара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Объем бассейна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Скорость</a:t>
                      </a:r>
                      <a:r>
                        <a:rPr lang="ru-RU" b="1" baseline="0" dirty="0" smtClean="0"/>
                        <a:t> наполнения бассейна </a:t>
                      </a:r>
                      <a:r>
                        <a:rPr lang="en-US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u-RU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r>
                        <a:rPr lang="en-US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Время наполнения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b="1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Количество квартир</a:t>
                      </a:r>
                      <a:r>
                        <a:rPr lang="ru-RU" b="1" baseline="0" dirty="0" smtClean="0"/>
                        <a:t> в доме </a:t>
                      </a:r>
                      <a:r>
                        <a:rPr lang="en-US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u-RU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</a:t>
                      </a:r>
                      <a:r>
                        <a:rPr lang="en-US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/>
                        <a:t>Количество квартир  на одном этаже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Количество</a:t>
                      </a:r>
                      <a:r>
                        <a:rPr lang="ru-RU" b="1" baseline="0" dirty="0" smtClean="0"/>
                        <a:t> этажей </a:t>
                      </a:r>
                      <a:r>
                        <a:rPr lang="en-US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(n)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b="1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Площадь</a:t>
                      </a:r>
                      <a:r>
                        <a:rPr lang="ru-RU" b="1" baseline="0" dirty="0" smtClean="0"/>
                        <a:t> прямоугольника </a:t>
                      </a:r>
                      <a:r>
                        <a:rPr lang="ru-RU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</a:t>
                      </a:r>
                      <a:r>
                        <a:rPr lang="ru-RU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Длина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(а)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Ширина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b="1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Общая масса варенья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(М)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Масса в одной банке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Количество банок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b="1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Общий</a:t>
                      </a:r>
                      <a:r>
                        <a:rPr lang="ru-RU" b="1" baseline="0" dirty="0" smtClean="0"/>
                        <a:t> р</a:t>
                      </a:r>
                      <a:r>
                        <a:rPr lang="ru-RU" b="1" dirty="0" smtClean="0"/>
                        <a:t>асход ткани </a:t>
                      </a:r>
                      <a:r>
                        <a:rPr lang="en-US" b="1" dirty="0" smtClean="0"/>
                        <a:t>(P)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Расход ткани на одно изделие 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</a:t>
                      </a:r>
                      <a:r>
                        <a:rPr lang="ru-RU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Количество</a:t>
                      </a:r>
                      <a:r>
                        <a:rPr lang="ru-RU" b="1" baseline="0" dirty="0" smtClean="0"/>
                        <a:t> изделий </a:t>
                      </a:r>
                      <a:r>
                        <a:rPr lang="ru-RU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US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</a:t>
                      </a:r>
                      <a:r>
                        <a:rPr lang="ru-RU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u-RU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929438" y="571500"/>
            <a:ext cx="18573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929438" y="1285875"/>
            <a:ext cx="18573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29438" y="2000250"/>
            <a:ext cx="18573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929438" y="2786063"/>
            <a:ext cx="18573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929438" y="3643313"/>
            <a:ext cx="18573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929438" y="4572000"/>
            <a:ext cx="18573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929438" y="5429250"/>
            <a:ext cx="18573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US" sz="3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3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929438" y="6072188"/>
            <a:ext cx="18573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500688" y="142875"/>
            <a:ext cx="3286125" cy="357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Формула  произведения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20161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s=v t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1835150" y="76517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rgbClr val="0F0F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250825" y="1341438"/>
            <a:ext cx="20161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A=v t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1835150" y="1773238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rgbClr val="0F0F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WordArt 9"/>
          <p:cNvSpPr>
            <a:spLocks noChangeArrowheads="1" noChangeShapeType="1" noTextEdit="1"/>
          </p:cNvSpPr>
          <p:nvPr/>
        </p:nvSpPr>
        <p:spPr bwMode="auto">
          <a:xfrm>
            <a:off x="179388" y="2349500"/>
            <a:ext cx="22320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C=a n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1763713" y="27813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rgbClr val="0F0F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WordArt 11"/>
          <p:cNvSpPr>
            <a:spLocks noChangeArrowheads="1" noChangeShapeType="1" noTextEdit="1"/>
          </p:cNvSpPr>
          <p:nvPr/>
        </p:nvSpPr>
        <p:spPr bwMode="auto">
          <a:xfrm>
            <a:off x="6429375" y="785813"/>
            <a:ext cx="2160588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S=a b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204" name="WordArt 12"/>
          <p:cNvSpPr>
            <a:spLocks noChangeArrowheads="1" noChangeShapeType="1" noTextEdit="1"/>
          </p:cNvSpPr>
          <p:nvPr/>
        </p:nvSpPr>
        <p:spPr bwMode="auto">
          <a:xfrm>
            <a:off x="3286125" y="3214688"/>
            <a:ext cx="20161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V=a t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205" name="WordArt 13"/>
          <p:cNvSpPr>
            <a:spLocks noChangeArrowheads="1" noChangeShapeType="1" noTextEdit="1"/>
          </p:cNvSpPr>
          <p:nvPr/>
        </p:nvSpPr>
        <p:spPr bwMode="auto">
          <a:xfrm>
            <a:off x="3286125" y="2214563"/>
            <a:ext cx="20161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K=k n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206" name="WordArt 14"/>
          <p:cNvSpPr>
            <a:spLocks noChangeArrowheads="1" noChangeShapeType="1" noTextEdit="1"/>
          </p:cNvSpPr>
          <p:nvPr/>
        </p:nvSpPr>
        <p:spPr bwMode="auto">
          <a:xfrm>
            <a:off x="6443663" y="2924175"/>
            <a:ext cx="22320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P=p n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207" name="WordArt 15"/>
          <p:cNvSpPr>
            <a:spLocks noChangeArrowheads="1" noChangeShapeType="1" noTextEdit="1"/>
          </p:cNvSpPr>
          <p:nvPr/>
        </p:nvSpPr>
        <p:spPr bwMode="auto">
          <a:xfrm>
            <a:off x="6516688" y="1844675"/>
            <a:ext cx="22320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M=m n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210" name="Oval 18"/>
          <p:cNvSpPr>
            <a:spLocks noChangeArrowheads="1"/>
          </p:cNvSpPr>
          <p:nvPr/>
        </p:nvSpPr>
        <p:spPr bwMode="auto">
          <a:xfrm>
            <a:off x="4859338" y="3573463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rgbClr val="0F0F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4716463" y="26416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rgbClr val="0F0F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2" name="Oval 20"/>
          <p:cNvSpPr>
            <a:spLocks noChangeArrowheads="1"/>
          </p:cNvSpPr>
          <p:nvPr/>
        </p:nvSpPr>
        <p:spPr bwMode="auto">
          <a:xfrm>
            <a:off x="8027988" y="34290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rgbClr val="0F0F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3" name="Oval 21"/>
          <p:cNvSpPr>
            <a:spLocks noChangeArrowheads="1"/>
          </p:cNvSpPr>
          <p:nvPr/>
        </p:nvSpPr>
        <p:spPr bwMode="auto">
          <a:xfrm>
            <a:off x="8172450" y="227647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rgbClr val="0F0F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4" name="Oval 22"/>
          <p:cNvSpPr>
            <a:spLocks noChangeArrowheads="1"/>
          </p:cNvSpPr>
          <p:nvPr/>
        </p:nvSpPr>
        <p:spPr bwMode="auto">
          <a:xfrm>
            <a:off x="7885113" y="112553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rgbClr val="0F0FF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5" name="WordArt 23"/>
          <p:cNvSpPr>
            <a:spLocks noChangeArrowheads="1" noChangeShapeType="1" noTextEdit="1"/>
          </p:cNvSpPr>
          <p:nvPr/>
        </p:nvSpPr>
        <p:spPr bwMode="auto">
          <a:xfrm>
            <a:off x="2484438" y="5734050"/>
            <a:ext cx="3887787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2A710"/>
                </a:solidFill>
                <a:effectLst>
                  <a:outerShdw dist="63500" dir="2212194" algn="ctr" rotWithShape="0">
                    <a:srgbClr val="000000"/>
                  </a:outerShdw>
                </a:effectLst>
                <a:latin typeface="Arial"/>
                <a:cs typeface="Arial"/>
              </a:rPr>
              <a:t>a=b  c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2A710"/>
              </a:solidFill>
              <a:effectLst>
                <a:outerShdw dist="63500" dir="2212194" algn="ctr" rotWithShape="0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8216" name="Oval 24"/>
          <p:cNvSpPr>
            <a:spLocks noChangeArrowheads="1"/>
          </p:cNvSpPr>
          <p:nvPr/>
        </p:nvSpPr>
        <p:spPr bwMode="auto">
          <a:xfrm>
            <a:off x="5219700" y="6092825"/>
            <a:ext cx="215900" cy="215900"/>
          </a:xfrm>
          <a:prstGeom prst="ellipse">
            <a:avLst/>
          </a:prstGeom>
          <a:solidFill>
            <a:srgbClr val="F2A71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53882" dir="2700000" algn="ctr" rotWithShape="0">
              <a:srgbClr val="00000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  <p:bldP spid="8203" grpId="0" animBg="1"/>
      <p:bldP spid="8204" grpId="0" animBg="1"/>
      <p:bldP spid="8205" grpId="0" animBg="1"/>
      <p:bldP spid="8206" grpId="0" animBg="1"/>
      <p:bldP spid="8207" grpId="0" animBg="1"/>
      <p:bldP spid="8210" grpId="0" animBg="1"/>
      <p:bldP spid="8211" grpId="0" animBg="1"/>
      <p:bldP spid="8212" grpId="0" animBg="1"/>
      <p:bldP spid="8213" grpId="0" animBg="1"/>
      <p:bldP spid="8214" grpId="0" animBg="1"/>
      <p:bldP spid="8215" grpId="0" animBg="1"/>
      <p:bldP spid="82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WordArt 38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8207375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F0FF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53882" dir="2700000" algn="ctr" rotWithShape="0">
                    <a:srgbClr val="0F0FF3">
                      <a:alpha val="79999"/>
                    </a:srgbClr>
                  </a:outerShdw>
                </a:effectLst>
                <a:latin typeface="Impact"/>
              </a:rPr>
              <a:t>Проверка:</a:t>
            </a:r>
          </a:p>
        </p:txBody>
      </p:sp>
      <p:sp>
        <p:nvSpPr>
          <p:cNvPr id="11303" name="WordArt 39"/>
          <p:cNvSpPr>
            <a:spLocks noChangeArrowheads="1" noChangeShapeType="1" noTextEdit="1"/>
          </p:cNvSpPr>
          <p:nvPr/>
        </p:nvSpPr>
        <p:spPr bwMode="auto">
          <a:xfrm>
            <a:off x="250825" y="1268413"/>
            <a:ext cx="84978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effectLst>
                  <a:outerShdw dist="35921" dir="2700000" algn="ctr" rotWithShape="0">
                    <a:schemeClr val="tx2"/>
                  </a:outerShdw>
                </a:effectLst>
                <a:latin typeface="Arial"/>
                <a:cs typeface="Arial"/>
              </a:rPr>
              <a:t>1) 32+24=56(км)- прошел турист за два дня; </a:t>
            </a:r>
          </a:p>
        </p:txBody>
      </p:sp>
      <p:sp>
        <p:nvSpPr>
          <p:cNvPr id="11304" name="WordArt 40"/>
          <p:cNvSpPr>
            <a:spLocks noChangeArrowheads="1" noChangeShapeType="1" noTextEdit="1"/>
          </p:cNvSpPr>
          <p:nvPr/>
        </p:nvSpPr>
        <p:spPr bwMode="auto">
          <a:xfrm>
            <a:off x="250825" y="3141663"/>
            <a:ext cx="83518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3)32:4=8(ч)- время в 1-ый день;</a:t>
            </a:r>
          </a:p>
        </p:txBody>
      </p:sp>
      <p:sp>
        <p:nvSpPr>
          <p:cNvPr id="11305" name="WordArt 41"/>
          <p:cNvSpPr>
            <a:spLocks noChangeArrowheads="1" noChangeShapeType="1" noTextEdit="1"/>
          </p:cNvSpPr>
          <p:nvPr/>
        </p:nvSpPr>
        <p:spPr bwMode="auto">
          <a:xfrm>
            <a:off x="250825" y="4076700"/>
            <a:ext cx="84978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4)24:4=6(ч)- время во 2-ой день.</a:t>
            </a:r>
          </a:p>
        </p:txBody>
      </p:sp>
      <p:sp>
        <p:nvSpPr>
          <p:cNvPr id="11306" name="WordArt 42"/>
          <p:cNvSpPr>
            <a:spLocks noChangeArrowheads="1" noChangeShapeType="1" noTextEdit="1"/>
          </p:cNvSpPr>
          <p:nvPr/>
        </p:nvSpPr>
        <p:spPr bwMode="auto">
          <a:xfrm>
            <a:off x="250825" y="2276475"/>
            <a:ext cx="84248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effectLst>
                  <a:outerShdw dist="35921" dir="2700000" algn="ctr" rotWithShape="0">
                    <a:schemeClr val="tx2"/>
                  </a:outerShdw>
                </a:effectLst>
                <a:latin typeface="Arial"/>
                <a:cs typeface="Arial"/>
              </a:rPr>
              <a:t>2)56:14=4(км/ч)-скорость туриста;</a:t>
            </a:r>
          </a:p>
        </p:txBody>
      </p:sp>
      <p:sp>
        <p:nvSpPr>
          <p:cNvPr id="11307" name="WordArt 43"/>
          <p:cNvSpPr>
            <a:spLocks noChangeArrowheads="1" noChangeShapeType="1" noTextEdit="1"/>
          </p:cNvSpPr>
          <p:nvPr/>
        </p:nvSpPr>
        <p:spPr bwMode="auto">
          <a:xfrm>
            <a:off x="539750" y="5300663"/>
            <a:ext cx="76327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Ответ: 8 часов, 6 часов.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3" grpId="0" animBg="1"/>
      <p:bldP spid="11304" grpId="0" animBg="1"/>
      <p:bldP spid="11305" grpId="0" animBg="1"/>
      <p:bldP spid="11306" grpId="0" animBg="1"/>
      <p:bldP spid="113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14EE67"/>
              </a:gs>
              <a:gs pos="100000">
                <a:srgbClr val="096E3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graphicFrame>
        <p:nvGraphicFramePr>
          <p:cNvPr id="22641" name="Group 113"/>
          <p:cNvGraphicFramePr>
            <a:graphicFrameLocks noGrp="1"/>
          </p:cNvGraphicFramePr>
          <p:nvPr/>
        </p:nvGraphicFramePr>
        <p:xfrm>
          <a:off x="323850" y="333375"/>
          <a:ext cx="8640763" cy="5111752"/>
        </p:xfrm>
        <a:graphic>
          <a:graphicData uri="http://schemas.openxmlformats.org/drawingml/2006/table">
            <a:tbl>
              <a:tblPr/>
              <a:tblGrid>
                <a:gridCol w="1368425"/>
                <a:gridCol w="2087563"/>
                <a:gridCol w="3097212"/>
                <a:gridCol w="2087563"/>
              </a:tblGrid>
              <a:tr h="1277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277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277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II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277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I+II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22626" name="WordArt 98"/>
          <p:cNvSpPr>
            <a:spLocks noChangeArrowheads="1" noChangeShapeType="1" noTextEdit="1"/>
          </p:cNvSpPr>
          <p:nvPr/>
        </p:nvSpPr>
        <p:spPr bwMode="auto">
          <a:xfrm>
            <a:off x="3924300" y="2708275"/>
            <a:ext cx="2663825" cy="461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одинаковая</a:t>
            </a:r>
          </a:p>
        </p:txBody>
      </p:sp>
      <p:sp>
        <p:nvSpPr>
          <p:cNvPr id="22631" name="WordArt 103"/>
          <p:cNvSpPr>
            <a:spLocks noChangeArrowheads="1" noChangeShapeType="1" noTextEdit="1"/>
          </p:cNvSpPr>
          <p:nvPr/>
        </p:nvSpPr>
        <p:spPr bwMode="auto">
          <a:xfrm>
            <a:off x="2124075" y="1989138"/>
            <a:ext cx="1404938" cy="41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32 игр.</a:t>
            </a:r>
          </a:p>
        </p:txBody>
      </p:sp>
      <p:sp>
        <p:nvSpPr>
          <p:cNvPr id="22636" name="WordArt 108"/>
          <p:cNvSpPr>
            <a:spLocks noChangeArrowheads="1" noChangeShapeType="1" noTextEdit="1"/>
          </p:cNvSpPr>
          <p:nvPr/>
        </p:nvSpPr>
        <p:spPr bwMode="auto">
          <a:xfrm>
            <a:off x="2124075" y="3213100"/>
            <a:ext cx="1404938" cy="41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24 игр.</a:t>
            </a:r>
          </a:p>
        </p:txBody>
      </p:sp>
      <p:sp>
        <p:nvSpPr>
          <p:cNvPr id="22637" name="WordArt 109"/>
          <p:cNvSpPr>
            <a:spLocks noChangeArrowheads="1" noChangeShapeType="1" noTextEdit="1"/>
          </p:cNvSpPr>
          <p:nvPr/>
        </p:nvSpPr>
        <p:spPr bwMode="auto">
          <a:xfrm>
            <a:off x="1763713" y="4437063"/>
            <a:ext cx="1944687" cy="41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(32+24)игр.</a:t>
            </a:r>
          </a:p>
        </p:txBody>
      </p:sp>
      <p:sp>
        <p:nvSpPr>
          <p:cNvPr id="22642" name="WordArt 114"/>
          <p:cNvSpPr>
            <a:spLocks noChangeArrowheads="1" noChangeShapeType="1" noTextEdit="1"/>
          </p:cNvSpPr>
          <p:nvPr/>
        </p:nvSpPr>
        <p:spPr bwMode="auto">
          <a:xfrm>
            <a:off x="7451725" y="1989138"/>
            <a:ext cx="900113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? ч</a:t>
            </a:r>
          </a:p>
        </p:txBody>
      </p:sp>
      <p:sp>
        <p:nvSpPr>
          <p:cNvPr id="22643" name="WordArt 115"/>
          <p:cNvSpPr>
            <a:spLocks noChangeArrowheads="1" noChangeShapeType="1" noTextEdit="1"/>
          </p:cNvSpPr>
          <p:nvPr/>
        </p:nvSpPr>
        <p:spPr bwMode="auto">
          <a:xfrm>
            <a:off x="7451725" y="3284538"/>
            <a:ext cx="9731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? ч</a:t>
            </a:r>
          </a:p>
        </p:txBody>
      </p:sp>
      <p:sp>
        <p:nvSpPr>
          <p:cNvPr id="22644" name="WordArt 116"/>
          <p:cNvSpPr>
            <a:spLocks noChangeArrowheads="1" noChangeShapeType="1" noTextEdit="1"/>
          </p:cNvSpPr>
          <p:nvPr/>
        </p:nvSpPr>
        <p:spPr bwMode="auto">
          <a:xfrm>
            <a:off x="7308850" y="4508500"/>
            <a:ext cx="11509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14 ч</a:t>
            </a:r>
          </a:p>
        </p:txBody>
      </p:sp>
      <p:sp>
        <p:nvSpPr>
          <p:cNvPr id="22645" name="WordArt 117"/>
          <p:cNvSpPr>
            <a:spLocks noChangeArrowheads="1" noChangeShapeType="1" noTextEdit="1"/>
          </p:cNvSpPr>
          <p:nvPr/>
        </p:nvSpPr>
        <p:spPr bwMode="auto">
          <a:xfrm>
            <a:off x="323850" y="5589588"/>
            <a:ext cx="8424863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Ответ: 1-ый мастер затратил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 на работу 8 часов, а 2-ой - 6 часов.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22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22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2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26" grpId="0" animBg="1"/>
      <p:bldP spid="22631" grpId="0" animBg="1"/>
      <p:bldP spid="22636" grpId="0" animBg="1"/>
      <p:bldP spid="22637" grpId="0" animBg="1"/>
      <p:bldP spid="22642" grpId="0" animBg="1"/>
      <p:bldP spid="22643" grpId="0" animBg="1"/>
      <p:bldP spid="22644" grpId="0" animBg="1"/>
      <p:bldP spid="226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14EE67"/>
              </a:gs>
              <a:gs pos="100000">
                <a:srgbClr val="096E3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graphicFrame>
        <p:nvGraphicFramePr>
          <p:cNvPr id="25605" name="Group 5"/>
          <p:cNvGraphicFramePr>
            <a:graphicFrameLocks noGrp="1"/>
          </p:cNvGraphicFramePr>
          <p:nvPr/>
        </p:nvGraphicFramePr>
        <p:xfrm>
          <a:off x="323850" y="333375"/>
          <a:ext cx="8640763" cy="5111752"/>
        </p:xfrm>
        <a:graphic>
          <a:graphicData uri="http://schemas.openxmlformats.org/drawingml/2006/table">
            <a:tbl>
              <a:tblPr/>
              <a:tblGrid>
                <a:gridCol w="1368425"/>
                <a:gridCol w="2087563"/>
                <a:gridCol w="3097212"/>
                <a:gridCol w="2087563"/>
              </a:tblGrid>
              <a:tr h="1277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277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277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II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277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0FF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I+II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F0FF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25632" name="WordArt 32"/>
          <p:cNvSpPr>
            <a:spLocks noChangeArrowheads="1" noChangeShapeType="1" noTextEdit="1"/>
          </p:cNvSpPr>
          <p:nvPr/>
        </p:nvSpPr>
        <p:spPr bwMode="auto">
          <a:xfrm>
            <a:off x="3924300" y="2708275"/>
            <a:ext cx="2735263" cy="461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одинаковая</a:t>
            </a:r>
          </a:p>
        </p:txBody>
      </p:sp>
      <p:sp>
        <p:nvSpPr>
          <p:cNvPr id="25633" name="WordArt 33"/>
          <p:cNvSpPr>
            <a:spLocks noChangeArrowheads="1" noChangeShapeType="1" noTextEdit="1"/>
          </p:cNvSpPr>
          <p:nvPr/>
        </p:nvSpPr>
        <p:spPr bwMode="auto">
          <a:xfrm>
            <a:off x="2124075" y="1989138"/>
            <a:ext cx="1404938" cy="41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32 м.</a:t>
            </a:r>
          </a:p>
        </p:txBody>
      </p:sp>
      <p:sp>
        <p:nvSpPr>
          <p:cNvPr id="25634" name="WordArt 34"/>
          <p:cNvSpPr>
            <a:spLocks noChangeArrowheads="1" noChangeShapeType="1" noTextEdit="1"/>
          </p:cNvSpPr>
          <p:nvPr/>
        </p:nvSpPr>
        <p:spPr bwMode="auto">
          <a:xfrm>
            <a:off x="2124075" y="3213100"/>
            <a:ext cx="1404938" cy="41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24 м.</a:t>
            </a:r>
          </a:p>
        </p:txBody>
      </p:sp>
      <p:sp>
        <p:nvSpPr>
          <p:cNvPr id="25635" name="WordArt 35"/>
          <p:cNvSpPr>
            <a:spLocks noChangeArrowheads="1" noChangeShapeType="1" noTextEdit="1"/>
          </p:cNvSpPr>
          <p:nvPr/>
        </p:nvSpPr>
        <p:spPr bwMode="auto">
          <a:xfrm>
            <a:off x="1835150" y="4508500"/>
            <a:ext cx="1873250" cy="412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(32+24) м.</a:t>
            </a:r>
          </a:p>
        </p:txBody>
      </p:sp>
      <p:sp>
        <p:nvSpPr>
          <p:cNvPr id="25636" name="WordArt 36"/>
          <p:cNvSpPr>
            <a:spLocks noChangeArrowheads="1" noChangeShapeType="1" noTextEdit="1"/>
          </p:cNvSpPr>
          <p:nvPr/>
        </p:nvSpPr>
        <p:spPr bwMode="auto">
          <a:xfrm>
            <a:off x="7308850" y="1989138"/>
            <a:ext cx="1042988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? шт.</a:t>
            </a:r>
          </a:p>
        </p:txBody>
      </p:sp>
      <p:sp>
        <p:nvSpPr>
          <p:cNvPr id="25637" name="WordArt 37"/>
          <p:cNvSpPr>
            <a:spLocks noChangeArrowheads="1" noChangeShapeType="1" noTextEdit="1"/>
          </p:cNvSpPr>
          <p:nvPr/>
        </p:nvSpPr>
        <p:spPr bwMode="auto">
          <a:xfrm>
            <a:off x="7308850" y="3284538"/>
            <a:ext cx="11160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? шт.</a:t>
            </a:r>
          </a:p>
        </p:txBody>
      </p:sp>
      <p:sp>
        <p:nvSpPr>
          <p:cNvPr id="25638" name="WordArt 38"/>
          <p:cNvSpPr>
            <a:spLocks noChangeArrowheads="1" noChangeShapeType="1" noTextEdit="1"/>
          </p:cNvSpPr>
          <p:nvPr/>
        </p:nvSpPr>
        <p:spPr bwMode="auto">
          <a:xfrm>
            <a:off x="7308850" y="4508500"/>
            <a:ext cx="11509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F0FF3"/>
                </a:solidFill>
                <a:latin typeface="Arial"/>
                <a:cs typeface="Arial"/>
              </a:rPr>
              <a:t>14 шт.</a:t>
            </a:r>
          </a:p>
        </p:txBody>
      </p:sp>
      <p:sp>
        <p:nvSpPr>
          <p:cNvPr id="25639" name="WordArt 39"/>
          <p:cNvSpPr>
            <a:spLocks noChangeArrowheads="1" noChangeShapeType="1" noTextEdit="1"/>
          </p:cNvSpPr>
          <p:nvPr/>
        </p:nvSpPr>
        <p:spPr bwMode="auto">
          <a:xfrm>
            <a:off x="323850" y="5589588"/>
            <a:ext cx="8424863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Ответ: 1-ая малышка купила 8 шариков,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 2-ая -  6 шариков.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2" grpId="0" animBg="1"/>
      <p:bldP spid="25633" grpId="0" animBg="1"/>
      <p:bldP spid="25634" grpId="0" animBg="1"/>
      <p:bldP spid="25635" grpId="0" animBg="1"/>
      <p:bldP spid="25636" grpId="0" animBg="1"/>
      <p:bldP spid="25637" grpId="0" animBg="1"/>
      <p:bldP spid="25638" grpId="0" animBg="1"/>
      <p:bldP spid="256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14EE67"/>
              </a:gs>
              <a:gs pos="100000">
                <a:srgbClr val="096E3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WordArt 6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4967287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F0FF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53882" dir="2700000" algn="ctr" rotWithShape="0">
                    <a:srgbClr val="0F0FF3">
                      <a:alpha val="79999"/>
                    </a:srgbClr>
                  </a:outerShdw>
                </a:effectLst>
                <a:latin typeface="Impact"/>
              </a:rPr>
              <a:t>Задача:</a:t>
            </a:r>
          </a:p>
        </p:txBody>
      </p:sp>
      <p:graphicFrame>
        <p:nvGraphicFramePr>
          <p:cNvPr id="27755" name="Group 107"/>
          <p:cNvGraphicFramePr>
            <a:graphicFrameLocks noGrp="1"/>
          </p:cNvGraphicFramePr>
          <p:nvPr>
            <p:ph/>
          </p:nvPr>
        </p:nvGraphicFramePr>
        <p:xfrm>
          <a:off x="395288" y="1341438"/>
          <a:ext cx="8280400" cy="1859280"/>
        </p:xfrm>
        <a:graphic>
          <a:graphicData uri="http://schemas.openxmlformats.org/drawingml/2006/table">
            <a:tbl>
              <a:tblPr/>
              <a:tblGrid>
                <a:gridCol w="1560512"/>
                <a:gridCol w="2579688"/>
                <a:gridCol w="2071687"/>
                <a:gridCol w="2068513"/>
              </a:tblGrid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Дима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12 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?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6 мин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15 к.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 мин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56" name="Text Box 108"/>
          <p:cNvSpPr txBox="1">
            <a:spLocks noChangeArrowheads="1"/>
          </p:cNvSpPr>
          <p:nvPr/>
        </p:nvSpPr>
        <p:spPr bwMode="auto">
          <a:xfrm>
            <a:off x="395288" y="3500438"/>
            <a:ext cx="828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400" b="1"/>
              <a:t>15:5-12:6=1(к./мин)</a:t>
            </a:r>
          </a:p>
        </p:txBody>
      </p:sp>
      <p:sp>
        <p:nvSpPr>
          <p:cNvPr id="27760" name="Line 112"/>
          <p:cNvSpPr>
            <a:spLocks noChangeShapeType="1"/>
          </p:cNvSpPr>
          <p:nvPr/>
        </p:nvSpPr>
        <p:spPr bwMode="auto">
          <a:xfrm flipH="1">
            <a:off x="4932363" y="2276475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761" name="Line 113"/>
          <p:cNvSpPr>
            <a:spLocks noChangeShapeType="1"/>
          </p:cNvSpPr>
          <p:nvPr/>
        </p:nvSpPr>
        <p:spPr bwMode="auto">
          <a:xfrm flipH="1">
            <a:off x="4932363" y="2924175"/>
            <a:ext cx="3603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762" name="Line 114"/>
          <p:cNvSpPr>
            <a:spLocks noChangeShapeType="1"/>
          </p:cNvSpPr>
          <p:nvPr/>
        </p:nvSpPr>
        <p:spPr bwMode="auto">
          <a:xfrm>
            <a:off x="5292725" y="2276475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763" name="WordArt 115"/>
          <p:cNvSpPr>
            <a:spLocks noChangeArrowheads="1" noChangeShapeType="1" noTextEdit="1"/>
          </p:cNvSpPr>
          <p:nvPr/>
        </p:nvSpPr>
        <p:spPr bwMode="auto">
          <a:xfrm>
            <a:off x="5435600" y="2349500"/>
            <a:ext cx="792163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на?</a:t>
            </a:r>
          </a:p>
        </p:txBody>
      </p:sp>
      <p:sp>
        <p:nvSpPr>
          <p:cNvPr id="27765" name="Text Box 117"/>
          <p:cNvSpPr txBox="1">
            <a:spLocks noChangeArrowheads="1"/>
          </p:cNvSpPr>
          <p:nvPr/>
        </p:nvSpPr>
        <p:spPr bwMode="auto">
          <a:xfrm>
            <a:off x="468313" y="4508500"/>
            <a:ext cx="83534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i="1"/>
              <a:t>Ответ: Ира чистит быстрее на одну картофелину в минуту.</a:t>
            </a:r>
          </a:p>
          <a:p>
            <a:pPr>
              <a:spcBef>
                <a:spcPct val="50000"/>
              </a:spcBef>
              <a:defRPr/>
            </a:pP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7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7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6" grpId="0"/>
      <p:bldP spid="27760" grpId="0" animBg="1"/>
      <p:bldP spid="27761" grpId="0" animBg="1"/>
      <p:bldP spid="27762" grpId="0" animBg="1"/>
      <p:bldP spid="27763" grpId="0" animBg="1"/>
    </p:bld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555</TotalTime>
  <Words>454</Words>
  <Application>Microsoft Office PowerPoint</Application>
  <PresentationFormat>Экран (4:3)</PresentationFormat>
  <Paragraphs>147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Трава</vt:lpstr>
      <vt:lpstr>Урок математики  в 3 классе </vt:lpstr>
      <vt:lpstr>2400</vt:lpstr>
      <vt:lpstr>Формула произведения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Ольга</cp:lastModifiedBy>
  <cp:revision>33</cp:revision>
  <dcterms:created xsi:type="dcterms:W3CDTF">2008-04-09T06:20:51Z</dcterms:created>
  <dcterms:modified xsi:type="dcterms:W3CDTF">2013-11-05T17:37:05Z</dcterms:modified>
</cp:coreProperties>
</file>