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76" r:id="rId8"/>
    <p:sldId id="261" r:id="rId9"/>
    <p:sldId id="274" r:id="rId10"/>
    <p:sldId id="266" r:id="rId11"/>
    <p:sldId id="267" r:id="rId12"/>
    <p:sldId id="277" r:id="rId13"/>
    <p:sldId id="278" r:id="rId14"/>
    <p:sldId id="268" r:id="rId15"/>
    <p:sldId id="269" r:id="rId16"/>
    <p:sldId id="270" r:id="rId17"/>
    <p:sldId id="273" r:id="rId18"/>
    <p:sldId id="279" r:id="rId19"/>
    <p:sldId id="272" r:id="rId20"/>
    <p:sldId id="271" r:id="rId21"/>
    <p:sldId id="275" r:id="rId22"/>
    <p:sldId id="26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47903" autoAdjust="0"/>
    <p:restoredTop sz="94660"/>
  </p:normalViewPr>
  <p:slideViewPr>
    <p:cSldViewPr>
      <p:cViewPr>
        <p:scale>
          <a:sx n="20" d="100"/>
          <a:sy n="20" d="100"/>
        </p:scale>
        <p:origin x="-1248" y="-13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22.gif"/><Relationship Id="rId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260649"/>
            <a:ext cx="7772400" cy="792088"/>
          </a:xfrm>
        </p:spPr>
        <p:txBody>
          <a:bodyPr>
            <a:noAutofit/>
          </a:bodyPr>
          <a:lstStyle/>
          <a:p>
            <a:r>
              <a:rPr lang="ru-RU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Муниципальное бюджетное дошкольное образовательное учреждение</a:t>
            </a:r>
            <a:br>
              <a:rPr lang="ru-RU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«Детский сад №14»</a:t>
            </a:r>
            <a:br>
              <a:rPr lang="ru-RU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Шатурского муниципального района Московской </a:t>
            </a:r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области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9552" y="357166"/>
            <a:ext cx="8208912" cy="5376090"/>
          </a:xfrm>
        </p:spPr>
        <p:txBody>
          <a:bodyPr>
            <a:normAutofit fontScale="250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endParaRPr lang="ru-RU" sz="35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4800" spc="300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cs typeface="Aharoni" pitchFamily="2" charset="-79"/>
              </a:rPr>
              <a:t>Презентация к непосредственной образовательной деятельности</a:t>
            </a:r>
          </a:p>
          <a:p>
            <a:r>
              <a:rPr lang="ru-RU" sz="4800" spc="300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cs typeface="Aharoni" pitchFamily="2" charset="-79"/>
              </a:rPr>
              <a:t>по развитию лексико-грамматических категорий языка</a:t>
            </a:r>
          </a:p>
          <a:p>
            <a:r>
              <a:rPr lang="ru-RU" sz="4800" spc="300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cs typeface="Aharoni" pitchFamily="2" charset="-79"/>
              </a:rPr>
              <a:t>в старшей группе компенсирующей направленности</a:t>
            </a:r>
          </a:p>
          <a:p>
            <a:r>
              <a:rPr lang="ru-RU" sz="4800" spc="300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cs typeface="Aharoni" pitchFamily="2" charset="-79"/>
              </a:rPr>
              <a:t>на тему:</a:t>
            </a:r>
            <a:endParaRPr lang="ru-RU" sz="4800" cap="all" spc="300" dirty="0" smtClean="0">
              <a:ln w="18000">
                <a:solidFill>
                  <a:schemeClr val="accent3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cs typeface="Aharoni" pitchFamily="2" charset="-79"/>
            </a:endParaRPr>
          </a:p>
          <a:p>
            <a:endParaRPr lang="ru-RU" sz="4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12800" b="1" spc="30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«ПРИСТАВОЧНЫЕ ГЛАГОЛЫ»</a:t>
            </a:r>
          </a:p>
          <a:p>
            <a:endParaRPr lang="ru-RU" sz="7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sz="72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sz="7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sz="72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sz="7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r>
              <a:rPr lang="ru-RU" sz="4800" i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Конспект НОД </a:t>
            </a:r>
            <a:r>
              <a:rPr lang="ru-RU" sz="4800" i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составила и провела:</a:t>
            </a:r>
          </a:p>
          <a:p>
            <a:pPr algn="r"/>
            <a:endParaRPr lang="ru-RU" sz="4800" i="1" dirty="0">
              <a:ln w="10541" cmpd="sng">
                <a:solidFill>
                  <a:srgbClr val="002060"/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</a:endParaRPr>
          </a:p>
          <a:p>
            <a:pPr algn="r"/>
            <a:r>
              <a:rPr lang="ru-RU" sz="4800" i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учитель-логопед МБДОУ д/с №14</a:t>
            </a:r>
          </a:p>
          <a:p>
            <a:pPr algn="r"/>
            <a:r>
              <a:rPr lang="ru-RU" sz="4800" i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Ловыгина Оксана Юрьевна</a:t>
            </a:r>
          </a:p>
          <a:p>
            <a:endParaRPr lang="ru-RU" sz="4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sz="4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sz="72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6400" dirty="0" smtClean="0">
                <a:ln w="0"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Г. Шатура, </a:t>
            </a:r>
            <a:r>
              <a:rPr lang="ru-RU" sz="6400" dirty="0" err="1" smtClean="0">
                <a:ln w="0"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мкр</a:t>
            </a:r>
            <a:r>
              <a:rPr lang="ru-RU" sz="6400" dirty="0" smtClean="0">
                <a:ln w="0"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Керва</a:t>
            </a:r>
          </a:p>
          <a:p>
            <a:r>
              <a:rPr lang="ru-RU" sz="6400" cap="all" dirty="0" smtClean="0">
                <a:ln w="0"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2016</a:t>
            </a:r>
            <a:r>
              <a:rPr lang="ru-RU" sz="6400" dirty="0" smtClean="0">
                <a:ln w="0"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г</a:t>
            </a:r>
            <a:endParaRPr lang="ru-RU" sz="6400" cap="all" dirty="0">
              <a:ln w="0">
                <a:solidFill>
                  <a:schemeClr val="accent3">
                    <a:lumMod val="50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850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5704" cy="6858000"/>
          </a:xfrm>
          <a:prstGeom prst="rect">
            <a:avLst/>
          </a:prstGeom>
        </p:spPr>
      </p:pic>
      <p:pic>
        <p:nvPicPr>
          <p:cNvPr id="8" name="Рисунок 7" descr="105275298_pic__73_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86246" y="1142984"/>
            <a:ext cx="4286250" cy="4095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31180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L 1.49861 0.05578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9" y="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31264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924501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04" y="0"/>
            <a:ext cx="9165704" cy="6858000"/>
          </a:xfrm>
          <a:prstGeom prst="rect">
            <a:avLst/>
          </a:prstGeom>
        </p:spPr>
      </p:pic>
      <p:pic>
        <p:nvPicPr>
          <p:cNvPr id="8" name="Рисунок 7" descr="105275298_pic__73_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786246" y="1142984"/>
            <a:ext cx="4286250" cy="4095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31180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L 0.64028 0.00324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028 0.00324 L 1.41997 0.00324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_5255039dbd3525255039dbd3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5" descr="312641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924501"/>
          </a:xfrm>
        </p:spPr>
      </p:pic>
      <p:pic>
        <p:nvPicPr>
          <p:cNvPr id="8" name="Рисунок 7" descr="105275298_pic__73_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786246" y="1142984"/>
            <a:ext cx="4286250" cy="4095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31180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L 0.44341 -0.00718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341 -0.00718 L 0.86875 -0.03889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6875 -0.03889 L 1.38056 -0.07037 " pathEditMode="relative" rAng="0" ptsTypes="AA">
                                      <p:cBhvr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0_11cd26_ec3974c4_or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5275298_pic__73_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86246" y="1142984"/>
            <a:ext cx="4286250" cy="4095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17993E-6 L 0.41979 -0.017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" y="-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5" descr="31264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66501"/>
            <a:ext cx="9144000" cy="6924501"/>
          </a:xfrm>
          <a:prstGeom prst="rect">
            <a:avLst/>
          </a:prstGeom>
        </p:spPr>
      </p:pic>
      <p:pic>
        <p:nvPicPr>
          <p:cNvPr id="2" name="Рисунок 1" descr="506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D7C8DF"/>
              </a:clrFrom>
              <a:clrTo>
                <a:srgbClr val="D7C8D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071934" y="2428868"/>
            <a:ext cx="3929058" cy="2173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0.57379 0.024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" y="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e28940e2db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58253" cy="6858000"/>
          </a:xfrm>
          <a:prstGeom prst="rect">
            <a:avLst/>
          </a:prstGeom>
        </p:spPr>
      </p:pic>
      <p:pic>
        <p:nvPicPr>
          <p:cNvPr id="2" name="Рисунок 1" descr="506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D7C8DF"/>
              </a:clrFrom>
              <a:clrTo>
                <a:srgbClr val="D7C8D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-3643370" y="4429132"/>
            <a:ext cx="3929058" cy="2173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L 1.47101 0.0219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5" y="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_5255039dbd3525255039dbd3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4" name="Рисунок 3" descr="12196010-One-river-rock-on-plain-background-Stock-Photo-pebble-rock-stone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143504" y="3714752"/>
            <a:ext cx="714380" cy="622202"/>
          </a:xfrm>
          <a:prstGeom prst="rect">
            <a:avLst/>
          </a:prstGeom>
        </p:spPr>
      </p:pic>
      <p:pic>
        <p:nvPicPr>
          <p:cNvPr id="2" name="Рисунок 1" descr="5066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D7C8DF"/>
              </a:clrFrom>
              <a:clrTo>
                <a:srgbClr val="D7C8D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-3357618" y="3429000"/>
            <a:ext cx="3929058" cy="2173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33333E-6 L 0.57344 -0.14791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344 -0.14791 C 0.57726 -0.17986 0.58142 -0.21111 0.60642 -0.23472 C 0.63142 -0.25833 0.69115 -0.27801 0.72257 -0.28958 C 0.75434 -0.30023 0.76736 -0.30277 0.79549 -0.30301 C 0.82378 -0.30347 0.85694 -0.29884 0.89219 -0.29236 C 0.92708 -0.28657 0.98715 -0.27083 1.00625 -0.26643 " pathEditMode="relative" rAng="-474824" ptsTypes="aaaa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-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0538 -0.27546 L 1.35191 -0.3717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-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ankoboev.Ru_tropinka_v_chasch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506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D7C8DF"/>
              </a:clrFrom>
              <a:clrTo>
                <a:srgbClr val="D7C8D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-3929058" y="4071942"/>
            <a:ext cx="3929058" cy="2173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33333E-6 L 1.38455 -0.0009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0_11cd26_ec3974c4_or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506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D7C8DF"/>
              </a:clrFrom>
              <a:clrTo>
                <a:srgbClr val="D7C8D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-3929058" y="4071942"/>
            <a:ext cx="3929058" cy="2173521"/>
          </a:xfrm>
          <a:prstGeom prst="rect">
            <a:avLst/>
          </a:prstGeom>
        </p:spPr>
      </p:pic>
      <p:pic>
        <p:nvPicPr>
          <p:cNvPr id="4" name="Рисунок 3" descr="105275298_pic__73_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286250" cy="4095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9.68858E-7 L 0.47066 0.031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" y="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31264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66501"/>
            <a:ext cx="9144000" cy="6924501"/>
          </a:xfrm>
          <a:prstGeom prst="rect">
            <a:avLst/>
          </a:prstGeom>
        </p:spPr>
      </p:pic>
      <p:pic>
        <p:nvPicPr>
          <p:cNvPr id="3" name="Рисунок 2" descr="3417766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3500438"/>
            <a:ext cx="2524136" cy="12620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625 0.12871 L -8.33333E-7 -4.81481E-6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1" y="-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Рисунок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51437" cy="6863578"/>
          </a:xfrm>
        </p:spPr>
      </p:pic>
      <p:pic>
        <p:nvPicPr>
          <p:cNvPr id="5" name="Рисунок 4" descr="94574-7ff01d753eafe1c1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4546" y="4071942"/>
            <a:ext cx="1958572" cy="250030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59046880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4000500"/>
            <a:ext cx="2447925" cy="2857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0208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5255039dbd3525255039dbd3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3" name="Рисунок 2" descr="3417766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1142984"/>
            <a:ext cx="2524136" cy="12620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694 0.16793 L -0.03142 -0.00992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1649 0.27267 L -0.30694 0.16794 " pathEditMode="relative" rAng="0" ptsTypes="AA">
                                      <p:cBhvr>
                                        <p:cTn id="10" dur="2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-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2535 0.42953 L -0.71649 0.27267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" y="-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29115114_osennyaya-tropin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3417766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8346" y="1785926"/>
            <a:ext cx="2524136" cy="12620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3872 0.77963 L 2.77778E-7 4.07407E-6 " pathEditMode="relative" rAng="0" ptsTypes="AA">
                                      <p:cBhvr>
                                        <p:cTn id="6" dur="3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9" y="-3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11cd26_ec3974c4_ori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2" name="Рисунок 11" descr="doktor-aybolit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68" y="3500438"/>
            <a:ext cx="1726773" cy="2428868"/>
          </a:xfrm>
          <a:prstGeom prst="rect">
            <a:avLst/>
          </a:prstGeom>
        </p:spPr>
      </p:pic>
      <p:pic>
        <p:nvPicPr>
          <p:cNvPr id="13" name="Рисунок 12" descr="5066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D7C8DF"/>
              </a:clrFrom>
              <a:clrTo>
                <a:srgbClr val="D7C8D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4000504"/>
            <a:ext cx="3929058" cy="2173521"/>
          </a:xfrm>
          <a:prstGeom prst="rect">
            <a:avLst/>
          </a:prstGeom>
        </p:spPr>
      </p:pic>
      <p:pic>
        <p:nvPicPr>
          <p:cNvPr id="14" name="Рисунок 13" descr="34177661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0" y="4500570"/>
            <a:ext cx="1381128" cy="690564"/>
          </a:xfrm>
          <a:prstGeom prst="rect">
            <a:avLst/>
          </a:prstGeom>
        </p:spPr>
      </p:pic>
      <p:pic>
        <p:nvPicPr>
          <p:cNvPr id="15" name="Рисунок 14" descr="105275298_pic__73_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4286250" cy="4095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311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941 0.09283 L -3.33333E-6 -2.22222E-6 " pathEditMode="relative" rAng="0" ptsTypes="AA">
                                      <p:cBhvr>
                                        <p:cTn id="6" dur="2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5704" cy="6858000"/>
          </a:xfrm>
        </p:spPr>
      </p:pic>
      <p:pic>
        <p:nvPicPr>
          <p:cNvPr id="5" name="Рисунок 4" descr="image039_0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-2857552" y="1643050"/>
            <a:ext cx="3370554" cy="40263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7538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1.85185E-6 L 1.32119 -0.00162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1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1264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1534" y="-120673"/>
            <a:ext cx="9215534" cy="6978673"/>
          </a:xfrm>
          <a:prstGeom prst="rect">
            <a:avLst/>
          </a:prstGeom>
        </p:spPr>
      </p:pic>
      <p:pic>
        <p:nvPicPr>
          <p:cNvPr id="5" name="Рисунок 4" descr="image039_0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-2357486" y="1071546"/>
            <a:ext cx="3013364" cy="3599674"/>
          </a:xfrm>
          <a:prstGeom prst="rect">
            <a:avLst/>
          </a:prstGeom>
        </p:spPr>
      </p:pic>
      <p:pic>
        <p:nvPicPr>
          <p:cNvPr id="7" name="Рисунок 6" descr="2c0aThe-isolated-tree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9262" y="857232"/>
            <a:ext cx="4813035" cy="600076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5704" cy="6858000"/>
          </a:xfrm>
        </p:spPr>
      </p:pic>
    </p:spTree>
    <p:extLst>
      <p:ext uri="{BB962C8B-B14F-4D97-AF65-F5344CB8AC3E}">
        <p14:creationId xmlns="" xmlns:p14="http://schemas.microsoft.com/office/powerpoint/2010/main" val="1574982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 L 0.27813 0.00764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812 0.00762 L 0.62448 0.0182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2448 0.01829 L 1.25452 0.028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31264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-66501"/>
            <a:ext cx="9144000" cy="6924501"/>
          </a:xfrm>
        </p:spPr>
      </p:pic>
      <p:pic>
        <p:nvPicPr>
          <p:cNvPr id="8" name="Рисунок 7" descr="image039_0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-986906" y="2571744"/>
            <a:ext cx="1661183" cy="1984399"/>
          </a:xfrm>
          <a:prstGeom prst="rect">
            <a:avLst/>
          </a:prstGeom>
        </p:spPr>
      </p:pic>
      <p:pic>
        <p:nvPicPr>
          <p:cNvPr id="11" name="Рисунок 10" descr="image039_0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4214810" y="2500306"/>
            <a:ext cx="1960194" cy="2341589"/>
          </a:xfrm>
          <a:prstGeom prst="rect">
            <a:avLst/>
          </a:prstGeom>
        </p:spPr>
      </p:pic>
      <p:pic>
        <p:nvPicPr>
          <p:cNvPr id="7" name="Рисунок 6" descr="Izbushka-na-kurih-nozhkah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1643050"/>
            <a:ext cx="4403534" cy="41329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311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0.06991 L 0.60139 0.041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0.02616 L 0.05069 -0.72292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Рисунок клоуны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="" xmlns:p14="http://schemas.microsoft.com/office/powerpoint/2010/main" val="207311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75265957_samolet3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52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65704" cy="6858000"/>
          </a:xfrm>
        </p:spPr>
      </p:pic>
      <p:pic>
        <p:nvPicPr>
          <p:cNvPr id="5" name="Рисунок 4" descr="pticia-96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0" y="0"/>
            <a:ext cx="2500300" cy="20002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311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7.40741E-7 L -1.03941 0.7034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00" y="3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0_11cd26_ec3974c4_or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48</Words>
  <Application>Microsoft Office PowerPoint</Application>
  <PresentationFormat>Экран (4:3)</PresentationFormat>
  <Paragraphs>24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Муниципальное бюджетное дошкольное образовательное учреждение «Детский сад №14» Шатурского муниципального района Московской области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№14» Шатурского муниципального района Московской области </dc:title>
  <dc:creator>Acer</dc:creator>
  <cp:lastModifiedBy>КУЗИНЫ</cp:lastModifiedBy>
  <cp:revision>88</cp:revision>
  <dcterms:created xsi:type="dcterms:W3CDTF">2016-11-01T09:41:58Z</dcterms:created>
  <dcterms:modified xsi:type="dcterms:W3CDTF">2016-11-26T19:21:36Z</dcterms:modified>
</cp:coreProperties>
</file>