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5" r:id="rId10"/>
    <p:sldId id="273" r:id="rId11"/>
    <p:sldId id="274" r:id="rId12"/>
    <p:sldId id="278" r:id="rId13"/>
    <p:sldId id="271" r:id="rId14"/>
    <p:sldId id="272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22B6B-C86D-4865-A3EE-3143D4E0B536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6173A-241E-4269-97F8-D9DD5E27E2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8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7732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9</a:t>
            </a:fld>
            <a:endParaRPr lang="en-US">
              <a:effectLst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7598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10</a:t>
            </a:fld>
            <a:endParaRPr lang="en-US">
              <a:effectLst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543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11</a:t>
            </a:fld>
            <a:endParaRPr lang="en-US">
              <a:effectLst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4164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12</a:t>
            </a:fld>
            <a:endParaRPr lang="en-US">
              <a:effectLst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047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effectLst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effectLst/>
        </p:spPr>
        <p:txBody>
          <a:bodyPr/>
          <a:lstStyle/>
          <a:p>
            <a:fld id="{CE647BDE-F4DB-4F46-B973-86A6E81808D5}" type="slidenum">
              <a:rPr lang="en-US" smtClean="0">
                <a:effectLst/>
              </a:rPr>
              <a:pPr/>
              <a:t>13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8435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2D28B5-F091-493D-891D-4BA45F1F5D11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A87E4C8-B5EF-4011-9A42-438B7402B4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2232248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7030A0"/>
                </a:solidFill>
              </a:rPr>
              <a:t>Государственное бюджетное образовательное учреждение</a:t>
            </a:r>
            <a:br>
              <a:rPr lang="ru-RU" sz="1400" dirty="0" smtClean="0">
                <a:solidFill>
                  <a:srgbClr val="7030A0"/>
                </a:solidFill>
              </a:rPr>
            </a:br>
            <a:r>
              <a:rPr lang="ru-RU" sz="1400" dirty="0" smtClean="0">
                <a:solidFill>
                  <a:srgbClr val="7030A0"/>
                </a:solidFill>
              </a:rPr>
              <a:t>Нижегородский институт развития образования</a:t>
            </a:r>
            <a:br>
              <a:rPr lang="ru-RU" sz="1400" dirty="0" smtClean="0">
                <a:solidFill>
                  <a:srgbClr val="7030A0"/>
                </a:solidFill>
              </a:rPr>
            </a:br>
            <a:r>
              <a:rPr lang="ru-RU" sz="1400" dirty="0" smtClean="0">
                <a:solidFill>
                  <a:srgbClr val="7030A0"/>
                </a:solidFill>
              </a:rPr>
              <a:t>Кафедра коррекционной педагогики и специальной психологии</a:t>
            </a:r>
            <a:br>
              <a:rPr lang="ru-RU" sz="1400" dirty="0" smtClean="0">
                <a:solidFill>
                  <a:srgbClr val="7030A0"/>
                </a:solidFill>
              </a:rPr>
            </a:br>
            <a:r>
              <a:rPr lang="ru-RU" sz="1400" dirty="0" smtClean="0">
                <a:solidFill>
                  <a:srgbClr val="7030A0"/>
                </a:solidFill>
              </a:rPr>
              <a:t/>
            </a:r>
            <a:br>
              <a:rPr lang="ru-RU" sz="1400" dirty="0" smtClean="0">
                <a:solidFill>
                  <a:srgbClr val="7030A0"/>
                </a:solidFill>
              </a:rPr>
            </a:br>
            <a:r>
              <a:rPr lang="ru-RU" sz="1400" dirty="0" smtClean="0">
                <a:solidFill>
                  <a:srgbClr val="7030A0"/>
                </a:solidFill>
              </a:rPr>
              <a:t/>
            </a:r>
            <a:br>
              <a:rPr lang="ru-RU" sz="1400" dirty="0" smtClean="0">
                <a:solidFill>
                  <a:srgbClr val="7030A0"/>
                </a:solidFill>
              </a:rPr>
            </a:b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852936"/>
            <a:ext cx="7772400" cy="1746496"/>
          </a:xfrm>
        </p:spPr>
        <p:txBody>
          <a:bodyPr>
            <a:no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Выпускная проектная работа на тему: «Использование дополнительной коммуникации в обучении, воспитании и коррекционно-развивающей работе с детьми с ОВЗ и ТМНР» </a:t>
            </a:r>
          </a:p>
          <a:p>
            <a:endParaRPr lang="ru-RU" sz="1200" b="1" dirty="0" smtClean="0">
              <a:solidFill>
                <a:srgbClr val="7030A0"/>
              </a:solidFill>
            </a:endParaRPr>
          </a:p>
          <a:p>
            <a:endParaRPr lang="ru-RU" sz="1200" b="1" dirty="0" smtClean="0">
              <a:solidFill>
                <a:srgbClr val="7030A0"/>
              </a:solidFill>
            </a:endParaRPr>
          </a:p>
          <a:p>
            <a:endParaRPr lang="ru-RU" sz="1200" b="1" dirty="0" smtClean="0">
              <a:solidFill>
                <a:srgbClr val="7030A0"/>
              </a:solidFill>
            </a:endParaRPr>
          </a:p>
          <a:p>
            <a:r>
              <a:rPr lang="ru-RU" sz="1200" b="1" dirty="0" smtClean="0">
                <a:solidFill>
                  <a:srgbClr val="7030A0"/>
                </a:solidFill>
              </a:rPr>
              <a:t>Выполнила слушатель </a:t>
            </a:r>
          </a:p>
          <a:p>
            <a:r>
              <a:rPr lang="ru-RU" sz="1200" b="1" dirty="0" smtClean="0">
                <a:solidFill>
                  <a:srgbClr val="7030A0"/>
                </a:solidFill>
              </a:rPr>
              <a:t>курса повышения </a:t>
            </a:r>
          </a:p>
          <a:p>
            <a:r>
              <a:rPr lang="ru-RU" sz="1200" b="1" dirty="0" smtClean="0">
                <a:solidFill>
                  <a:srgbClr val="7030A0"/>
                </a:solidFill>
              </a:rPr>
              <a:t>квалификации «Логопедия»</a:t>
            </a:r>
          </a:p>
          <a:p>
            <a:r>
              <a:rPr lang="ru-RU" sz="1200" b="1" dirty="0" smtClean="0">
                <a:solidFill>
                  <a:srgbClr val="7030A0"/>
                </a:solidFill>
              </a:rPr>
              <a:t> Большакова Н.В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1200" b="1" dirty="0" smtClean="0">
                <a:solidFill>
                  <a:srgbClr val="7030A0"/>
                </a:solidFill>
              </a:rPr>
              <a:t>Нижний Новгород 2016 г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endParaRPr dirty="0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effectLst/>
        </p:spPr>
        <p:txBody>
          <a:bodyPr>
            <a:normAutofit lnSpcReduction="10000"/>
          </a:bodyPr>
          <a:lstStyle/>
          <a:p>
            <a:endParaRPr lang="ru-RU" sz="2400" dirty="0" smtClean="0" smtId="4294967295">
              <a:effectLst/>
            </a:endParaRPr>
          </a:p>
          <a:p>
            <a:r>
              <a:rPr lang="ru-RU" sz="2400" b="1" dirty="0" smtClean="0" smtId="4294967295"/>
              <a:t>ПОПРОБУЙТЕ</a:t>
            </a:r>
          </a:p>
          <a:p>
            <a:r>
              <a:rPr sz="2400" dirty="0" err="1" smtClean="0" smtId="4294967295">
                <a:effectLst/>
              </a:rPr>
              <a:t>Начните</a:t>
            </a:r>
            <a:r>
              <a:rPr sz="2400" dirty="0" smtClean="0" smtId="4294967295">
                <a:effectLst/>
              </a:rPr>
              <a:t> </a:t>
            </a:r>
            <a:r>
              <a:rPr sz="2400" dirty="0" smtId="4294967295">
                <a:effectLst/>
              </a:rPr>
              <a:t>с одного слова</a:t>
            </a:r>
          </a:p>
          <a:p>
            <a:pPr lvl="1"/>
            <a:r>
              <a:rPr sz="2400" dirty="0" smtId="4294967295">
                <a:effectLst/>
              </a:rPr>
              <a:t>"еще"</a:t>
            </a:r>
          </a:p>
          <a:p>
            <a:pPr lvl="1"/>
            <a:r>
              <a:rPr sz="2400" dirty="0" smtId="4294967295">
                <a:effectLst/>
              </a:rPr>
              <a:t>"хочу"</a:t>
            </a:r>
          </a:p>
          <a:p>
            <a:pPr lvl="1"/>
            <a:r>
              <a:rPr sz="2400" dirty="0" smtId="4294967295">
                <a:effectLst/>
              </a:rPr>
              <a:t>"открой</a:t>
            </a:r>
            <a:r>
              <a:rPr sz="2400" dirty="0" smtClean="0" smtId="4294967295">
                <a:effectLst/>
              </a:rPr>
              <a:t>"</a:t>
            </a:r>
            <a:r>
              <a:rPr lang="ru-RU" sz="2400" dirty="0" smtClean="0" smtId="4294967295">
                <a:effectLst/>
              </a:rPr>
              <a:t>/помоги»</a:t>
            </a:r>
            <a:endParaRPr sz="2400" dirty="0" smtId="4294967295">
              <a:effectLst/>
            </a:endParaRPr>
          </a:p>
          <a:p>
            <a:endParaRPr lang="en-US" sz="2400" dirty="0">
              <a:effectLst/>
            </a:endParaRPr>
          </a:p>
          <a:p>
            <a:r>
              <a:rPr sz="2400" dirty="0" err="1" smtClean="0" smtId="4294967295">
                <a:effectLst/>
              </a:rPr>
              <a:t>Используйте</a:t>
            </a:r>
            <a:r>
              <a:rPr lang="ru-RU" sz="2400" dirty="0" smtClean="0" smtId="4294967295">
                <a:effectLst/>
              </a:rPr>
              <a:t> это </a:t>
            </a:r>
            <a:r>
              <a:rPr sz="2400" dirty="0" smtClean="0" smtId="4294967295">
                <a:effectLst/>
              </a:rPr>
              <a:t> </a:t>
            </a:r>
            <a:r>
              <a:rPr sz="2400" dirty="0" smtId="4294967295">
                <a:effectLst/>
              </a:rPr>
              <a:t>слово</a:t>
            </a:r>
          </a:p>
          <a:p>
            <a:pPr lvl="1"/>
            <a:r>
              <a:rPr sz="2400" dirty="0" smtClean="0" smtId="4294967295">
                <a:effectLst/>
              </a:rPr>
              <a:t>В</a:t>
            </a:r>
            <a:r>
              <a:rPr lang="ru-RU" sz="2400" dirty="0" smtClean="0" smtId="4294967295">
                <a:effectLst/>
              </a:rPr>
              <a:t>о время</a:t>
            </a:r>
            <a:r>
              <a:rPr sz="2400" dirty="0" smtClean="0" smtId="4294967295">
                <a:effectLst/>
              </a:rPr>
              <a:t> </a:t>
            </a:r>
            <a:r>
              <a:rPr sz="2400" dirty="0" smtId="4294967295">
                <a:effectLst/>
              </a:rPr>
              <a:t>активности</a:t>
            </a:r>
          </a:p>
          <a:p>
            <a:pPr lvl="1"/>
            <a:r>
              <a:rPr sz="2400" dirty="0" smtId="4294967295">
                <a:effectLst/>
              </a:rPr>
              <a:t>Между активностями</a:t>
            </a:r>
          </a:p>
          <a:p>
            <a:pPr lvl="1"/>
            <a:r>
              <a:rPr sz="2400" dirty="0" smtId="4294967295">
                <a:effectLst/>
              </a:rPr>
              <a:t>С разными партнерами по коммуникации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3199476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endParaRPr dirty="0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effectLst/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 smtId="4294967295"/>
              <a:t>Как сделать, чтобы ребенок использовал это</a:t>
            </a:r>
            <a:r>
              <a:rPr lang="ru-RU" sz="2000" dirty="0" smtClean="0" smtId="4294967295"/>
              <a:t>?</a:t>
            </a:r>
            <a:endParaRPr lang="ru-RU" sz="2000" dirty="0" smtClean="0" smtId="4294967295">
              <a:effectLst/>
            </a:endParaRPr>
          </a:p>
          <a:p>
            <a:r>
              <a:rPr sz="2400" dirty="0" err="1" smtClean="0" smtId="4294967295">
                <a:effectLst/>
              </a:rPr>
              <a:t>Мотивация</a:t>
            </a:r>
            <a:r>
              <a:rPr sz="2400" dirty="0" smtClean="0" smtId="4294967295">
                <a:effectLst/>
              </a:rPr>
              <a:t> </a:t>
            </a:r>
            <a:endParaRPr sz="2400" dirty="0" smtId="4294967295">
              <a:effectLst/>
            </a:endParaRPr>
          </a:p>
          <a:p>
            <a:pPr lvl="1"/>
            <a:r>
              <a:rPr lang="ru-RU" sz="2400" dirty="0" smtClean="0" smtId="4294967295"/>
              <a:t>В</a:t>
            </a:r>
            <a:r>
              <a:rPr sz="2400" dirty="0" smtClean="0" smtId="4294967295">
                <a:effectLst/>
              </a:rPr>
              <a:t>нимание </a:t>
            </a:r>
            <a:r>
              <a:rPr sz="2400" dirty="0" smtId="4294967295">
                <a:effectLst/>
              </a:rPr>
              <a:t>/ </a:t>
            </a:r>
            <a:r>
              <a:rPr sz="2400" dirty="0" smtClean="0" smtId="4294967295">
                <a:effectLst/>
              </a:rPr>
              <a:t>предпочтения </a:t>
            </a:r>
            <a:r>
              <a:rPr sz="2400" i="1" dirty="0" smtId="4294967295">
                <a:effectLst/>
              </a:rPr>
              <a:t>РЕБЕНКА</a:t>
            </a:r>
            <a:r>
              <a:rPr sz="2400" dirty="0" smtId="4294967295">
                <a:effectLst/>
              </a:rPr>
              <a:t> </a:t>
            </a:r>
          </a:p>
          <a:p>
            <a:pPr lvl="1"/>
            <a:endParaRPr lang="en-US" sz="2400" dirty="0" smtClean="0">
              <a:effectLst/>
            </a:endParaRPr>
          </a:p>
          <a:p>
            <a:r>
              <a:rPr sz="2400" dirty="0" smtClean="0" smtId="4294967295">
                <a:effectLst/>
              </a:rPr>
              <a:t>Стимулирование</a:t>
            </a:r>
            <a:r>
              <a:rPr lang="ru-RU" sz="2400" dirty="0" smtClean="0" smtId="4294967295">
                <a:effectLst/>
              </a:rPr>
              <a:t> использования</a:t>
            </a:r>
            <a:r>
              <a:rPr sz="2400" dirty="0" smtClean="0" smtId="4294967295">
                <a:effectLst/>
              </a:rPr>
              <a:t> </a:t>
            </a:r>
            <a:r>
              <a:rPr sz="2400" dirty="0" smtId="4294967295">
                <a:effectLst/>
              </a:rPr>
              <a:t>с подсказкой</a:t>
            </a:r>
          </a:p>
          <a:p>
            <a:pPr lvl="1"/>
            <a:r>
              <a:rPr sz="2400" dirty="0" smtId="4294967295">
                <a:effectLst/>
              </a:rPr>
              <a:t>Моделируйте то, что пытается сказать </a:t>
            </a:r>
            <a:r>
              <a:rPr sz="2400" i="1" dirty="0" smtId="4294967295">
                <a:effectLst/>
              </a:rPr>
              <a:t>РЕБЕНОК</a:t>
            </a:r>
          </a:p>
          <a:p>
            <a:pPr lvl="1"/>
            <a:r>
              <a:rPr sz="2400" dirty="0" smtId="4294967295">
                <a:effectLst/>
              </a:rPr>
              <a:t>Моделируйте с использованием коммуникативной доски </a:t>
            </a:r>
            <a:r>
              <a:rPr sz="2400" i="1" dirty="0" smtId="4294967295">
                <a:effectLst/>
              </a:rPr>
              <a:t>РЕБЕНКА</a:t>
            </a:r>
          </a:p>
          <a:p>
            <a:pPr lvl="1"/>
            <a:r>
              <a:rPr sz="2400" dirty="0" smtId="4294967295">
                <a:effectLst/>
              </a:rPr>
              <a:t>Предоставляйте несколько моделей</a:t>
            </a:r>
          </a:p>
          <a:p>
            <a:pPr lvl="1"/>
            <a:endParaRPr lang="en-US" sz="2400" dirty="0">
              <a:effectLst/>
            </a:endParaRPr>
          </a:p>
          <a:p>
            <a:r>
              <a:rPr sz="2400" dirty="0" smtId="4294967295">
                <a:effectLst/>
              </a:rPr>
              <a:t>Закладывайте возможности для использования</a:t>
            </a:r>
          </a:p>
          <a:p>
            <a:pPr lvl="1"/>
            <a:r>
              <a:rPr sz="2400" dirty="0" smtId="4294967295">
                <a:effectLst/>
              </a:rPr>
              <a:t>Паузы и повторения</a:t>
            </a:r>
          </a:p>
          <a:p>
            <a:pPr lvl="1"/>
            <a:r>
              <a:rPr sz="2400" dirty="0" smtId="4294967295">
                <a:effectLst/>
              </a:rPr>
              <a:t>Сценарии игры</a:t>
            </a:r>
          </a:p>
        </p:txBody>
      </p:sp>
    </p:spTree>
    <p:extLst>
      <p:ext uri="{BB962C8B-B14F-4D97-AF65-F5344CB8AC3E}">
        <p14:creationId xmlns="" xmlns:p14="http://schemas.microsoft.com/office/powerpoint/2010/main" val="4206783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endParaRPr dirty="0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effectLst/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 smtId="4294967295">
                <a:effectLst/>
              </a:rPr>
              <a:t>Когда добавлять слова?</a:t>
            </a:r>
          </a:p>
          <a:p>
            <a:r>
              <a:rPr sz="2400" dirty="0" err="1" smtClean="0" smtId="4294967295">
                <a:effectLst/>
              </a:rPr>
              <a:t>Показывает</a:t>
            </a:r>
            <a:r>
              <a:rPr sz="2400" dirty="0" smtClean="0" smtId="4294967295">
                <a:effectLst/>
              </a:rPr>
              <a:t> </a:t>
            </a:r>
            <a:r>
              <a:rPr sz="2400" dirty="0" smtId="4294967295">
                <a:effectLst/>
              </a:rPr>
              <a:t>понимание задачи</a:t>
            </a:r>
          </a:p>
          <a:p>
            <a:pPr lvl="1"/>
            <a:r>
              <a:rPr sz="2400" dirty="0" smtId="4294967295">
                <a:effectLst/>
              </a:rPr>
              <a:t>Моторная задача</a:t>
            </a:r>
          </a:p>
          <a:p>
            <a:pPr lvl="1"/>
            <a:r>
              <a:rPr sz="2400" dirty="0" smtId="4294967295">
                <a:effectLst/>
              </a:rPr>
              <a:t>Коммуникативное намерение </a:t>
            </a:r>
          </a:p>
          <a:p>
            <a:pPr lvl="1"/>
            <a:endParaRPr lang="en-US" sz="2400" dirty="0">
              <a:effectLst/>
            </a:endParaRPr>
          </a:p>
          <a:p>
            <a:r>
              <a:rPr sz="2400" dirty="0" smtId="4294967295">
                <a:effectLst/>
              </a:rPr>
              <a:t>Что исключить</a:t>
            </a:r>
          </a:p>
          <a:p>
            <a:pPr lvl="1"/>
            <a:r>
              <a:rPr sz="2400" dirty="0" smtId="4294967295">
                <a:effectLst/>
              </a:rPr>
              <a:t>Продолжающееся использование одного и того же слова</a:t>
            </a:r>
          </a:p>
          <a:p>
            <a:pPr lvl="1"/>
            <a:r>
              <a:rPr sz="2400" dirty="0" smtId="4294967295">
                <a:effectLst/>
              </a:rPr>
              <a:t>Ошибки</a:t>
            </a:r>
          </a:p>
          <a:p>
            <a:pPr lvl="1"/>
            <a:r>
              <a:rPr sz="2400" dirty="0" smtId="4294967295">
                <a:effectLst/>
              </a:rPr>
              <a:t>Фрустрацию </a:t>
            </a:r>
          </a:p>
          <a:p>
            <a:pPr lvl="1"/>
            <a:endParaRPr lang="en-US" sz="2400" dirty="0">
              <a:effectLst/>
            </a:endParaRPr>
          </a:p>
          <a:p>
            <a:r>
              <a:rPr sz="2400" dirty="0" smtId="4294967295">
                <a:effectLst/>
              </a:rPr>
              <a:t>Что делать...</a:t>
            </a:r>
          </a:p>
          <a:p>
            <a:pPr lvl="1"/>
            <a:r>
              <a:rPr sz="2400" dirty="0" smtId="4294967295">
                <a:effectLst/>
              </a:rPr>
              <a:t>Одно слово за раз</a:t>
            </a:r>
          </a:p>
          <a:p>
            <a:pPr lvl="1"/>
            <a:r>
              <a:rPr sz="2400" dirty="0" smtId="4294967295">
                <a:effectLst/>
              </a:rPr>
              <a:t>Несколько слов за раз </a:t>
            </a:r>
          </a:p>
          <a:p>
            <a:pPr lvl="1"/>
            <a:endParaRPr lang="en-US" sz="2400" dirty="0">
              <a:effectLst/>
            </a:endParaRPr>
          </a:p>
          <a:p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9487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rmAutofit/>
          </a:bodyPr>
          <a:lstStyle/>
          <a:p>
            <a:r>
              <a:rPr lang="ru-RU" dirty="0" smtClean="0" smtId="4294967295">
                <a:effectLst/>
              </a:rPr>
              <a:t>Дополнительные слова</a:t>
            </a:r>
            <a:endParaRPr dirty="0" smtId="4294967295">
              <a:effectLst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548680"/>
            <a:ext cx="418730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3068960"/>
            <a:ext cx="4191000" cy="2467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0339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Организация словаря может определяться и другими критериями, например, моторными или визуальными способностями пользователя. Так, при определенных обстоятельствах целесообразно расположить самые важные слова в той зоне карточки, которая является наиболее доступной с точки зрения моторики или визуальных способностей. Расположение символов, как и подбор словаря, осуществляется с индивидуальных позиций.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Документирование и обновление.</a:t>
            </a:r>
          </a:p>
          <a:p>
            <a:r>
              <a:rPr lang="ru-RU" i="1" dirty="0" smtClean="0"/>
              <a:t> </a:t>
            </a:r>
            <a:r>
              <a:rPr lang="ru-RU" dirty="0" smtClean="0"/>
              <a:t>Для каждой таблицы необходимо изготовить по меньшей мере одну копию, чтобы в случае потери быстро найти ей замену. Следует регулярно проверять и обновлять словарь таблицы, в противном случае это вспомогательное средство будет уже не столь эффективным.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Спасибо за внимание!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Желаю удачи!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r>
              <a:rPr lang="ru-RU" i="1" dirty="0" smtClean="0"/>
              <a:t>«</a:t>
            </a:r>
            <a:r>
              <a:rPr lang="ru-RU" sz="1900" i="1" dirty="0" smtClean="0"/>
              <a:t>Всякая ценность имеет цену. Единственное, что бесценно - это человеческое общение.»</a:t>
            </a:r>
          </a:p>
          <a:p>
            <a:pPr algn="r"/>
            <a:r>
              <a:rPr lang="ru-RU" sz="1900" i="1" dirty="0" err="1" smtClean="0"/>
              <a:t>Антуан-де-Сент-Экзюпери</a:t>
            </a:r>
            <a:r>
              <a:rPr lang="ru-RU" sz="1900" i="1" dirty="0" smtClean="0"/>
              <a:t>. </a:t>
            </a:r>
          </a:p>
          <a:p>
            <a:endParaRPr lang="ru-RU" sz="1900" i="1" dirty="0" smtClean="0"/>
          </a:p>
          <a:p>
            <a:endParaRPr lang="ru-RU" sz="1900" i="1" dirty="0" smtClean="0"/>
          </a:p>
          <a:p>
            <a:pPr algn="just"/>
            <a:r>
              <a:rPr lang="ru-RU" sz="1800" dirty="0" smtClean="0"/>
              <a:t>Воспитание и образование детей  с </a:t>
            </a:r>
            <a:r>
              <a:rPr lang="ru-RU" sz="1800" dirty="0" err="1" smtClean="0"/>
              <a:t>тяжeлыми</a:t>
            </a:r>
            <a:r>
              <a:rPr lang="ru-RU" sz="1800" dirty="0" smtClean="0"/>
              <a:t> множественными нарушениями психофизического развития в условиях образовательного  учреждения определяется их особыми образовательными потребностями, осуществляется в адекватной здоровью среде и направлено на формирование доступной жизненной компетентности в целях социальной адаптации и интеграции. </a:t>
            </a:r>
          </a:p>
          <a:p>
            <a:pPr algn="just"/>
            <a:r>
              <a:rPr lang="ru-RU" sz="1800" dirty="0" smtClean="0"/>
              <a:t>Коммуникативная компетентность и развитие способности к коммуникации это  одно из ведущих средств повышения активности, самостоятельности и социальной адаптации воспитанников.</a:t>
            </a:r>
          </a:p>
          <a:p>
            <a:endParaRPr lang="ru-RU" sz="1800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Коммуникация – это не только слова, это целый арсенал дополнительных средств, которые облегчают как понимание, так и выражение мыслей. Дополнительная коммуникация - это различные виды педагогической и терапевтической помощи, оказываемой людям, у которых в силу имеющихся врожденных или приобретенных расстройств отсутствует, либо существенно ограничена устная речь, с целью оптимизации их коммуникативных возможностей.</a:t>
            </a:r>
          </a:p>
          <a:p>
            <a:pPr algn="just"/>
            <a:endParaRPr lang="ru-RU" sz="1900" dirty="0" smtClean="0"/>
          </a:p>
          <a:p>
            <a:pPr algn="just"/>
            <a:r>
              <a:rPr lang="ru-RU" sz="1900" dirty="0" smtClean="0"/>
              <a:t>Сегодня мы относимся к дополнительной коммуникации не только как к возможности удовлетворить потребность человека с особыми потребностями в общении, а и как к </a:t>
            </a:r>
            <a:r>
              <a:rPr lang="ru-RU" sz="1900" i="1" dirty="0" smtClean="0"/>
              <a:t>инструменту, запускающему и стимулирующему весь процесс его развития</a:t>
            </a:r>
            <a:r>
              <a:rPr lang="ru-RU" sz="1900" dirty="0" smtClean="0"/>
              <a:t>, его социализацию и интеграцию в общество, а также процессы его сопровождения, </a:t>
            </a:r>
            <a:r>
              <a:rPr lang="ru-RU" sz="1900" dirty="0" err="1" smtClean="0"/>
              <a:t>абилитации</a:t>
            </a:r>
            <a:r>
              <a:rPr lang="ru-RU" sz="1900" dirty="0" smtClean="0"/>
              <a:t> и реабилитации.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100" dirty="0" smtClean="0"/>
              <a:t>В зависимости от </a:t>
            </a:r>
            <a:r>
              <a:rPr lang="ru-RU" sz="2100" dirty="0" err="1" smtClean="0"/>
              <a:t>сформированности</a:t>
            </a:r>
            <a:r>
              <a:rPr lang="ru-RU" sz="2100" dirty="0" smtClean="0"/>
              <a:t> понимания речи и потенциальных способностей к овладению </a:t>
            </a:r>
            <a:r>
              <a:rPr lang="ru-RU" sz="2100" dirty="0" err="1" smtClean="0"/>
              <a:t>импрессивной</a:t>
            </a:r>
            <a:r>
              <a:rPr lang="ru-RU" sz="2100" dirty="0" smtClean="0"/>
              <a:t> и экспрессивной речью выделяют три группы пользователей поддерживающей коммуникации.</a:t>
            </a:r>
          </a:p>
          <a:p>
            <a:pPr algn="just"/>
            <a:r>
              <a:rPr lang="ru-RU" sz="2100" b="1" i="1" dirty="0" smtClean="0"/>
              <a:t>Группа 1</a:t>
            </a:r>
            <a:r>
              <a:rPr lang="ru-RU" sz="2100" b="1" dirty="0" smtClean="0"/>
              <a:t> </a:t>
            </a:r>
            <a:r>
              <a:rPr lang="ru-RU" sz="2100" dirty="0" smtClean="0"/>
              <a:t>- лица, для которых поддерживающая коммуникация выступает в качестве экспрессивного средства. Они достаточно хорошо понимают речь, но не в состоянии выразить свои потребности вербально. Как правило, это люди с церебральным параличом, не испытывающие ощущений от движений органов артикуляционного аппарата, не способные выполнять произвольные целенаправленные движения, переключаться с одной </a:t>
            </a:r>
            <a:r>
              <a:rPr lang="ru-RU" sz="2100" dirty="0" err="1" smtClean="0"/>
              <a:t>артикулемы</a:t>
            </a:r>
            <a:r>
              <a:rPr lang="ru-RU" sz="2100" dirty="0" smtClean="0"/>
              <a:t> на другую, что определяет качество фонетической стороны речи (тяжелая степень дизартрии). Наличие тяжелого двигательного расстройства ограничивает выбор существующих коммуникативных систем. В этом случае поддерживающая коммуникация будет являться дополнительным средством выражения желаний, интересов, самочувствия, которое может использоваться постоянно, на протяжении всей жизни человека, сопровождать его в различных ситуациях жизнедеятельности. </a:t>
            </a:r>
            <a:r>
              <a:rPr lang="ru-RU" sz="2100" i="1" dirty="0" smtClean="0"/>
              <a:t>Особое значение здесь приобретает не столько развитие понимания речи, сколько предоставление возможностей для самовыражения с помощью средств поддерживающей коммуникации</a:t>
            </a:r>
            <a:r>
              <a:rPr lang="ru-RU" sz="21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b="1" i="1" dirty="0" smtClean="0"/>
              <a:t>Группа 2</a:t>
            </a:r>
            <a:r>
              <a:rPr lang="ru-RU" sz="2900" b="1" dirty="0" smtClean="0"/>
              <a:t> </a:t>
            </a:r>
            <a:r>
              <a:rPr lang="ru-RU" sz="2900" dirty="0" smtClean="0"/>
              <a:t>- лица, испытывающие трудности в овладении языком. Скорее всего, они научатся говорить, но в настоящий момент их языковое развитие замедлено (например, дети с умственными ограничениями, моторной алалией). В этом случае </a:t>
            </a:r>
            <a:r>
              <a:rPr lang="ru-RU" sz="2900" i="1" dirty="0" smtClean="0"/>
              <a:t>поддерживающая коммуникация применяется временно и способствует формированию </a:t>
            </a:r>
            <a:r>
              <a:rPr lang="ru-RU" sz="2900" i="1" dirty="0" err="1" smtClean="0"/>
              <a:t>импрессивной</a:t>
            </a:r>
            <a:r>
              <a:rPr lang="ru-RU" sz="2900" i="1" dirty="0" smtClean="0"/>
              <a:t> и экспрессивной речи</a:t>
            </a:r>
            <a:r>
              <a:rPr lang="ru-RU" sz="2900" dirty="0" smtClean="0"/>
              <a:t>. В группу также входят лица, речь которых понятна только при наличии специальных дополнительных средств (например, при  аутизме). Они фрагментарно пользуются устной речью. Их вербальные сообщения интерпретируются только знакомым ближайшим окружением и касаются известных, предпочитаемых тем. </a:t>
            </a:r>
            <a:r>
              <a:rPr lang="ru-RU" sz="2900" i="1" dirty="0" smtClean="0"/>
              <a:t>В иных ситуациях, для общения на малоизвестные темы с чужими, малознакомыми людьми необходима дополнительная коммуникация - как поддержка устной речи</a:t>
            </a:r>
            <a:r>
              <a:rPr lang="ru-RU" sz="2900" dirty="0" smtClean="0"/>
              <a:t>.</a:t>
            </a:r>
          </a:p>
          <a:p>
            <a:pPr algn="just"/>
            <a:r>
              <a:rPr lang="ru-RU" sz="2900" b="1" i="1" dirty="0" smtClean="0"/>
              <a:t>Группа 3</a:t>
            </a:r>
            <a:r>
              <a:rPr lang="ru-RU" sz="2900" b="1" dirty="0" smtClean="0"/>
              <a:t> </a:t>
            </a:r>
            <a:r>
              <a:rPr lang="ru-RU" sz="2900" dirty="0" smtClean="0"/>
              <a:t>- объединяет лиц, для которых устная речь как средство коммуникации слишком сложна (например, при тяжелых множественных нарушениях) и которые постоянно или в течение длительного времени нуждаются в подходящей для них альтернативе. Сюда также входят люди с нарушением слуха, аутизмом. Пользователей этой группы следует обучать как пониманию речи, так и способности общаться. Основная цель заключается в создании предпосылок для понимания другой системы коммуникации и обучения ее использованию без опоры на устную речь. В данном случае поддерживающая </a:t>
            </a:r>
            <a:r>
              <a:rPr lang="ru-RU" sz="2900" i="1" dirty="0" smtClean="0"/>
              <a:t>коммуникация выступает как замещающий язык, полная альтернатива отсутствующей устной речи.</a:t>
            </a:r>
            <a:endParaRPr lang="ru-RU" sz="2900" dirty="0" smtClean="0"/>
          </a:p>
          <a:p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КОМУНИКАТИВНАЯ ТАБЛИЦА КАК СРЕДСТВО ДОПОЛНИТЕЛЬНОЙ КОММУНИКАЦИИ</a:t>
            </a:r>
          </a:p>
          <a:p>
            <a:endParaRPr lang="ru-RU" sz="1600" dirty="0" smtClean="0"/>
          </a:p>
          <a:p>
            <a:r>
              <a:rPr lang="ru-RU" sz="1500" dirty="0" smtClean="0"/>
              <a:t>Задачи:</a:t>
            </a:r>
          </a:p>
          <a:p>
            <a:r>
              <a:rPr lang="ru-RU" sz="1500" dirty="0" smtClean="0"/>
              <a:t>определить двигательные возможности при пользовании вспомогательными</a:t>
            </a:r>
          </a:p>
          <a:p>
            <a:r>
              <a:rPr lang="ru-RU" sz="1500" dirty="0" smtClean="0"/>
              <a:t>средствами;</a:t>
            </a:r>
          </a:p>
          <a:p>
            <a:r>
              <a:rPr lang="ru-RU" sz="1500" dirty="0" smtClean="0"/>
              <a:t>выявить особенности зрительного, слухового и тактильного восприятия;</a:t>
            </a:r>
          </a:p>
          <a:p>
            <a:r>
              <a:rPr lang="ru-RU" sz="1500" dirty="0" smtClean="0"/>
              <a:t>адаптировать средства графических систем коммуникации (размер фотографий, рисунков, расстояние между ними) к имеющимся особенностям зрительного восприятия и двигательной сферы;</a:t>
            </a:r>
          </a:p>
          <a:p>
            <a:r>
              <a:rPr lang="ru-RU" sz="1500" dirty="0" smtClean="0"/>
              <a:t>определить характер зрительного прослеживания и ощупывания для поиска и нахождения полей (например, при использовании техники сканирования).</a:t>
            </a:r>
          </a:p>
          <a:p>
            <a:endParaRPr lang="ru-RU" sz="1600" b="1" i="1" dirty="0" smtClean="0"/>
          </a:p>
          <a:p>
            <a:r>
              <a:rPr lang="ru-RU" sz="1600" b="1" i="1" dirty="0" smtClean="0"/>
              <a:t>Коммуникативные таблицы</a:t>
            </a:r>
            <a:r>
              <a:rPr lang="ru-RU" sz="1600" dirty="0" smtClean="0"/>
              <a:t> состоят из твердого ламинированного картона, на котором наклеены фотографии, картинные символы. Эти таблицы легкие, портативные, их можно разместить на столе</a:t>
            </a:r>
            <a:r>
              <a:rPr lang="ru-RU" sz="1600" smtClean="0"/>
              <a:t>,  </a:t>
            </a:r>
            <a:r>
              <a:rPr lang="ru-RU" sz="1600" dirty="0" smtClean="0"/>
              <a:t>можно брать с собой, располагать в доступной близости к пользователю или класть, например, в карман рюкзака. </a:t>
            </a:r>
          </a:p>
          <a:p>
            <a:endParaRPr lang="ru-RU" sz="1600" b="1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При создании коммуникативных таблиц</a:t>
            </a:r>
            <a:r>
              <a:rPr lang="ru-RU" dirty="0" smtClean="0"/>
              <a:t> следует помнить о словарном ядре и словарной периферии, несмотря на ограниченность полей. При этом важно вспомогательные средства коммуникации должны использоваться  как можно чаще ,в различных ситуациях и с различными собеседниками, с целью закрепления и эффективного применения.</a:t>
            </a:r>
          </a:p>
          <a:p>
            <a:endParaRPr lang="ru-RU" b="1" i="1" dirty="0" smtClean="0"/>
          </a:p>
          <a:p>
            <a:r>
              <a:rPr lang="ru-RU" i="1" dirty="0" smtClean="0"/>
              <a:t>Выбор словаря.</a:t>
            </a:r>
            <a:r>
              <a:rPr lang="ru-RU" dirty="0" smtClean="0"/>
              <a:t> Если в ходе тщательной диагностики было принято решение об изготовлении коммуникативной таблицы, то прежде всего необходимо решить вопрос о том, какой словарь должен быть изображен на карточке.</a:t>
            </a:r>
          </a:p>
          <a:p>
            <a:pPr marL="265176" lvl="1" indent="-265176">
              <a:buSzPct val="80000"/>
              <a:buFont typeface="Wingdings 2"/>
              <a:buChar char=""/>
            </a:pPr>
            <a:r>
              <a:rPr lang="ru-RU" sz="3300" dirty="0" smtClean="0"/>
              <a:t>Зачастую ответственный выбор остается за специалистами, так как будущий пользователь еще не понимает смысла подбора слов, а на основе активного пользования таблицей только учится понимать, что она действительно будет эффективным средством общения. По большей части это относится к словарной периферии.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 smtId="4294967295"/>
              <a:t> </a:t>
            </a:r>
            <a:endParaRPr lang="ru-RU" dirty="0" smtId="4294967295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27307989"/>
              </p:ext>
            </p:extLst>
          </p:nvPr>
        </p:nvGraphicFramePr>
        <p:xfrm>
          <a:off x="473319" y="3256085"/>
          <a:ext cx="3657600" cy="18288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/>
                <a:gridCol w="1828800"/>
              </a:tblGrid>
              <a:tr h="1828800">
                <a:tc>
                  <a:txBody>
                    <a:bodyPr/>
                    <a:lstStyle/>
                    <a:p>
                      <a:endParaRPr lang="en-US">
                        <a:ln w="28575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n w="28575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429000"/>
            <a:ext cx="1554086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429000"/>
            <a:ext cx="142875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64062475"/>
              </p:ext>
            </p:extLst>
          </p:nvPr>
        </p:nvGraphicFramePr>
        <p:xfrm>
          <a:off x="4495800" y="2750162"/>
          <a:ext cx="3840480" cy="251460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920240"/>
                <a:gridCol w="1920240"/>
              </a:tblGrid>
              <a:tr h="1257301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>
                        <a:ln w="5715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57301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n-US" b="1" kern="1200" dirty="0">
                        <a:ln w="5715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915444"/>
            <a:ext cx="90334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15" y="2915444"/>
            <a:ext cx="1100477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4165606"/>
            <a:ext cx="777043" cy="75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9629" y="4067542"/>
            <a:ext cx="890248" cy="94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39552" y="692697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Размеры и содержание начальной коммуникативной таблицы могут быть различными, что определяется потребностями и способностями пользователя. Она может включать 4-6 фотографий с изображением важных для человека людей либо изображения любимых игровых действий (продуктов питания).</a:t>
            </a:r>
          </a:p>
        </p:txBody>
      </p:sp>
    </p:spTree>
    <p:extLst>
      <p:ext uri="{BB962C8B-B14F-4D97-AF65-F5344CB8AC3E}">
        <p14:creationId xmlns="" xmlns:p14="http://schemas.microsoft.com/office/powerpoint/2010/main" val="3503078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smtId="4294967295">
                <a:effectLst/>
              </a:rPr>
              <a:t>Они уловили суть!!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7713901"/>
              </p:ext>
            </p:extLst>
          </p:nvPr>
        </p:nvGraphicFramePr>
        <p:xfrm>
          <a:off x="685800" y="1600200"/>
          <a:ext cx="7406640" cy="45720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234440"/>
                <a:gridCol w="1234440"/>
                <a:gridCol w="1234440"/>
                <a:gridCol w="1234440"/>
                <a:gridCol w="1234440"/>
                <a:gridCol w="1234440"/>
              </a:tblGrid>
              <a:tr h="914400"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effectLst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74744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49" y="2631482"/>
            <a:ext cx="779199" cy="72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44" y="2678723"/>
            <a:ext cx="698103" cy="68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20" y="1676389"/>
            <a:ext cx="750887" cy="79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50408"/>
            <a:ext cx="858307" cy="82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4964" y="3572256"/>
            <a:ext cx="903939" cy="60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42203" y="2687921"/>
            <a:ext cx="888104" cy="61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4004" y="3581400"/>
            <a:ext cx="794298" cy="776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1152" y="2643631"/>
            <a:ext cx="518021" cy="7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4964" y="2645652"/>
            <a:ext cx="819639" cy="71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342" y="3532632"/>
            <a:ext cx="1041914" cy="65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57144" y="3546219"/>
            <a:ext cx="896112" cy="74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342" y="5410200"/>
            <a:ext cx="922706" cy="68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611560" y="47667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другом случае таблица содержит большое число изображений из разных сфер жизнедеятельности.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3361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391</TotalTime>
  <Words>1128</Words>
  <Application>Microsoft Office PowerPoint</Application>
  <PresentationFormat>Экран (4:3)</PresentationFormat>
  <Paragraphs>100</Paragraphs>
  <Slides>16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Государственное бюджетное образовательное учреждение Нижегородский институт развития образования Кафедра коррекционной педагогики и специальной психологии   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Они уловили суть!!</vt:lpstr>
      <vt:lpstr>Слайд 10</vt:lpstr>
      <vt:lpstr>Слайд 11</vt:lpstr>
      <vt:lpstr>Слайд 12</vt:lpstr>
      <vt:lpstr>Дополнительные слова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дополнительной коммуникации в обучении, воспитании и коррекционно-развивающей работе с детьми с овз и тмнр</dc:title>
  <dc:creator>pacard bell</dc:creator>
  <cp:lastModifiedBy>pacard bell</cp:lastModifiedBy>
  <cp:revision>37</cp:revision>
  <dcterms:created xsi:type="dcterms:W3CDTF">2016-10-08T20:51:57Z</dcterms:created>
  <dcterms:modified xsi:type="dcterms:W3CDTF">2016-11-26T17:20:33Z</dcterms:modified>
</cp:coreProperties>
</file>