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62" r:id="rId5"/>
    <p:sldId id="263" r:id="rId6"/>
    <p:sldId id="264" r:id="rId7"/>
    <p:sldId id="265" r:id="rId8"/>
    <p:sldId id="266" r:id="rId9"/>
    <p:sldId id="267" r:id="rId10"/>
    <p:sldId id="285" r:id="rId11"/>
    <p:sldId id="268" r:id="rId12"/>
    <p:sldId id="286" r:id="rId13"/>
    <p:sldId id="269" r:id="rId14"/>
    <p:sldId id="270" r:id="rId15"/>
    <p:sldId id="281" r:id="rId16"/>
    <p:sldId id="271" r:id="rId17"/>
    <p:sldId id="272" r:id="rId18"/>
    <p:sldId id="273" r:id="rId19"/>
    <p:sldId id="274" r:id="rId20"/>
    <p:sldId id="275" r:id="rId21"/>
    <p:sldId id="276" r:id="rId22"/>
    <p:sldId id="277" r:id="rId23"/>
    <p:sldId id="278" r:id="rId24"/>
    <p:sldId id="279" r:id="rId25"/>
    <p:sldId id="280" r:id="rId26"/>
    <p:sldId id="282" r:id="rId27"/>
    <p:sldId id="287"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660066"/>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6A9BD5A-7797-44FB-A5C2-B52050C10034}" type="datetimeFigureOut">
              <a:rPr lang="ru-RU" smtClean="0"/>
              <a:pPr/>
              <a:t>25.11.2016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16E68A-7AE8-4D28-8F6D-B1F04BCE096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A9BD5A-7797-44FB-A5C2-B52050C10034}" type="datetimeFigureOut">
              <a:rPr lang="ru-RU" smtClean="0"/>
              <a:pPr/>
              <a:t>25.11.2016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16E68A-7AE8-4D28-8F6D-B1F04BCE096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jpe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5.jpeg"/><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кругленный прямоугольник 6"/>
          <p:cNvSpPr/>
          <p:nvPr/>
        </p:nvSpPr>
        <p:spPr>
          <a:xfrm>
            <a:off x="4355976" y="1628800"/>
            <a:ext cx="3888432" cy="21602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C:\Users\Ноут\Desktop\мамина\20hwoqa.jpg"/>
          <p:cNvPicPr>
            <a:picLocks noChangeAspect="1" noChangeArrowheads="1"/>
          </p:cNvPicPr>
          <p:nvPr/>
        </p:nvPicPr>
        <p:blipFill>
          <a:blip r:embed="rId2" cstate="print"/>
          <a:srcRect/>
          <a:stretch>
            <a:fillRect/>
          </a:stretch>
        </p:blipFill>
        <p:spPr bwMode="auto">
          <a:xfrm>
            <a:off x="0" y="0"/>
            <a:ext cx="9125233" cy="6858000"/>
          </a:xfrm>
          <a:prstGeom prst="rect">
            <a:avLst/>
          </a:prstGeom>
          <a:noFill/>
        </p:spPr>
      </p:pic>
      <p:sp>
        <p:nvSpPr>
          <p:cNvPr id="5" name="Прямоугольник 4"/>
          <p:cNvSpPr/>
          <p:nvPr/>
        </p:nvSpPr>
        <p:spPr>
          <a:xfrm>
            <a:off x="899592" y="260648"/>
            <a:ext cx="7200799"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9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проект</a:t>
            </a:r>
            <a:endParaRPr lang="ru-RU"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Прямоугольник 5"/>
          <p:cNvSpPr/>
          <p:nvPr/>
        </p:nvSpPr>
        <p:spPr>
          <a:xfrm>
            <a:off x="935088" y="1772816"/>
            <a:ext cx="8208912" cy="163121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10000" b="1" dirty="0" smtClean="0">
                <a:ln w="11430"/>
                <a:solidFill>
                  <a:srgbClr val="660066"/>
                </a:solidFill>
                <a:effectLst>
                  <a:outerShdw blurRad="50800" dist="39000" dir="5460000" algn="tl">
                    <a:srgbClr val="000000">
                      <a:alpha val="38000"/>
                    </a:srgbClr>
                  </a:outerShdw>
                </a:effectLst>
              </a:rPr>
              <a:t>Я и моё тело</a:t>
            </a:r>
            <a:endParaRPr lang="ru-RU" sz="10000" b="1" cap="none" spc="0" dirty="0">
              <a:ln w="11430"/>
              <a:solidFill>
                <a:srgbClr val="660066"/>
              </a:solidFill>
              <a:effectLst>
                <a:outerShdw blurRad="50800" dist="39000" dir="5460000" algn="tl">
                  <a:srgbClr val="000000">
                    <a:alpha val="38000"/>
                  </a:srgbClr>
                </a:outerShdw>
              </a:effectLst>
            </a:endParaRPr>
          </a:p>
        </p:txBody>
      </p:sp>
      <p:sp>
        <p:nvSpPr>
          <p:cNvPr id="10" name="Содержимое 9"/>
          <p:cNvSpPr>
            <a:spLocks noGrp="1"/>
          </p:cNvSpPr>
          <p:nvPr>
            <p:ph sz="half" idx="2"/>
          </p:nvPr>
        </p:nvSpPr>
        <p:spPr>
          <a:xfrm>
            <a:off x="2483768" y="3861048"/>
            <a:ext cx="4038600" cy="2193107"/>
          </a:xfrm>
        </p:spPr>
        <p:txBody>
          <a:bodyPr>
            <a:normAutofit fontScale="92500"/>
          </a:bodyPr>
          <a:lstStyle/>
          <a:p>
            <a:pPr algn="ctr">
              <a:buNone/>
            </a:pPr>
            <a:r>
              <a:rPr lang="ru-RU" b="1" dirty="0" smtClean="0">
                <a:solidFill>
                  <a:srgbClr val="006600"/>
                </a:solidFill>
              </a:rPr>
              <a:t>Подготовила </a:t>
            </a:r>
            <a:r>
              <a:rPr lang="ru-RU" b="1" dirty="0">
                <a:solidFill>
                  <a:srgbClr val="006600"/>
                </a:solidFill>
              </a:rPr>
              <a:t>презентацию воспитатель высшей категории</a:t>
            </a:r>
          </a:p>
          <a:p>
            <a:pPr algn="ctr">
              <a:buNone/>
            </a:pPr>
            <a:r>
              <a:rPr lang="ru-RU" b="1" dirty="0">
                <a:solidFill>
                  <a:srgbClr val="006600"/>
                </a:solidFill>
              </a:rPr>
              <a:t> Прус Татьяна Владимировна</a:t>
            </a:r>
          </a:p>
          <a:p>
            <a:pPr>
              <a:buNone/>
            </a:pPr>
            <a:endParaRPr lang="ru-RU" dirty="0"/>
          </a:p>
        </p:txBody>
      </p:sp>
      <p:pic>
        <p:nvPicPr>
          <p:cNvPr id="8194" name="Picture 2" descr="C:\Users\Ноут\Desktop\мамина\1988984801 - копия.jpg"/>
          <p:cNvPicPr>
            <a:picLocks noChangeAspect="1" noChangeArrowheads="1"/>
          </p:cNvPicPr>
          <p:nvPr/>
        </p:nvPicPr>
        <p:blipFill>
          <a:blip r:embed="rId3" cstate="print"/>
          <a:srcRect/>
          <a:stretch>
            <a:fillRect/>
          </a:stretch>
        </p:blipFill>
        <p:spPr bwMode="auto">
          <a:xfrm>
            <a:off x="0" y="3386971"/>
            <a:ext cx="2051720" cy="3471029"/>
          </a:xfrm>
          <a:prstGeom prst="rect">
            <a:avLst/>
          </a:prstGeom>
          <a:ln>
            <a:noFill/>
          </a:ln>
          <a:effectLst>
            <a:softEdge rad="112500"/>
          </a:effectLst>
        </p:spPr>
      </p:pic>
      <p:pic>
        <p:nvPicPr>
          <p:cNvPr id="8195" name="Picture 3" descr="C:\Users\Ноут\Desktop\мамина\1988984801.jpg"/>
          <p:cNvPicPr>
            <a:picLocks noChangeAspect="1" noChangeArrowheads="1"/>
          </p:cNvPicPr>
          <p:nvPr/>
        </p:nvPicPr>
        <p:blipFill>
          <a:blip r:embed="rId4" cstate="print"/>
          <a:srcRect/>
          <a:stretch>
            <a:fillRect/>
          </a:stretch>
        </p:blipFill>
        <p:spPr bwMode="auto">
          <a:xfrm>
            <a:off x="7236296" y="3358399"/>
            <a:ext cx="1907705" cy="34996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pic>
        <p:nvPicPr>
          <p:cNvPr id="10243" name="Picture 3" descr="F:\фото сад дети\20160214_115126.jpg"/>
          <p:cNvPicPr>
            <a:picLocks noChangeAspect="1" noChangeArrowheads="1"/>
          </p:cNvPicPr>
          <p:nvPr/>
        </p:nvPicPr>
        <p:blipFill rotWithShape="1">
          <a:blip r:embed="rId3" cstate="print"/>
          <a:srcRect t="9262"/>
          <a:stretch/>
        </p:blipFill>
        <p:spPr bwMode="auto">
          <a:xfrm rot="10800000">
            <a:off x="323528" y="2276872"/>
            <a:ext cx="4464496" cy="3038235"/>
          </a:xfrm>
          <a:prstGeom prst="roundRect">
            <a:avLst>
              <a:gd name="adj" fmla="val 8594"/>
            </a:avLst>
          </a:prstGeom>
          <a:solidFill>
            <a:srgbClr val="FFFFFF">
              <a:shade val="85000"/>
            </a:srgbClr>
          </a:solidFill>
          <a:ln w="38100">
            <a:solidFill>
              <a:srgbClr val="7030A0"/>
            </a:solidFill>
          </a:ln>
          <a:effectLst>
            <a:reflection blurRad="12700" stA="38000" endPos="28000" dist="5000" dir="5400000" sy="-100000" algn="bl" rotWithShape="0"/>
          </a:effectLst>
        </p:spPr>
      </p:pic>
      <p:pic>
        <p:nvPicPr>
          <p:cNvPr id="10244" name="Picture 4" descr="F:\фото сад дети\20160214_115144.jpg"/>
          <p:cNvPicPr>
            <a:picLocks noChangeAspect="1" noChangeArrowheads="1"/>
          </p:cNvPicPr>
          <p:nvPr/>
        </p:nvPicPr>
        <p:blipFill>
          <a:blip r:embed="rId4" cstate="print"/>
          <a:srcRect/>
          <a:stretch>
            <a:fillRect/>
          </a:stretch>
        </p:blipFill>
        <p:spPr bwMode="auto">
          <a:xfrm rot="5400000">
            <a:off x="4783900" y="2425012"/>
            <a:ext cx="4641501" cy="3481126"/>
          </a:xfrm>
          <a:prstGeom prst="roundRect">
            <a:avLst>
              <a:gd name="adj" fmla="val 8594"/>
            </a:avLst>
          </a:prstGeom>
          <a:solidFill>
            <a:srgbClr val="FFFFFF">
              <a:shade val="85000"/>
            </a:srgbClr>
          </a:solidFill>
          <a:ln w="38100">
            <a:solidFill>
              <a:srgbClr val="7030A0"/>
            </a:solidFill>
          </a:ln>
          <a:effectLst>
            <a:reflection blurRad="12700" stA="38000" endPos="28000" dist="5000" dir="5400000" sy="-100000" algn="bl" rotWithShape="0"/>
          </a:effectLst>
        </p:spPr>
      </p:pic>
      <p:sp>
        <p:nvSpPr>
          <p:cNvPr id="6" name="Прямоугольник 5"/>
          <p:cNvSpPr/>
          <p:nvPr/>
        </p:nvSpPr>
        <p:spPr>
          <a:xfrm>
            <a:off x="323528" y="188640"/>
            <a:ext cx="8291264" cy="1938992"/>
          </a:xfrm>
          <a:prstGeom prst="rect">
            <a:avLst/>
          </a:prstGeom>
        </p:spPr>
        <p:txBody>
          <a:bodyPr wrap="square">
            <a:spAutoFit/>
          </a:bodyPr>
          <a:lstStyle/>
          <a:p>
            <a:r>
              <a:rPr lang="ru-RU" sz="2400" b="1" dirty="0" smtClean="0">
                <a:solidFill>
                  <a:srgbClr val="002060"/>
                </a:solidFill>
                <a:latin typeface="Times New Roman" pitchFamily="18" charset="0"/>
                <a:cs typeface="Times New Roman" pitchFamily="18" charset="0"/>
              </a:rPr>
              <a:t>     Чтобы наиболее полно изучить поставленную тему. В  своей работе я использовала </a:t>
            </a:r>
          </a:p>
          <a:p>
            <a:r>
              <a:rPr lang="ru-RU" sz="2400" b="1" dirty="0" smtClean="0">
                <a:solidFill>
                  <a:srgbClr val="002060"/>
                </a:solidFill>
                <a:latin typeface="Times New Roman" pitchFamily="18" charset="0"/>
                <a:cs typeface="Times New Roman" pitchFamily="18" charset="0"/>
              </a:rPr>
              <a:t>«Модель трех вопросов». </a:t>
            </a:r>
          </a:p>
          <a:p>
            <a:r>
              <a:rPr lang="ru-RU" sz="2400" b="1" dirty="0" smtClean="0">
                <a:solidFill>
                  <a:srgbClr val="002060"/>
                </a:solidFill>
                <a:latin typeface="Times New Roman" pitchFamily="18" charset="0"/>
                <a:cs typeface="Times New Roman" pitchFamily="18" charset="0"/>
              </a:rPr>
              <a:t>Суть </a:t>
            </a:r>
            <a:r>
              <a:rPr lang="ru-RU" sz="2400" b="1" dirty="0">
                <a:solidFill>
                  <a:srgbClr val="002060"/>
                </a:solidFill>
                <a:latin typeface="Times New Roman" pitchFamily="18" charset="0"/>
                <a:cs typeface="Times New Roman" pitchFamily="18" charset="0"/>
              </a:rPr>
              <a:t>этой модели заключается в том, что воспитатель задает детям три вопроса</a:t>
            </a:r>
            <a:r>
              <a:rPr lang="ru-RU" sz="2400" b="1" dirty="0" smtClean="0">
                <a:solidFill>
                  <a:srgbClr val="002060"/>
                </a:solidFill>
                <a:latin typeface="Times New Roman" pitchFamily="18" charset="0"/>
                <a:cs typeface="Times New Roman" pitchFamily="18" charset="0"/>
              </a:rPr>
              <a:t>:</a:t>
            </a:r>
            <a:endParaRPr lang="ru-RU" sz="2400" b="1" dirty="0">
              <a:solidFill>
                <a:srgbClr val="002060"/>
              </a:solidFill>
              <a:latin typeface="Times New Roman" pitchFamily="18" charset="0"/>
              <a:cs typeface="Times New Roman" pitchFamily="18" charset="0"/>
            </a:endParaRPr>
          </a:p>
        </p:txBody>
      </p:sp>
      <p:sp>
        <p:nvSpPr>
          <p:cNvPr id="7" name="TextBox 6"/>
          <p:cNvSpPr txBox="1"/>
          <p:nvPr/>
        </p:nvSpPr>
        <p:spPr>
          <a:xfrm>
            <a:off x="467544" y="5301208"/>
            <a:ext cx="4762872" cy="1200329"/>
          </a:xfrm>
          <a:prstGeom prst="rect">
            <a:avLst/>
          </a:prstGeom>
          <a:noFill/>
        </p:spPr>
        <p:txBody>
          <a:bodyPr wrap="square" rtlCol="0">
            <a:spAutoFit/>
          </a:bodyPr>
          <a:lstStyle/>
          <a:p>
            <a:r>
              <a:rPr lang="ru-RU" sz="2400" b="1" dirty="0" smtClean="0">
                <a:solidFill>
                  <a:srgbClr val="002060"/>
                </a:solidFill>
                <a:latin typeface="Times New Roman" pitchFamily="18" charset="0"/>
                <a:cs typeface="Times New Roman" pitchFamily="18" charset="0"/>
              </a:rPr>
              <a:t>А изучая ответы детей я спланировала и дальнейшие мероприятия.</a:t>
            </a:r>
            <a:endParaRPr lang="ru-RU" sz="24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5568087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23553" name="Rectangle 1"/>
          <p:cNvSpPr>
            <a:spLocks noChangeArrowheads="1"/>
          </p:cNvSpPr>
          <p:nvPr/>
        </p:nvSpPr>
        <p:spPr bwMode="auto">
          <a:xfrm>
            <a:off x="251520" y="85318"/>
            <a:ext cx="849694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Планирование мероприятий по реализации проекта</a:t>
            </a:r>
            <a:endParaRPr kumimoji="0" lang="ru-RU" sz="4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
        <p:nvSpPr>
          <p:cNvPr id="6" name="Прямоугольник 5"/>
          <p:cNvSpPr/>
          <p:nvPr/>
        </p:nvSpPr>
        <p:spPr>
          <a:xfrm>
            <a:off x="611560" y="1340768"/>
            <a:ext cx="7920880" cy="707886"/>
          </a:xfrm>
          <a:prstGeom prst="rect">
            <a:avLst/>
          </a:prstGeom>
        </p:spPr>
        <p:txBody>
          <a:bodyPr wrap="square">
            <a:spAutoFit/>
          </a:bodyPr>
          <a:lstStyle/>
          <a:p>
            <a:r>
              <a:rPr lang="ru-RU" sz="4000" b="1" dirty="0" smtClean="0">
                <a:solidFill>
                  <a:srgbClr val="7030A0"/>
                </a:solidFill>
                <a:latin typeface="Times New Roman" pitchFamily="18" charset="0"/>
                <a:cs typeface="Times New Roman" pitchFamily="18" charset="0"/>
              </a:rPr>
              <a:t>       Познавательные занятия:</a:t>
            </a:r>
            <a:endParaRPr lang="ru-RU" sz="4000" b="1" dirty="0">
              <a:solidFill>
                <a:srgbClr val="7030A0"/>
              </a:solidFill>
              <a:latin typeface="Times New Roman" pitchFamily="18" charset="0"/>
              <a:cs typeface="Times New Roman" pitchFamily="18" charset="0"/>
            </a:endParaRPr>
          </a:p>
        </p:txBody>
      </p:sp>
      <p:sp>
        <p:nvSpPr>
          <p:cNvPr id="23554" name="Rectangle 2"/>
          <p:cNvSpPr>
            <a:spLocks noChangeArrowheads="1"/>
          </p:cNvSpPr>
          <p:nvPr/>
        </p:nvSpPr>
        <p:spPr bwMode="auto">
          <a:xfrm>
            <a:off x="539552" y="2221407"/>
            <a:ext cx="828092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«Укрепляем теремок»</a:t>
            </a:r>
            <a:endParaRPr kumimoji="0" lang="ru-RU" sz="2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«Мышцы – «силачи»</a:t>
            </a:r>
            <a:endParaRPr kumimoji="0" lang="ru-RU" sz="2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«Волшебный мозг»</a:t>
            </a:r>
            <a:endParaRPr kumimoji="0" lang="ru-RU" sz="2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«Телефонная сеть «теремка»</a:t>
            </a:r>
            <a:endParaRPr kumimoji="0" lang="ru-RU" sz="2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«Обогреем «теремок» - (легкие)»</a:t>
            </a:r>
            <a:endParaRPr kumimoji="0" lang="ru-RU" sz="2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«Чудо-насос, живые реки и ручейки – </a:t>
            </a: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вода в наш дом» (сердце и кровообращение)</a:t>
            </a:r>
            <a:endParaRPr kumimoji="0" lang="ru-RU" sz="2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«Что нам поведало сердце» </a:t>
            </a: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«Чудо – фильтры почки»</a:t>
            </a:r>
            <a:r>
              <a:rPr kumimoji="0" lang="ru-RU" sz="2800" b="1" i="0" u="none" strike="noStrike" cap="none" normalizeH="0" baseline="0" dirty="0" smtClean="0">
                <a:ln>
                  <a:noFill/>
                </a:ln>
                <a:solidFill>
                  <a:srgbClr val="002060"/>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pic>
        <p:nvPicPr>
          <p:cNvPr id="1026" name="Picture 2" descr="F:\фото сад дети\20160215_10112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568228" y="3832372"/>
            <a:ext cx="2520281" cy="3009682"/>
          </a:xfrm>
          <a:prstGeom prst="rect">
            <a:avLst/>
          </a:prstGeom>
          <a:noFill/>
        </p:spPr>
      </p:pic>
      <p:pic>
        <p:nvPicPr>
          <p:cNvPr id="1027" name="Picture 3" descr="F:\фото сад дети\20160215_10131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4883818">
            <a:off x="7073" y="744590"/>
            <a:ext cx="3168352" cy="2376264"/>
          </a:xfrm>
          <a:prstGeom prst="rect">
            <a:avLst/>
          </a:prstGeom>
          <a:noFill/>
        </p:spPr>
      </p:pic>
      <p:pic>
        <p:nvPicPr>
          <p:cNvPr id="1028" name="Picture 4" descr="F:\фото сад дети\20160215_10255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609281">
            <a:off x="2799151" y="1709670"/>
            <a:ext cx="3491880" cy="2618910"/>
          </a:xfrm>
          <a:prstGeom prst="rect">
            <a:avLst/>
          </a:prstGeom>
          <a:noFill/>
        </p:spPr>
      </p:pic>
      <p:pic>
        <p:nvPicPr>
          <p:cNvPr id="1029" name="Picture 5" descr="F:\фото сад дети\20160215_10262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6137300">
            <a:off x="5705505" y="3497770"/>
            <a:ext cx="3334955" cy="2501216"/>
          </a:xfrm>
          <a:prstGeom prst="rect">
            <a:avLst/>
          </a:prstGeom>
          <a:noFill/>
        </p:spPr>
      </p:pic>
      <p:pic>
        <p:nvPicPr>
          <p:cNvPr id="1030" name="Picture 6" descr="F:\фото сад дети\20160215_103332.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5400000">
            <a:off x="6336268" y="28019"/>
            <a:ext cx="2304257" cy="291353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5" name="Прямоугольник 4"/>
          <p:cNvSpPr/>
          <p:nvPr/>
        </p:nvSpPr>
        <p:spPr>
          <a:xfrm>
            <a:off x="2915816" y="188640"/>
            <a:ext cx="3744416" cy="830997"/>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a:t>
            </a:r>
            <a:r>
              <a:rPr lang="ru-RU" sz="4800" b="1" dirty="0" smtClean="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rPr>
              <a:t> Беседы</a:t>
            </a:r>
            <a:endParaRPr lang="ru-RU" sz="4800" b="1" dirty="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6" name="Прямоугольник 5"/>
          <p:cNvSpPr/>
          <p:nvPr/>
        </p:nvSpPr>
        <p:spPr>
          <a:xfrm>
            <a:off x="395536" y="1268760"/>
            <a:ext cx="8424936" cy="3970318"/>
          </a:xfrm>
          <a:prstGeom prst="rect">
            <a:avLst/>
          </a:prstGeom>
        </p:spPr>
        <p:txBody>
          <a:bodyPr wrap="square">
            <a:spAutoFit/>
          </a:bodyPr>
          <a:lstStyle/>
          <a:p>
            <a:r>
              <a:rPr lang="ru-RU" sz="3600" b="1" dirty="0" smtClean="0">
                <a:solidFill>
                  <a:srgbClr val="002060"/>
                </a:solidFill>
                <a:latin typeface="Times New Roman" pitchFamily="18" charset="0"/>
                <a:cs typeface="Times New Roman" pitchFamily="18" charset="0"/>
              </a:rPr>
              <a:t>«Как устроено наше тело», </a:t>
            </a:r>
          </a:p>
          <a:p>
            <a:r>
              <a:rPr lang="ru-RU" sz="3600" b="1" dirty="0" smtClean="0">
                <a:solidFill>
                  <a:srgbClr val="002060"/>
                </a:solidFill>
                <a:latin typeface="Times New Roman" pitchFamily="18" charset="0"/>
                <a:cs typeface="Times New Roman" pitchFamily="18" charset="0"/>
              </a:rPr>
              <a:t>«Какую роль играет сердце человека в его жизни», </a:t>
            </a:r>
          </a:p>
          <a:p>
            <a:r>
              <a:rPr lang="ru-RU" sz="3600" b="1" dirty="0" smtClean="0">
                <a:solidFill>
                  <a:srgbClr val="002060"/>
                </a:solidFill>
                <a:latin typeface="Times New Roman" pitchFamily="18" charset="0"/>
                <a:cs typeface="Times New Roman" pitchFamily="18" charset="0"/>
              </a:rPr>
              <a:t>«Как мы дышим», </a:t>
            </a:r>
          </a:p>
          <a:p>
            <a:r>
              <a:rPr lang="ru-RU" sz="3600" b="1" dirty="0" smtClean="0">
                <a:solidFill>
                  <a:srgbClr val="002060"/>
                </a:solidFill>
                <a:latin typeface="Times New Roman" pitchFamily="18" charset="0"/>
                <a:cs typeface="Times New Roman" pitchFamily="18" charset="0"/>
              </a:rPr>
              <a:t>«Что вредно для наших легких» «Здоровый образ жизни», </a:t>
            </a:r>
          </a:p>
          <a:p>
            <a:r>
              <a:rPr lang="ru-RU" sz="3600" b="1" dirty="0" smtClean="0">
                <a:solidFill>
                  <a:srgbClr val="002060"/>
                </a:solidFill>
                <a:latin typeface="Times New Roman" pitchFamily="18" charset="0"/>
                <a:cs typeface="Times New Roman" pitchFamily="18" charset="0"/>
              </a:rPr>
              <a:t>«Я здоровье берегу, сам себе я помогу»</a:t>
            </a:r>
            <a:endParaRPr lang="ru-RU" sz="36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7169" name="Rectangle 1"/>
          <p:cNvSpPr>
            <a:spLocks noChangeArrowheads="1"/>
          </p:cNvSpPr>
          <p:nvPr/>
        </p:nvSpPr>
        <p:spPr bwMode="auto">
          <a:xfrm>
            <a:off x="683568" y="1484784"/>
            <a:ext cx="7776864"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В медицинский кабинет (процедурный);</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В аптеку;</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К станции скорой помощи;</a:t>
            </a:r>
            <a:r>
              <a:rPr kumimoji="0" lang="ru-RU" sz="4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8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Совместные экскурсии с родителями в кабинет биологии школы - гимназии № 3.</a:t>
            </a:r>
            <a:r>
              <a:rPr kumimoji="0" lang="ru-RU" sz="4000" b="1" i="0" u="none" strike="noStrike" cap="none" normalizeH="0" baseline="0" dirty="0" smtClean="0">
                <a:ln>
                  <a:noFill/>
                </a:ln>
                <a:solidFill>
                  <a:srgbClr val="002060"/>
                </a:solidFill>
                <a:effectLst/>
                <a:latin typeface="Times New Roman" pitchFamily="18" charset="0"/>
                <a:cs typeface="Times New Roman" pitchFamily="18" charset="0"/>
              </a:rPr>
              <a:t> </a:t>
            </a:r>
          </a:p>
        </p:txBody>
      </p:sp>
      <p:sp>
        <p:nvSpPr>
          <p:cNvPr id="7" name="Прямоугольник 6"/>
          <p:cNvSpPr/>
          <p:nvPr/>
        </p:nvSpPr>
        <p:spPr>
          <a:xfrm>
            <a:off x="1403648" y="404664"/>
            <a:ext cx="605479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solidFill>
                  <a:srgbClr val="7030A0"/>
                </a:solidFill>
                <a:effectLst>
                  <a:outerShdw blurRad="50800" dist="39000" dir="5460000" algn="tl">
                    <a:srgbClr val="000000">
                      <a:alpha val="38000"/>
                    </a:srgbClr>
                  </a:outerShdw>
                </a:effectLst>
              </a:rPr>
              <a:t>Целевые экскурсии</a:t>
            </a:r>
            <a:endParaRPr lang="ru-RU" sz="5400" b="1" cap="none" spc="0" dirty="0">
              <a:ln w="11430"/>
              <a:solidFill>
                <a:srgbClr val="7030A0"/>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pic>
        <p:nvPicPr>
          <p:cNvPr id="36866" name="Picture 2" descr="G:\фото сад дети\20160210_10325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67063" y="517113"/>
            <a:ext cx="3131840" cy="2618910"/>
          </a:xfrm>
          <a:prstGeom prst="rect">
            <a:avLst/>
          </a:prstGeom>
          <a:noFill/>
        </p:spPr>
      </p:pic>
      <p:pic>
        <p:nvPicPr>
          <p:cNvPr id="36867" name="Picture 3" descr="G:\фото сад дети\20160210_10344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607073">
            <a:off x="6290285" y="607334"/>
            <a:ext cx="2363755" cy="1772816"/>
          </a:xfrm>
          <a:prstGeom prst="rect">
            <a:avLst/>
          </a:prstGeom>
          <a:noFill/>
        </p:spPr>
      </p:pic>
      <p:pic>
        <p:nvPicPr>
          <p:cNvPr id="36868" name="Picture 4" descr="G:\фото сад дети\20160210_10364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804591">
            <a:off x="6548651" y="4051270"/>
            <a:ext cx="2175869" cy="1854059"/>
          </a:xfrm>
          <a:prstGeom prst="rect">
            <a:avLst/>
          </a:prstGeom>
          <a:noFill/>
        </p:spPr>
      </p:pic>
      <p:pic>
        <p:nvPicPr>
          <p:cNvPr id="36869" name="Picture 5" descr="G:\фото сад дети\20160210_103745.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a:off x="2942101" y="2178579"/>
            <a:ext cx="3664461" cy="3140968"/>
          </a:xfrm>
          <a:prstGeom prst="rect">
            <a:avLst/>
          </a:prstGeom>
          <a:noFill/>
        </p:spPr>
      </p:pic>
      <p:pic>
        <p:nvPicPr>
          <p:cNvPr id="36870" name="Picture 6" descr="G:\фото сад дети\20160210_103858.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5400000">
            <a:off x="217671" y="3966907"/>
            <a:ext cx="2857372" cy="250164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9" name="Прямоугольник 8"/>
          <p:cNvSpPr/>
          <p:nvPr/>
        </p:nvSpPr>
        <p:spPr>
          <a:xfrm>
            <a:off x="1547664" y="0"/>
            <a:ext cx="6084807"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kumimoji="0" lang="ru-RU" sz="4800" b="1" i="0" u="none" strike="noStrike" cap="none" spc="0" normalizeH="0" baseline="0" dirty="0" smtClean="0">
                <a:ln w="11430"/>
                <a:solidFill>
                  <a:srgbClr val="7030A0"/>
                </a:soli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Дидактические игры</a:t>
            </a:r>
            <a:endParaRPr lang="ru-RU" sz="4800" b="1" cap="none" spc="0" dirty="0">
              <a:ln w="11430"/>
              <a:solidFill>
                <a:srgbClr val="7030A0"/>
              </a:solidFill>
              <a:effectLst>
                <a:outerShdw blurRad="50800" dist="39000" dir="5460000" algn="tl">
                  <a:srgbClr val="000000">
                    <a:alpha val="38000"/>
                  </a:srgbClr>
                </a:outerShdw>
              </a:effectLst>
            </a:endParaRPr>
          </a:p>
        </p:txBody>
      </p:sp>
      <p:sp>
        <p:nvSpPr>
          <p:cNvPr id="6147" name="Rectangle 3"/>
          <p:cNvSpPr>
            <a:spLocks noChangeArrowheads="1"/>
          </p:cNvSpPr>
          <p:nvPr/>
        </p:nvSpPr>
        <p:spPr bwMode="auto">
          <a:xfrm>
            <a:off x="0" y="836712"/>
            <a:ext cx="856895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«Посмотри и позови», «Право - лево», «Что я чувствую», «Зеркало», «Послушай и покажи», «Кто быстрее покажет часть тела», «Дыши - не дыши», «Ухо - нос», «Что забыл нарисовать художник?», «Включи телевизор», «Подскажи Незнайке», «Сложи картинку»</a:t>
            </a:r>
            <a:endParaRPr kumimoji="0" lang="ru-RU" sz="2400" b="1" i="0" u="none" strike="noStrike" cap="none" normalizeH="0" baseline="0" dirty="0" smtClean="0">
              <a:ln>
                <a:noFill/>
              </a:ln>
              <a:solidFill>
                <a:srgbClr val="002060"/>
              </a:solidFill>
              <a:effectLst/>
              <a:latin typeface="Arial" pitchFamily="34" charset="0"/>
              <a:cs typeface="Arial" pitchFamily="34" charset="0"/>
            </a:endParaRPr>
          </a:p>
        </p:txBody>
      </p:sp>
      <p:pic>
        <p:nvPicPr>
          <p:cNvPr id="1026" name="Picture 2" descr="F:\фото сад дети\20160212_15412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9512" y="2852936"/>
            <a:ext cx="2304256" cy="2016224"/>
          </a:xfrm>
          <a:prstGeom prst="snip2DiagRect">
            <a:avLst/>
          </a:prstGeom>
          <a:solidFill>
            <a:srgbClr val="FFFFFF">
              <a:shade val="85000"/>
            </a:srgbClr>
          </a:solidFill>
          <a:ln w="38100" cap="sq">
            <a:solidFill>
              <a:srgbClr val="0070C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7" name="Picture 3" descr="F:\фото сад дети\20160212_15425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72200" y="2492896"/>
            <a:ext cx="2585252" cy="2304256"/>
          </a:xfrm>
          <a:prstGeom prst="round2DiagRect">
            <a:avLst>
              <a:gd name="adj1" fmla="val 16667"/>
              <a:gd name="adj2" fmla="val 0"/>
            </a:avLst>
          </a:prstGeom>
          <a:ln w="38100" cap="sq">
            <a:solidFill>
              <a:srgbClr val="FFFF00"/>
            </a:solidFill>
            <a:miter lim="800000"/>
          </a:ln>
          <a:effectLst>
            <a:outerShdw blurRad="254000" algn="tl" rotWithShape="0">
              <a:srgbClr val="000000">
                <a:alpha val="43000"/>
              </a:srgbClr>
            </a:outerShdw>
          </a:effectLst>
        </p:spPr>
      </p:pic>
      <p:pic>
        <p:nvPicPr>
          <p:cNvPr id="2050" name="Picture 2" descr="F:\фото сад дети\20160215_103518.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2095330" y="4393502"/>
            <a:ext cx="2376264" cy="2175452"/>
          </a:xfrm>
          <a:prstGeom prst="round2DiagRect">
            <a:avLst>
              <a:gd name="adj1" fmla="val 16667"/>
              <a:gd name="adj2" fmla="val 0"/>
            </a:avLst>
          </a:prstGeom>
          <a:ln w="38100" cap="sq">
            <a:solidFill>
              <a:srgbClr val="00B050"/>
            </a:solidFill>
            <a:miter lim="800000"/>
          </a:ln>
          <a:effectLst>
            <a:outerShdw blurRad="254000" algn="tl" rotWithShape="0">
              <a:srgbClr val="000000">
                <a:alpha val="43000"/>
              </a:srgbClr>
            </a:outerShdw>
          </a:effectLst>
        </p:spPr>
      </p:pic>
      <p:pic>
        <p:nvPicPr>
          <p:cNvPr id="2051" name="Picture 3" descr="F:\фото сад дети\20160215_103100.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a:off x="4388732" y="4476364"/>
            <a:ext cx="2355376" cy="1988840"/>
          </a:xfrm>
          <a:prstGeom prst="snip2DiagRect">
            <a:avLst/>
          </a:prstGeom>
          <a:solidFill>
            <a:srgbClr val="FFFFFF">
              <a:shade val="85000"/>
            </a:srgbClr>
          </a:solidFill>
          <a:ln w="38100" cap="sq">
            <a:solidFill>
              <a:srgbClr val="7030A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5" name="Прямоугольник 4"/>
          <p:cNvSpPr/>
          <p:nvPr/>
        </p:nvSpPr>
        <p:spPr>
          <a:xfrm>
            <a:off x="1187624" y="0"/>
            <a:ext cx="6919330" cy="830997"/>
          </a:xfrm>
          <a:prstGeom prst="rect">
            <a:avLst/>
          </a:prstGeom>
        </p:spPr>
        <p:txBody>
          <a:bodyPr wrap="none">
            <a:spAutoFit/>
          </a:bodyPr>
          <a:lstStyle/>
          <a:p>
            <a:pPr algn="ctr"/>
            <a:r>
              <a:rPr lang="ru-RU" sz="4800" b="1" dirty="0" smtClean="0">
                <a:ln w="11430"/>
                <a:solidFill>
                  <a:srgbClr val="7030A0"/>
                </a:soli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Сюжетно-ролевые игры</a:t>
            </a:r>
            <a:endParaRPr lang="ru-RU" sz="4800" b="1" dirty="0">
              <a:ln w="11430"/>
              <a:solidFill>
                <a:srgbClr val="7030A0"/>
              </a:solidFill>
              <a:effectLst>
                <a:outerShdw blurRad="50800" dist="39000" dir="5460000" algn="tl">
                  <a:srgbClr val="000000">
                    <a:alpha val="38000"/>
                  </a:srgbClr>
                </a:outerShdw>
              </a:effectLst>
            </a:endParaRPr>
          </a:p>
        </p:txBody>
      </p:sp>
      <p:sp>
        <p:nvSpPr>
          <p:cNvPr id="5121" name="Rectangle 1"/>
          <p:cNvSpPr>
            <a:spLocks noChangeArrowheads="1"/>
          </p:cNvSpPr>
          <p:nvPr/>
        </p:nvSpPr>
        <p:spPr bwMode="auto">
          <a:xfrm>
            <a:off x="683568" y="908720"/>
            <a:ext cx="756084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«Осмотр у доктора», «Поликлиника» (прием у врача и медсестры), «Занятие по физкультуре», «За обеденным столом»</a:t>
            </a:r>
            <a:endParaRPr kumimoji="0" lang="ru-RU" sz="2800" b="1" i="0" u="none" strike="noStrike" cap="none" normalizeH="0" baseline="0" dirty="0" smtClean="0">
              <a:ln>
                <a:noFill/>
              </a:ln>
              <a:solidFill>
                <a:srgbClr val="002060"/>
              </a:solidFill>
              <a:effectLst/>
              <a:latin typeface="Arial" pitchFamily="34" charset="0"/>
              <a:cs typeface="Arial" pitchFamily="34" charset="0"/>
            </a:endParaRPr>
          </a:p>
        </p:txBody>
      </p:sp>
      <p:pic>
        <p:nvPicPr>
          <p:cNvPr id="3074" name="Picture 2" descr="F:\фото сад дети\20160212_16004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1619718" y="2708873"/>
            <a:ext cx="2363755" cy="1643768"/>
          </a:xfrm>
          <a:prstGeom prst="rect">
            <a:avLst/>
          </a:prstGeom>
          <a:solidFill>
            <a:srgbClr val="FFFFFF">
              <a:shade val="85000"/>
            </a:srgbClr>
          </a:solidFill>
          <a:ln w="38100" cap="rnd">
            <a:solidFill>
              <a:srgbClr val="00B050"/>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3075" name="Picture 3" descr="F:\фото сад дети\20160212_16003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159418" y="3407890"/>
            <a:ext cx="2520280" cy="1842420"/>
          </a:xfrm>
          <a:prstGeom prst="rect">
            <a:avLst/>
          </a:prstGeom>
          <a:solidFill>
            <a:srgbClr val="FFFFFF">
              <a:shade val="85000"/>
            </a:srgbClr>
          </a:solidFill>
          <a:ln w="38100" cap="sq">
            <a:solidFill>
              <a:srgbClr val="00B05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076" name="Picture 4" descr="F:\фото сад дети\20160212_15541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1799692" y="4589748"/>
            <a:ext cx="2592288" cy="1944216"/>
          </a:xfrm>
          <a:prstGeom prst="rect">
            <a:avLst/>
          </a:prstGeom>
          <a:solidFill>
            <a:srgbClr val="FFFFFF">
              <a:shade val="85000"/>
            </a:srgbClr>
          </a:solidFill>
          <a:ln w="38100" cap="sq">
            <a:solidFill>
              <a:srgbClr val="00B050"/>
            </a:solidFill>
            <a:miter lim="800000"/>
          </a:ln>
          <a:effectLst>
            <a:outerShdw blurRad="55000" dist="18000" dir="5400000" algn="tl" rotWithShape="0">
              <a:srgbClr val="000000">
                <a:alpha val="40000"/>
              </a:srgbClr>
            </a:outerShdw>
          </a:effectLst>
          <a:scene3d>
            <a:camera prst="isometricOffAxis2Left"/>
            <a:lightRig rig="twoPt" dir="t">
              <a:rot lat="0" lon="0" rev="7200000"/>
            </a:lightRig>
          </a:scene3d>
          <a:sp3d>
            <a:bevelT w="25400" h="19050"/>
            <a:contourClr>
              <a:srgbClr val="FFFFFF"/>
            </a:contourClr>
          </a:sp3d>
        </p:spPr>
      </p:pic>
      <p:pic>
        <p:nvPicPr>
          <p:cNvPr id="3077" name="Picture 5" descr="F:\фото сад дети\20160127_09043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a:off x="6934572" y="2362572"/>
            <a:ext cx="1728192" cy="1700808"/>
          </a:xfrm>
          <a:prstGeom prst="rect">
            <a:avLst/>
          </a:prstGeom>
          <a:solidFill>
            <a:srgbClr val="FFFFFF">
              <a:shade val="85000"/>
            </a:srgbClr>
          </a:solidFill>
          <a:ln w="381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8" name="Picture 6" descr="F:\фото сад дети\20160127_090357.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0800000">
            <a:off x="6516216" y="4221088"/>
            <a:ext cx="2472585" cy="1872208"/>
          </a:xfrm>
          <a:prstGeom prst="rect">
            <a:avLst/>
          </a:prstGeom>
          <a:solidFill>
            <a:srgbClr val="FFFFFF">
              <a:shade val="85000"/>
            </a:srgbClr>
          </a:solidFill>
          <a:ln w="381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C:\Users\Ноут\Desktop\мамина\20160218_112524.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5400000">
            <a:off x="3947931" y="3116965"/>
            <a:ext cx="2688298" cy="2016224"/>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5" name="Прямоугольник 4"/>
          <p:cNvSpPr/>
          <p:nvPr/>
        </p:nvSpPr>
        <p:spPr>
          <a:xfrm>
            <a:off x="1907704" y="0"/>
            <a:ext cx="5115375" cy="830997"/>
          </a:xfrm>
          <a:prstGeom prst="rect">
            <a:avLst/>
          </a:prstGeom>
        </p:spPr>
        <p:txBody>
          <a:bodyPr wrap="none">
            <a:spAutoFit/>
          </a:bodyPr>
          <a:lstStyle/>
          <a:p>
            <a:pPr algn="ctr"/>
            <a:r>
              <a:rPr lang="ru-RU" sz="4800" b="1" dirty="0" smtClean="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rPr>
              <a:t>Подвижные игры</a:t>
            </a:r>
            <a:endParaRPr lang="ru-RU" sz="4800" b="1" dirty="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6" name="Прямоугольник 5"/>
          <p:cNvSpPr/>
          <p:nvPr/>
        </p:nvSpPr>
        <p:spPr>
          <a:xfrm>
            <a:off x="683568" y="1052736"/>
            <a:ext cx="7848872" cy="1815882"/>
          </a:xfrm>
          <a:prstGeom prst="rect">
            <a:avLst/>
          </a:prstGeom>
        </p:spPr>
        <p:txBody>
          <a:bodyPr wrap="square">
            <a:spAutoFit/>
          </a:bodyPr>
          <a:lstStyle/>
          <a:p>
            <a:r>
              <a:rPr lang="ru-RU" sz="2800" b="1" dirty="0" smtClean="0">
                <a:solidFill>
                  <a:srgbClr val="002060"/>
                </a:solidFill>
                <a:latin typeface="Times New Roman" pitchFamily="18" charset="0"/>
                <a:cs typeface="Times New Roman" pitchFamily="18" charset="0"/>
              </a:rPr>
              <a:t>Эстафета «Сильные – ловкие», «Самый ловкий», «Пол – нос - потолок», «Запретное движение», «Раздувайся пузырь», «Давайте познакомимся»</a:t>
            </a:r>
            <a:endParaRPr lang="ru-RU" sz="2800" b="1" dirty="0">
              <a:solidFill>
                <a:srgbClr val="002060"/>
              </a:solidFill>
              <a:latin typeface="Times New Roman" pitchFamily="18" charset="0"/>
              <a:cs typeface="Times New Roman" pitchFamily="18" charset="0"/>
            </a:endParaRPr>
          </a:p>
        </p:txBody>
      </p:sp>
      <p:pic>
        <p:nvPicPr>
          <p:cNvPr id="7" name="Picture 3" descr="F:\фото сад дети\20160212_16204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3482879" y="3005953"/>
            <a:ext cx="2952328" cy="2214246"/>
          </a:xfrm>
          <a:prstGeom prst="rect">
            <a:avLst/>
          </a:prstGeom>
          <a:ln w="38100" cap="sq">
            <a:solidFill>
              <a:srgbClr val="00B050"/>
            </a:solidFill>
            <a:prstDash val="solid"/>
            <a:miter lim="800000"/>
          </a:ln>
          <a:effectLst>
            <a:outerShdw blurRad="50800" dist="38100" dir="2700000" algn="tl" rotWithShape="0">
              <a:srgbClr val="000000">
                <a:alpha val="43000"/>
              </a:srgbClr>
            </a:outerShdw>
          </a:effectLst>
        </p:spPr>
      </p:pic>
      <p:pic>
        <p:nvPicPr>
          <p:cNvPr id="3074" name="Picture 2" descr="F:\фото сад дети\20160215_0917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1520" y="4005064"/>
            <a:ext cx="3185295" cy="2304256"/>
          </a:xfrm>
          <a:prstGeom prst="rect">
            <a:avLst/>
          </a:prstGeom>
          <a:ln w="38100" cap="sq">
            <a:solidFill>
              <a:srgbClr val="00B050"/>
            </a:solidFill>
            <a:prstDash val="solid"/>
            <a:miter lim="800000"/>
          </a:ln>
          <a:effectLst>
            <a:outerShdw blurRad="50800" dist="38100" dir="2700000" algn="tl" rotWithShape="0">
              <a:srgbClr val="000000">
                <a:alpha val="43000"/>
              </a:srgbClr>
            </a:outerShdw>
          </a:effectLst>
        </p:spPr>
      </p:pic>
      <p:pic>
        <p:nvPicPr>
          <p:cNvPr id="2050" name="Picture 2" descr="C:\Users\Ноут\Desktop\мамина\20160218_10475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6356226" y="4093046"/>
            <a:ext cx="2736304" cy="2416324"/>
          </a:xfrm>
          <a:prstGeom prst="rect">
            <a:avLst/>
          </a:prstGeom>
          <a:ln w="38100" cap="sq">
            <a:solidFill>
              <a:srgbClr val="00B05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6" name="Прямоугольник 5"/>
          <p:cNvSpPr/>
          <p:nvPr/>
        </p:nvSpPr>
        <p:spPr>
          <a:xfrm>
            <a:off x="395536" y="0"/>
            <a:ext cx="8496944"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cap="none" spc="0" dirty="0" smtClean="0">
                <a:ln w="11430"/>
                <a:solidFill>
                  <a:srgbClr val="7030A0"/>
                </a:solidFill>
                <a:effectLst>
                  <a:outerShdw blurRad="50800" dist="39000" dir="5460000" algn="tl">
                    <a:srgbClr val="000000">
                      <a:alpha val="38000"/>
                    </a:srgbClr>
                  </a:outerShdw>
                </a:effectLst>
              </a:rPr>
              <a:t>Художественная и научно-популярная литература</a:t>
            </a:r>
            <a:endParaRPr lang="ru-RU" sz="4800" b="1" cap="none" spc="0" dirty="0">
              <a:ln w="11430"/>
              <a:solidFill>
                <a:srgbClr val="7030A0"/>
              </a:solidFill>
              <a:effectLst>
                <a:outerShdw blurRad="50800" dist="39000" dir="5460000" algn="tl">
                  <a:srgbClr val="000000">
                    <a:alpha val="38000"/>
                  </a:srgbClr>
                </a:outerShdw>
              </a:effectLst>
            </a:endParaRPr>
          </a:p>
        </p:txBody>
      </p:sp>
      <p:sp>
        <p:nvSpPr>
          <p:cNvPr id="7" name="Прямоугольник 6"/>
          <p:cNvSpPr/>
          <p:nvPr/>
        </p:nvSpPr>
        <p:spPr>
          <a:xfrm>
            <a:off x="5868144" y="1484784"/>
            <a:ext cx="3096344" cy="5324535"/>
          </a:xfrm>
          <a:prstGeom prst="rect">
            <a:avLst/>
          </a:prstGeom>
        </p:spPr>
        <p:txBody>
          <a:bodyPr wrap="square">
            <a:spAutoFit/>
          </a:bodyPr>
          <a:lstStyle/>
          <a:p>
            <a:r>
              <a:rPr lang="ru-RU" sz="2000" b="1" dirty="0" err="1" smtClean="0">
                <a:solidFill>
                  <a:srgbClr val="002060"/>
                </a:solidFill>
              </a:rPr>
              <a:t>И.Герпицкая</a:t>
            </a:r>
            <a:r>
              <a:rPr lang="ru-RU" sz="2000" b="1" dirty="0" smtClean="0">
                <a:solidFill>
                  <a:srgbClr val="002060"/>
                </a:solidFill>
              </a:rPr>
              <a:t> «Чтоб расти нам сильными», Е.Успенский «Детский врач», </a:t>
            </a:r>
            <a:r>
              <a:rPr lang="ru-RU" sz="2000" b="1" dirty="0" err="1" smtClean="0">
                <a:solidFill>
                  <a:srgbClr val="002060"/>
                </a:solidFill>
              </a:rPr>
              <a:t>А.Кардашова</a:t>
            </a:r>
            <a:r>
              <a:rPr lang="ru-RU" sz="2000" b="1" dirty="0" smtClean="0">
                <a:solidFill>
                  <a:srgbClr val="002060"/>
                </a:solidFill>
              </a:rPr>
              <a:t> «Наш доктор», Г.Сапгир «Будьте здоровы», С.Михалков «Тридцать шесть и пять», «Чудесные таблетки» (отрывок), Н.Забила «Ребята! На лыжи»,»Азбука здоровья в картинках», «Я и мое тело», Ричард  </a:t>
            </a:r>
            <a:r>
              <a:rPr lang="ru-RU" sz="2000" b="1" dirty="0" err="1" smtClean="0">
                <a:solidFill>
                  <a:srgbClr val="002060"/>
                </a:solidFill>
              </a:rPr>
              <a:t>Уокер</a:t>
            </a:r>
            <a:r>
              <a:rPr lang="ru-RU" sz="2000" b="1" dirty="0" smtClean="0">
                <a:solidFill>
                  <a:srgbClr val="002060"/>
                </a:solidFill>
              </a:rPr>
              <a:t> «Анатомия человека», «Уроки </a:t>
            </a:r>
            <a:r>
              <a:rPr lang="ru-RU" sz="2000" b="1" dirty="0" err="1" smtClean="0">
                <a:solidFill>
                  <a:srgbClr val="002060"/>
                </a:solidFill>
              </a:rPr>
              <a:t>Мойдодыра</a:t>
            </a:r>
            <a:r>
              <a:rPr lang="ru-RU" sz="2000" b="1" dirty="0" smtClean="0">
                <a:solidFill>
                  <a:srgbClr val="002060"/>
                </a:solidFill>
              </a:rPr>
              <a:t>», В.П. </a:t>
            </a:r>
            <a:r>
              <a:rPr lang="ru-RU" sz="2000" b="1" dirty="0" err="1" smtClean="0">
                <a:solidFill>
                  <a:srgbClr val="002060"/>
                </a:solidFill>
              </a:rPr>
              <a:t>Годьдингер</a:t>
            </a:r>
            <a:r>
              <a:rPr lang="ru-RU" sz="2000" b="1" dirty="0" smtClean="0">
                <a:solidFill>
                  <a:srgbClr val="002060"/>
                </a:solidFill>
              </a:rPr>
              <a:t> «Человек»</a:t>
            </a:r>
            <a:endParaRPr lang="ru-RU" sz="2000" b="1" dirty="0">
              <a:solidFill>
                <a:srgbClr val="002060"/>
              </a:solidFill>
            </a:endParaRPr>
          </a:p>
        </p:txBody>
      </p:sp>
      <p:pic>
        <p:nvPicPr>
          <p:cNvPr id="3073" name="Picture 1" descr="G:\фото сад дети\20160211_150221.jpg"/>
          <p:cNvPicPr>
            <a:picLocks noChangeAspect="1" noChangeArrowheads="1"/>
          </p:cNvPicPr>
          <p:nvPr/>
        </p:nvPicPr>
        <p:blipFill>
          <a:blip r:embed="rId3" cstate="print"/>
          <a:srcRect l="7166" t="6424" r="-2169" b="4671"/>
          <a:stretch>
            <a:fillRect/>
          </a:stretch>
        </p:blipFill>
        <p:spPr bwMode="auto">
          <a:xfrm rot="4977348">
            <a:off x="2068343" y="2077716"/>
            <a:ext cx="2667200" cy="1872000"/>
          </a:xfrm>
          <a:prstGeom prst="rect">
            <a:avLst/>
          </a:prstGeom>
          <a:solidFill>
            <a:srgbClr val="FFFFFF">
              <a:shade val="85000"/>
            </a:srgbClr>
          </a:solidFill>
          <a:ln w="571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4" name="Picture 2" descr="G:\фото сад дети\20160211_15023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047655">
            <a:off x="-135229" y="1971502"/>
            <a:ext cx="2706926" cy="2016000"/>
          </a:xfrm>
          <a:prstGeom prst="rect">
            <a:avLst/>
          </a:prstGeom>
          <a:solidFill>
            <a:srgbClr val="FFFFFF">
              <a:shade val="85000"/>
            </a:srgbClr>
          </a:solidFill>
          <a:ln w="571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5" name="Picture 3" descr="G:\фото сад дети\20160211_15025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4989178">
            <a:off x="-219446" y="4134631"/>
            <a:ext cx="2875362" cy="2016000"/>
          </a:xfrm>
          <a:prstGeom prst="rect">
            <a:avLst/>
          </a:prstGeom>
          <a:solidFill>
            <a:srgbClr val="FFFFFF">
              <a:shade val="85000"/>
            </a:srgbClr>
          </a:solidFill>
          <a:ln w="571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6" name="Picture 4" descr="G:\фото сад дети\20160211_15030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4988958">
            <a:off x="1712728" y="4218095"/>
            <a:ext cx="2854957" cy="2052000"/>
          </a:xfrm>
          <a:prstGeom prst="rect">
            <a:avLst/>
          </a:prstGeom>
          <a:solidFill>
            <a:srgbClr val="FFFFFF">
              <a:shade val="85000"/>
            </a:srgbClr>
          </a:solidFill>
          <a:ln w="571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7" name="Picture 5" descr="G:\фото сад дети\20160211_150343.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4967207">
            <a:off x="3694986" y="3437476"/>
            <a:ext cx="2537363" cy="1403648"/>
          </a:xfrm>
          <a:prstGeom prst="rect">
            <a:avLst/>
          </a:prstGeom>
          <a:solidFill>
            <a:srgbClr val="FFFFFF">
              <a:shade val="85000"/>
            </a:srgbClr>
          </a:solidFill>
          <a:ln w="571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25233" cy="6858000"/>
          </a:xfrm>
          <a:prstGeom prst="rect">
            <a:avLst/>
          </a:prstGeom>
          <a:noFill/>
        </p:spPr>
      </p:pic>
      <p:sp>
        <p:nvSpPr>
          <p:cNvPr id="2" name="Заголовок 1"/>
          <p:cNvSpPr>
            <a:spLocks noGrp="1"/>
          </p:cNvSpPr>
          <p:nvPr>
            <p:ph type="title"/>
          </p:nvPr>
        </p:nvSpPr>
        <p:spPr>
          <a:xfrm>
            <a:off x="457200" y="188640"/>
            <a:ext cx="8229600" cy="108012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Batang" pitchFamily="18" charset="-127"/>
                <a:cs typeface="Times New Roman" pitchFamily="18" charset="0"/>
              </a:rPr>
              <a:t>Актуальность:</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26" name="Rectangle 2"/>
          <p:cNvSpPr>
            <a:spLocks noChangeArrowheads="1"/>
          </p:cNvSpPr>
          <p:nvPr/>
        </p:nvSpPr>
        <p:spPr bwMode="auto">
          <a:xfrm>
            <a:off x="0" y="59323"/>
            <a:ext cx="287258"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251520" y="1182300"/>
            <a:ext cx="8640960" cy="54870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Забота о здоровье  ребенка и взрослого человека стала  занимать во всем   мире приоритетные позиции, поскольку</a:t>
            </a:r>
            <a:r>
              <a:rPr kumimoji="0" lang="ru-RU" sz="2000" b="1" i="0" u="none" strike="noStrike" cap="none" normalizeH="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ru-RU" sz="2000" b="1"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любой  стране нужны личности творческие, гармонично развитые, активные и здоровые. Но, к сожалению, здоровый образ жизни не занимает пока     первого места в иерархии потребностей и ценностей человека в нашем обществе. И если мы научим детей с самого раннего возраста ценить, беречь и укреплять свое здоровье, если родители своим личным примером будут демонстрировать здоровый образ жизни, то можно надеяться, что будущее поколение будет более здоровым и развитым не только физически, но и личностно, интеллектуально, духовно.</a:t>
            </a:r>
            <a:endParaRPr kumimoji="0" lang="ru-RU" sz="2000" b="1" i="0" u="none" strike="noStrike" cap="none" normalizeH="0" baseline="0" dirty="0" smtClean="0">
              <a:ln>
                <a:noFill/>
              </a:ln>
              <a:solidFill>
                <a:schemeClr val="tx2">
                  <a:lumMod val="50000"/>
                </a:schemeClr>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Сегодня важно нам, взрослым, формировать и поддерживать интерес к оздоровлению, как самих себя, так и своих детей.</a:t>
            </a:r>
            <a:endParaRPr kumimoji="0" lang="ru-RU" sz="2000" b="1" i="0" u="none" strike="noStrike" cap="none" normalizeH="0" baseline="0" dirty="0" smtClean="0">
              <a:ln>
                <a:noFill/>
              </a:ln>
              <a:solidFill>
                <a:schemeClr val="tx2">
                  <a:lumMod val="50000"/>
                </a:schemeClr>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Давным-давно, еще на заре педагогики, </a:t>
            </a:r>
            <a:r>
              <a:rPr kumimoji="0" lang="ru-RU" sz="2000" b="1"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Януш</a:t>
            </a:r>
            <a:r>
              <a:rPr kumimoji="0" lang="ru-RU" sz="2000" b="1"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Корчак поделился своими наблюдениями: «Взрослым кажется, что дети не заботятся о своем здоровье. …  Нет. Детям совершенно так же, как и взрослым, хочется быть здоровыми и сильными, только дети не знают, что для этого надо делать. Объясни им, и они будут беречься</a:t>
            </a:r>
            <a:r>
              <a:rPr kumimoji="0" lang="en-US" sz="2000" b="1"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a:t>
            </a:r>
            <a:endParaRPr kumimoji="0" lang="en-US" sz="2000" b="1" i="0" u="none" strike="noStrike" cap="none" normalizeH="0" baseline="0" dirty="0" smtClean="0">
              <a:ln>
                <a:noFill/>
              </a:ln>
              <a:solidFill>
                <a:schemeClr val="tx2">
                  <a:lumMod val="50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2049" name="Rectangle 1"/>
          <p:cNvSpPr>
            <a:spLocks noChangeArrowheads="1"/>
          </p:cNvSpPr>
          <p:nvPr/>
        </p:nvSpPr>
        <p:spPr bwMode="auto">
          <a:xfrm>
            <a:off x="179512" y="1196752"/>
            <a:ext cx="468052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Альбомы:</a:t>
            </a:r>
          </a:p>
          <a:p>
            <a:pPr marL="0" marR="0" lvl="0" indent="0" algn="l" defTabSz="914400" rtl="0" eaLnBrk="1" fontAlgn="base" latinLnBrk="0" hangingPunct="1">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«Спорт - это жизнь»,</a:t>
            </a:r>
          </a:p>
          <a:p>
            <a:pPr marL="0" marR="0" lvl="0" indent="0" algn="l" defTabSz="914400" rtl="0" eaLnBrk="1" fontAlgn="base" latinLnBrk="0" hangingPunct="1">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«Что внутри человека»,</a:t>
            </a: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Плакаты о строении тела человека</a:t>
            </a:r>
            <a:r>
              <a:rPr kumimoji="0" lang="ru-RU" sz="2800" b="1" i="0" u="none" strike="noStrike" cap="none" normalizeH="0" baseline="0" dirty="0" smtClean="0">
                <a:ln>
                  <a:noFill/>
                </a:ln>
                <a:solidFill>
                  <a:srgbClr val="002060"/>
                </a:solidFill>
                <a:effectLst/>
                <a:latin typeface="Times New Roman" pitchFamily="18" charset="0"/>
                <a:cs typeface="Times New Roman" pitchFamily="18" charset="0"/>
              </a:rPr>
              <a:t> </a:t>
            </a:r>
          </a:p>
        </p:txBody>
      </p:sp>
      <p:sp>
        <p:nvSpPr>
          <p:cNvPr id="7" name="Прямоугольник 6"/>
          <p:cNvSpPr/>
          <p:nvPr/>
        </p:nvSpPr>
        <p:spPr>
          <a:xfrm>
            <a:off x="2051720" y="332656"/>
            <a:ext cx="5121915"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solidFill>
                  <a:srgbClr val="7030A0"/>
                </a:solidFill>
                <a:effectLst>
                  <a:outerShdw blurRad="50800" dist="39000" dir="5460000" algn="tl">
                    <a:srgbClr val="000000">
                      <a:alpha val="38000"/>
                    </a:srgbClr>
                  </a:outerShdw>
                </a:effectLst>
              </a:rPr>
              <a:t>Рассматривания</a:t>
            </a:r>
            <a:endParaRPr lang="ru-RU" sz="5400" b="1" cap="none" spc="0" dirty="0">
              <a:ln w="11430"/>
              <a:solidFill>
                <a:srgbClr val="7030A0"/>
              </a:solidFill>
              <a:effectLst>
                <a:outerShdw blurRad="50800" dist="39000" dir="5460000" algn="tl">
                  <a:srgbClr val="000000">
                    <a:alpha val="38000"/>
                  </a:srgbClr>
                </a:outerShdw>
              </a:effectLst>
            </a:endParaRPr>
          </a:p>
        </p:txBody>
      </p:sp>
      <p:pic>
        <p:nvPicPr>
          <p:cNvPr id="2050" name="Picture 2" descr="G:\фото сад дети\20160211_15575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4595729" y="1533063"/>
            <a:ext cx="3160661" cy="2488039"/>
          </a:xfrm>
          <a:prstGeom prst="round2DiagRect">
            <a:avLst>
              <a:gd name="adj1" fmla="val 16667"/>
              <a:gd name="adj2" fmla="val 0"/>
            </a:avLst>
          </a:prstGeom>
          <a:ln w="38100" cap="sq">
            <a:solidFill>
              <a:srgbClr val="FFFFFF"/>
            </a:solidFill>
            <a:miter lim="800000"/>
          </a:ln>
          <a:effectLst>
            <a:outerShdw blurRad="254000" algn="tl" rotWithShape="0">
              <a:srgbClr val="000000">
                <a:alpha val="43000"/>
              </a:srgbClr>
            </a:outerShdw>
          </a:effectLst>
        </p:spPr>
      </p:pic>
      <p:pic>
        <p:nvPicPr>
          <p:cNvPr id="5" name="Picture 2" descr="F:\фото сад дети\20160212_15445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7584" y="4077072"/>
            <a:ext cx="2664296" cy="2564904"/>
          </a:xfrm>
          <a:prstGeom prst="round2DiagRect">
            <a:avLst>
              <a:gd name="adj1" fmla="val 16667"/>
              <a:gd name="adj2" fmla="val 0"/>
            </a:avLst>
          </a:prstGeom>
          <a:ln w="38100" cap="sq">
            <a:solidFill>
              <a:srgbClr val="FFFFFF"/>
            </a:solidFill>
            <a:miter lim="800000"/>
          </a:ln>
          <a:effectLst>
            <a:outerShdw blurRad="254000" algn="tl" rotWithShape="0">
              <a:srgbClr val="000000">
                <a:alpha val="43000"/>
              </a:srgbClr>
            </a:outerShdw>
          </a:effectLst>
        </p:spPr>
      </p:pic>
      <p:pic>
        <p:nvPicPr>
          <p:cNvPr id="2051" name="Picture 3" descr="F:\фото сад дети\20160212_15475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52120" y="4293096"/>
            <a:ext cx="3131840" cy="2348880"/>
          </a:xfrm>
          <a:prstGeom prst="round2DiagRect">
            <a:avLst>
              <a:gd name="adj1" fmla="val 16667"/>
              <a:gd name="adj2" fmla="val 0"/>
            </a:avLst>
          </a:prstGeom>
          <a:ln w="381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1025" name="Rectangle 1"/>
          <p:cNvSpPr>
            <a:spLocks noChangeArrowheads="1"/>
          </p:cNvSpPr>
          <p:nvPr/>
        </p:nvSpPr>
        <p:spPr bwMode="auto">
          <a:xfrm>
            <a:off x="3563888" y="1239144"/>
            <a:ext cx="558011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«Покажи упражнение, полезное для позвоночника», «Наше тело хрупкое или прочное? Почему его нужно беречь?» «Можно ли засовывать что-нибудь в нос или ухо?», «Что надо делать, чтобы жить долго?», «Для чего нужна утренняя зарядка?», «Как правильно чистить зубы», «Как можно узнать, вырос ты или нет? «Для чего человеку нужны нос, уши, глаза и т.д.»</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«Угадай, каким видом спорта я хочу заниматься» (имитация)</a:t>
            </a:r>
            <a:r>
              <a:rPr kumimoji="0" lang="ru-RU" sz="2400" b="1" i="0" u="none" strike="noStrike" cap="none" normalizeH="0" baseline="0" dirty="0" smtClean="0">
                <a:ln>
                  <a:noFill/>
                </a:ln>
                <a:solidFill>
                  <a:srgbClr val="002060"/>
                </a:solidFill>
                <a:effectLst/>
                <a:latin typeface="Times New Roman" pitchFamily="18" charset="0"/>
                <a:cs typeface="Times New Roman" pitchFamily="18" charset="0"/>
              </a:rPr>
              <a:t> </a:t>
            </a:r>
          </a:p>
        </p:txBody>
      </p:sp>
      <p:sp>
        <p:nvSpPr>
          <p:cNvPr id="7" name="Прямоугольник 6"/>
          <p:cNvSpPr/>
          <p:nvPr/>
        </p:nvSpPr>
        <p:spPr>
          <a:xfrm>
            <a:off x="0" y="0"/>
            <a:ext cx="9144000"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cap="none" spc="0" dirty="0" smtClean="0">
                <a:ln w="11430"/>
                <a:solidFill>
                  <a:srgbClr val="7030A0"/>
                </a:solidFill>
                <a:effectLst>
                  <a:outerShdw blurRad="50800" dist="39000" dir="5460000" algn="tl">
                    <a:srgbClr val="000000">
                      <a:alpha val="38000"/>
                    </a:srgbClr>
                  </a:outerShdw>
                </a:effectLst>
              </a:rPr>
              <a:t>Игровые задания домовенка</a:t>
            </a:r>
          </a:p>
          <a:p>
            <a:r>
              <a:rPr lang="ru-RU" sz="4800" b="1" dirty="0" smtClean="0">
                <a:ln w="11430"/>
                <a:solidFill>
                  <a:srgbClr val="7030A0"/>
                </a:solidFill>
                <a:effectLst>
                  <a:outerShdw blurRad="50800" dist="39000" dir="5460000" algn="tl">
                    <a:srgbClr val="000000">
                      <a:alpha val="38000"/>
                    </a:srgbClr>
                  </a:outerShdw>
                </a:effectLst>
              </a:rPr>
              <a:t>         </a:t>
            </a:r>
            <a:r>
              <a:rPr lang="ru-RU" sz="4800" b="1" cap="none" spc="0" dirty="0" smtClean="0">
                <a:ln w="11430"/>
                <a:solidFill>
                  <a:srgbClr val="7030A0"/>
                </a:solidFill>
                <a:effectLst>
                  <a:outerShdw blurRad="50800" dist="39000" dir="5460000" algn="tl">
                    <a:srgbClr val="000000">
                      <a:alpha val="38000"/>
                    </a:srgbClr>
                  </a:outerShdw>
                </a:effectLst>
              </a:rPr>
              <a:t>Кузи</a:t>
            </a:r>
            <a:endParaRPr lang="ru-RU" sz="4800" b="1" cap="none" spc="0" dirty="0">
              <a:ln w="11430"/>
              <a:solidFill>
                <a:srgbClr val="7030A0"/>
              </a:solidFill>
              <a:effectLst>
                <a:outerShdw blurRad="50800" dist="39000" dir="5460000" algn="tl">
                  <a:srgbClr val="000000">
                    <a:alpha val="38000"/>
                  </a:srgbClr>
                </a:outerShdw>
              </a:effectLst>
            </a:endParaRPr>
          </a:p>
        </p:txBody>
      </p:sp>
      <p:pic>
        <p:nvPicPr>
          <p:cNvPr id="8" name="Рисунок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9512" y="1628800"/>
            <a:ext cx="2376264" cy="3014633"/>
          </a:xfrm>
          <a:prstGeom prst="roundRect">
            <a:avLst>
              <a:gd name="adj" fmla="val 4167"/>
            </a:avLst>
          </a:prstGeom>
          <a:solidFill>
            <a:srgbClr val="FFFFFF"/>
          </a:solidFill>
          <a:ln w="38100" cap="sq">
            <a:solidFill>
              <a:srgbClr val="00660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9" name="Picture 3" descr="C:\Users\Ноут\Desktop\таня\20151012_11162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3608" y="4293096"/>
            <a:ext cx="2412205" cy="2249887"/>
          </a:xfrm>
          <a:prstGeom prst="roundRect">
            <a:avLst>
              <a:gd name="adj" fmla="val 4167"/>
            </a:avLst>
          </a:prstGeom>
          <a:solidFill>
            <a:srgbClr val="FFFFFF"/>
          </a:solidFill>
          <a:ln w="38100" cap="sq">
            <a:solidFill>
              <a:srgbClr val="00660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6" name="Прямоугольник 5"/>
          <p:cNvSpPr/>
          <p:nvPr/>
        </p:nvSpPr>
        <p:spPr>
          <a:xfrm>
            <a:off x="395536" y="1556793"/>
            <a:ext cx="8280920" cy="954107"/>
          </a:xfrm>
          <a:prstGeom prst="rect">
            <a:avLst/>
          </a:prstGeom>
        </p:spPr>
        <p:txBody>
          <a:bodyPr wrap="square">
            <a:spAutoFit/>
          </a:bodyPr>
          <a:lstStyle/>
          <a:p>
            <a:r>
              <a:rPr lang="ru-RU" sz="2800" b="1" dirty="0" smtClean="0">
                <a:solidFill>
                  <a:srgbClr val="002060"/>
                </a:solidFill>
                <a:latin typeface="Times New Roman" pitchFamily="18" charset="0"/>
                <a:cs typeface="Times New Roman" pitchFamily="18" charset="0"/>
              </a:rPr>
              <a:t>«Витаминная семья», «Чтобы нам не болеть», </a:t>
            </a:r>
            <a:endParaRPr lang="ru-RU" sz="2800" b="1" dirty="0" smtClean="0">
              <a:solidFill>
                <a:srgbClr val="002060"/>
              </a:solidFill>
              <a:latin typeface="Times New Roman" pitchFamily="18" charset="0"/>
              <a:cs typeface="Times New Roman" pitchFamily="18" charset="0"/>
            </a:endParaRPr>
          </a:p>
          <a:p>
            <a:r>
              <a:rPr lang="ru-RU" sz="2800" b="1" dirty="0" smtClean="0">
                <a:solidFill>
                  <a:srgbClr val="002060"/>
                </a:solidFill>
                <a:latin typeface="Times New Roman" pitchFamily="18" charset="0"/>
                <a:cs typeface="Times New Roman" pitchFamily="18" charset="0"/>
              </a:rPr>
              <a:t>«</a:t>
            </a:r>
            <a:r>
              <a:rPr lang="ru-RU" sz="2800" b="1" dirty="0" smtClean="0">
                <a:solidFill>
                  <a:srgbClr val="002060"/>
                </a:solidFill>
                <a:latin typeface="Times New Roman" pitchFamily="18" charset="0"/>
                <a:cs typeface="Times New Roman" pitchFamily="18" charset="0"/>
              </a:rPr>
              <a:t>У Мишки в гостях», «День здоровья»</a:t>
            </a:r>
            <a:endParaRPr lang="ru-RU" sz="2800" b="1" dirty="0">
              <a:solidFill>
                <a:srgbClr val="002060"/>
              </a:solidFill>
              <a:latin typeface="Times New Roman" pitchFamily="18" charset="0"/>
              <a:cs typeface="Times New Roman" pitchFamily="18" charset="0"/>
            </a:endParaRPr>
          </a:p>
        </p:txBody>
      </p:sp>
      <p:sp>
        <p:nvSpPr>
          <p:cNvPr id="7" name="Прямоугольник 6"/>
          <p:cNvSpPr/>
          <p:nvPr/>
        </p:nvSpPr>
        <p:spPr>
          <a:xfrm>
            <a:off x="2073165" y="0"/>
            <a:ext cx="5144357"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cap="none" spc="0" dirty="0" smtClean="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rPr>
              <a:t>Театрализованные </a:t>
            </a:r>
          </a:p>
          <a:p>
            <a:pPr algn="ctr"/>
            <a:r>
              <a:rPr lang="ru-RU" sz="4400" b="1" cap="none" spc="0" dirty="0" smtClean="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rPr>
              <a:t>игры - занятия</a:t>
            </a:r>
            <a:endParaRPr lang="ru-RU" sz="4400" b="1" cap="none" spc="0" dirty="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endParaRPr>
          </a:p>
        </p:txBody>
      </p:sp>
      <p:pic>
        <p:nvPicPr>
          <p:cNvPr id="5122" name="Picture 2" descr="F:\фото сад дети\20160212_16134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3968" y="3789040"/>
            <a:ext cx="3515882" cy="24208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3" name="Picture 3" descr="F:\фото сад дети\20160212_1618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535421" y="3577147"/>
            <a:ext cx="3082165" cy="26418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6" name="Прямоугольник 5"/>
          <p:cNvSpPr/>
          <p:nvPr/>
        </p:nvSpPr>
        <p:spPr>
          <a:xfrm>
            <a:off x="179512" y="980728"/>
            <a:ext cx="8784976" cy="2246769"/>
          </a:xfrm>
          <a:prstGeom prst="rect">
            <a:avLst/>
          </a:prstGeom>
        </p:spPr>
        <p:txBody>
          <a:bodyPr wrap="square">
            <a:spAutoFit/>
          </a:bodyPr>
          <a:lstStyle/>
          <a:p>
            <a:r>
              <a:rPr lang="ru-RU" sz="2800" b="1" dirty="0" smtClean="0">
                <a:solidFill>
                  <a:srgbClr val="002060"/>
                </a:solidFill>
                <a:latin typeface="Times New Roman" pitchFamily="18" charset="0"/>
                <a:cs typeface="Times New Roman" pitchFamily="18" charset="0"/>
              </a:rPr>
              <a:t>«Нарисуй портрет ладошки», «Утренняя гимнастика», «Лепка фигуры человека в движении», Рисование на тему «Из чего я сделан» ( по мотивам прочитанного стихотворения),  «Рисование вирусов по представлению»</a:t>
            </a:r>
            <a:endParaRPr lang="ru-RU" sz="2800" b="1" dirty="0">
              <a:solidFill>
                <a:srgbClr val="002060"/>
              </a:solidFill>
              <a:latin typeface="Times New Roman" pitchFamily="18" charset="0"/>
              <a:cs typeface="Times New Roman" pitchFamily="18" charset="0"/>
            </a:endParaRPr>
          </a:p>
        </p:txBody>
      </p:sp>
      <p:sp>
        <p:nvSpPr>
          <p:cNvPr id="8" name="Прямоугольник 7"/>
          <p:cNvSpPr/>
          <p:nvPr/>
        </p:nvSpPr>
        <p:spPr>
          <a:xfrm>
            <a:off x="1610048" y="188640"/>
            <a:ext cx="5845575"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cap="none" spc="0" dirty="0" smtClean="0">
                <a:ln w="11430"/>
                <a:solidFill>
                  <a:srgbClr val="7030A0"/>
                </a:solidFill>
                <a:effectLst>
                  <a:outerShdw blurRad="50800" dist="39000" dir="5460000" algn="tl">
                    <a:srgbClr val="000000">
                      <a:alpha val="38000"/>
                    </a:srgbClr>
                  </a:outerShdw>
                </a:effectLst>
              </a:rPr>
              <a:t>Практическая работа</a:t>
            </a:r>
            <a:endParaRPr lang="ru-RU" sz="4800" b="1" cap="none" spc="0" dirty="0">
              <a:ln w="11430"/>
              <a:solidFill>
                <a:srgbClr val="7030A0"/>
              </a:solidFill>
              <a:effectLst>
                <a:outerShdw blurRad="50800" dist="39000" dir="5460000" algn="tl">
                  <a:srgbClr val="000000">
                    <a:alpha val="38000"/>
                  </a:srgbClr>
                </a:outerShdw>
              </a:effectLst>
            </a:endParaRPr>
          </a:p>
        </p:txBody>
      </p:sp>
      <p:pic>
        <p:nvPicPr>
          <p:cNvPr id="34817" name="Picture 1" descr="G:\фото сад дети\20160115_11074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15816" y="4077072"/>
            <a:ext cx="3275856" cy="2184067"/>
          </a:xfrm>
          <a:prstGeom prst="rect">
            <a:avLst/>
          </a:prstGeom>
          <a:ln w="57150" cap="rnd">
            <a:solidFill>
              <a:srgbClr val="FFFF00"/>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7170" name="Picture 2" descr="F:\фото сад дети\20160212_16262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5969976" y="3255160"/>
            <a:ext cx="3217794" cy="2413346"/>
          </a:xfrm>
          <a:prstGeom prst="rect">
            <a:avLst/>
          </a:prstGeom>
          <a:solidFill>
            <a:srgbClr val="FFFFFF">
              <a:shade val="85000"/>
            </a:srgbClr>
          </a:solidFill>
          <a:ln w="57150" cap="rnd">
            <a:solidFill>
              <a:srgbClr val="FFFF00"/>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7171" name="Picture 3" descr="F:\фото сад дети\20160212_16492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220322" y="3460198"/>
            <a:ext cx="2654684" cy="2304256"/>
          </a:xfrm>
          <a:prstGeom prst="rect">
            <a:avLst/>
          </a:prstGeom>
          <a:solidFill>
            <a:srgbClr val="FFFFFF">
              <a:shade val="85000"/>
            </a:srgbClr>
          </a:solidFill>
          <a:ln w="57150" cap="sq">
            <a:solidFill>
              <a:srgbClr val="FFFF0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6" name="Прямоугольник 5"/>
          <p:cNvSpPr/>
          <p:nvPr/>
        </p:nvSpPr>
        <p:spPr>
          <a:xfrm>
            <a:off x="2483768" y="1268760"/>
            <a:ext cx="4361643" cy="954107"/>
          </a:xfrm>
          <a:prstGeom prst="rect">
            <a:avLst/>
          </a:prstGeom>
        </p:spPr>
        <p:txBody>
          <a:bodyPr wrap="none">
            <a:spAutoFit/>
          </a:bodyPr>
          <a:lstStyle/>
          <a:p>
            <a:r>
              <a:rPr lang="ru-RU" sz="2800" b="1" dirty="0" smtClean="0">
                <a:solidFill>
                  <a:srgbClr val="002060"/>
                </a:solidFill>
                <a:latin typeface="Times New Roman" pitchFamily="18" charset="0"/>
                <a:cs typeface="Times New Roman" pitchFamily="18" charset="0"/>
              </a:rPr>
              <a:t>«Правильная осанка»</a:t>
            </a:r>
          </a:p>
          <a:p>
            <a:r>
              <a:rPr lang="ru-RU" sz="2800" b="1" dirty="0" smtClean="0">
                <a:solidFill>
                  <a:srgbClr val="002060"/>
                </a:solidFill>
                <a:latin typeface="Times New Roman" pitchFamily="18" charset="0"/>
                <a:cs typeface="Times New Roman" pitchFamily="18" charset="0"/>
              </a:rPr>
              <a:t>«Окажи первую помощь»</a:t>
            </a:r>
            <a:endParaRPr lang="ru-RU" sz="2800" b="1" dirty="0">
              <a:solidFill>
                <a:srgbClr val="002060"/>
              </a:solidFill>
              <a:latin typeface="Times New Roman" pitchFamily="18" charset="0"/>
              <a:cs typeface="Times New Roman" pitchFamily="18" charset="0"/>
            </a:endParaRPr>
          </a:p>
        </p:txBody>
      </p:sp>
      <p:sp>
        <p:nvSpPr>
          <p:cNvPr id="7" name="Прямоугольник 6"/>
          <p:cNvSpPr/>
          <p:nvPr/>
        </p:nvSpPr>
        <p:spPr>
          <a:xfrm>
            <a:off x="3059832" y="188640"/>
            <a:ext cx="282410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rPr>
              <a:t>Тренинг</a:t>
            </a:r>
            <a:endParaRPr lang="ru-RU" sz="5400" b="1" cap="none" spc="0" dirty="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endParaRPr>
          </a:p>
        </p:txBody>
      </p:sp>
      <p:pic>
        <p:nvPicPr>
          <p:cNvPr id="4098" name="Picture 2" descr="F:\фото сад дети\20160212_16050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136631">
            <a:off x="111343" y="1291726"/>
            <a:ext cx="2480787" cy="2160918"/>
          </a:xfrm>
          <a:prstGeom prst="rect">
            <a:avLst/>
          </a:prstGeom>
          <a:ln w="38100" cap="sq">
            <a:solidFill>
              <a:srgbClr val="0070C0"/>
            </a:solidFill>
            <a:prstDash val="solid"/>
            <a:miter lim="800000"/>
          </a:ln>
          <a:effectLst>
            <a:outerShdw blurRad="50800" dist="38100" dir="2700000" algn="tl" rotWithShape="0">
              <a:srgbClr val="000000">
                <a:alpha val="43000"/>
              </a:srgbClr>
            </a:outerShdw>
          </a:effectLst>
        </p:spPr>
      </p:pic>
      <p:pic>
        <p:nvPicPr>
          <p:cNvPr id="4099" name="Picture 3" descr="F:\фото сад дети\20160212_16043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118616" y="4065960"/>
            <a:ext cx="2579778" cy="2313970"/>
          </a:xfrm>
          <a:prstGeom prst="rect">
            <a:avLst/>
          </a:prstGeom>
          <a:ln w="38100" cap="sq">
            <a:solidFill>
              <a:srgbClr val="0070C0"/>
            </a:solidFill>
            <a:prstDash val="solid"/>
            <a:miter lim="800000"/>
          </a:ln>
          <a:effectLst>
            <a:outerShdw blurRad="50800" dist="38100" dir="2700000" algn="tl" rotWithShape="0">
              <a:srgbClr val="000000">
                <a:alpha val="43000"/>
              </a:srgbClr>
            </a:outerShdw>
          </a:effectLst>
        </p:spPr>
      </p:pic>
      <p:pic>
        <p:nvPicPr>
          <p:cNvPr id="4100" name="Picture 4" descr="F:\фото сад дети\20160212_16081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6436771" y="772141"/>
            <a:ext cx="2651786" cy="2204864"/>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pic>
        <p:nvPicPr>
          <p:cNvPr id="4101" name="Picture 5" descr="F:\фото сад дети\20160212_16091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a:off x="5616116" y="2960948"/>
            <a:ext cx="2592288" cy="1944216"/>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pic>
        <p:nvPicPr>
          <p:cNvPr id="4102" name="Picture 6" descr="F:\фото сад дети\20160212_160938.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5400000">
            <a:off x="3592689" y="4369906"/>
            <a:ext cx="2822715" cy="1728191"/>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32769" name="Rectangle 1"/>
          <p:cNvSpPr>
            <a:spLocks noChangeArrowheads="1"/>
          </p:cNvSpPr>
          <p:nvPr/>
        </p:nvSpPr>
        <p:spPr bwMode="auto">
          <a:xfrm>
            <a:off x="359024" y="1052736"/>
            <a:ext cx="878497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Анкетирование родителей по вопросам, позволяющим изучить культуру здоровья семьи.</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Экскурсия с родителями в аптеку.</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Консультации для родителей:</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«Мой организм мое здоровье»;</a:t>
            </a: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«Контрастно-воздушное закаливание;</a:t>
            </a: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«Зачем нужно соблюдать режим дня»;</a:t>
            </a: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«Как сохранить здоровые зубы без лекарств?».</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Подготовить памятки для родителей:</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«Культура еды»;</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«Советы родителям»;</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«Плоскостопие»;</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«Семь великих и обязательных «НЕ»;</a:t>
            </a:r>
            <a:endParaRPr kumimoji="0" lang="ru-RU" sz="24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Выпуск семейных газет: «Мы любим спорт» и др.</a:t>
            </a:r>
            <a:endParaRPr kumimoji="0" lang="ru-RU" sz="2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52750" algn="l"/>
              </a:tabLst>
            </a:pPr>
            <a:r>
              <a:rPr kumimoji="0" lang="ru-RU" sz="2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Педагогические тренинги с элементами практикума.</a:t>
            </a:r>
            <a:r>
              <a:rPr kumimoji="0" lang="ru-RU" sz="2400" b="1" i="0" u="none" strike="noStrike" cap="none" normalizeH="0" baseline="0" dirty="0" smtClean="0">
                <a:ln>
                  <a:noFill/>
                </a:ln>
                <a:solidFill>
                  <a:srgbClr val="002060"/>
                </a:solidFill>
                <a:effectLst/>
                <a:latin typeface="Times New Roman" pitchFamily="18" charset="0"/>
                <a:cs typeface="Times New Roman" pitchFamily="18" charset="0"/>
              </a:rPr>
              <a:t> </a:t>
            </a:r>
          </a:p>
        </p:txBody>
      </p:sp>
      <p:sp>
        <p:nvSpPr>
          <p:cNvPr id="7" name="Прямоугольник 6"/>
          <p:cNvSpPr/>
          <p:nvPr/>
        </p:nvSpPr>
        <p:spPr>
          <a:xfrm>
            <a:off x="1465906" y="188640"/>
            <a:ext cx="5993051"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cap="none" spc="0" dirty="0" smtClean="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rPr>
              <a:t>Работа с родителями</a:t>
            </a:r>
            <a:endParaRPr lang="ru-RU" sz="4800" b="1" cap="none" spc="0" dirty="0">
              <a:ln w="11430"/>
              <a:solidFill>
                <a:srgbClr val="7030A0"/>
              </a:soli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6"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pic>
        <p:nvPicPr>
          <p:cNvPr id="5" name="Picture 2" descr="F:\фото сад дети\20160212_16202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4088" y="548680"/>
            <a:ext cx="3240360" cy="2430270"/>
          </a:xfrm>
          <a:prstGeom prst="rect">
            <a:avLst/>
          </a:prstGeom>
          <a:solidFill>
            <a:srgbClr val="FFFFFF">
              <a:shade val="85000"/>
            </a:srgbClr>
          </a:solidFill>
          <a:ln w="57150" cap="rnd">
            <a:solidFill>
              <a:srgbClr val="FFFF0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074" name="Picture 2" descr="C:\Users\Ноут\Desktop\мамина\20160217_07230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0800000">
            <a:off x="395536" y="3789040"/>
            <a:ext cx="3707904" cy="2780928"/>
          </a:xfrm>
          <a:prstGeom prst="rect">
            <a:avLst/>
          </a:prstGeom>
          <a:ln w="38100" cap="sq">
            <a:solidFill>
              <a:srgbClr val="FFFF00"/>
            </a:solidFill>
            <a:prstDash val="solid"/>
            <a:miter lim="800000"/>
          </a:ln>
          <a:effectLst>
            <a:outerShdw blurRad="50800" dist="38100" dir="2700000" algn="tl" rotWithShape="0">
              <a:srgbClr val="000000">
                <a:alpha val="43000"/>
              </a:srgbClr>
            </a:outerShdw>
          </a:effectLst>
        </p:spPr>
      </p:pic>
      <p:pic>
        <p:nvPicPr>
          <p:cNvPr id="3075" name="Picture 3" descr="C:\Users\Ноут\Desktop\мамина\20160217_07251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0800000">
            <a:off x="5148063" y="3645024"/>
            <a:ext cx="3552395" cy="2664296"/>
          </a:xfrm>
          <a:prstGeom prst="rect">
            <a:avLst/>
          </a:prstGeom>
          <a:ln w="38100" cap="sq">
            <a:solidFill>
              <a:srgbClr val="FFFF00"/>
            </a:solidFill>
            <a:prstDash val="solid"/>
            <a:miter lim="800000"/>
          </a:ln>
          <a:effectLst>
            <a:outerShdw blurRad="50800" dist="38100" dir="2700000" algn="tl" rotWithShape="0">
              <a:srgbClr val="000000">
                <a:alpha val="43000"/>
              </a:srgbClr>
            </a:outerShdw>
          </a:effectLst>
        </p:spPr>
      </p:pic>
      <p:pic>
        <p:nvPicPr>
          <p:cNvPr id="3076" name="Picture 4" descr="C:\Users\Ноут\Desktop\мамина\20160217_072535.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a:off x="1205626" y="674694"/>
            <a:ext cx="3312368" cy="2484276"/>
          </a:xfrm>
          <a:prstGeom prst="rect">
            <a:avLst/>
          </a:prstGeom>
          <a:ln w="38100" cap="sq">
            <a:solidFill>
              <a:srgbClr val="FFFF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pic>
        <p:nvPicPr>
          <p:cNvPr id="4098" name="Picture 2" descr="F:\фото сад дети\20160215_1027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6281" y="1842195"/>
            <a:ext cx="3131840" cy="2348880"/>
          </a:xfrm>
          <a:prstGeom prst="round2DiagRect">
            <a:avLst>
              <a:gd name="adj1" fmla="val 16667"/>
              <a:gd name="adj2" fmla="val 0"/>
            </a:avLst>
          </a:prstGeom>
          <a:ln w="38100" cap="sq">
            <a:solidFill>
              <a:srgbClr val="00B050"/>
            </a:solidFill>
            <a:miter lim="800000"/>
          </a:ln>
          <a:effectLst>
            <a:outerShdw blurRad="254000" algn="tl" rotWithShape="0">
              <a:srgbClr val="000000">
                <a:alpha val="43000"/>
              </a:srgbClr>
            </a:outerShdw>
          </a:effectLst>
        </p:spPr>
      </p:pic>
      <p:pic>
        <p:nvPicPr>
          <p:cNvPr id="5" name="Picture 2" descr="C:\Users\Ноут\Desktop\мамина\20160219_17031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42259" y="2819674"/>
            <a:ext cx="3027433" cy="2448272"/>
          </a:xfrm>
          <a:prstGeom prst="round2DiagRect">
            <a:avLst>
              <a:gd name="adj1" fmla="val 16667"/>
              <a:gd name="adj2" fmla="val 0"/>
            </a:avLst>
          </a:prstGeom>
          <a:ln w="38100" cap="sq">
            <a:solidFill>
              <a:srgbClr val="00B050"/>
            </a:solidFill>
            <a:miter lim="800000"/>
          </a:ln>
          <a:effectLst>
            <a:outerShdw blurRad="254000" algn="tl" rotWithShape="0">
              <a:srgbClr val="000000">
                <a:alpha val="43000"/>
              </a:srgbClr>
            </a:outerShdw>
          </a:effectLst>
        </p:spPr>
      </p:pic>
      <p:pic>
        <p:nvPicPr>
          <p:cNvPr id="4099" name="Picture 3" descr="C:\Users\Ноут\Desktop\мамина\20160219_17075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508104" y="4005064"/>
            <a:ext cx="3360373" cy="2376264"/>
          </a:xfrm>
          <a:prstGeom prst="round2DiagRect">
            <a:avLst>
              <a:gd name="adj1" fmla="val 16667"/>
              <a:gd name="adj2" fmla="val 0"/>
            </a:avLst>
          </a:prstGeom>
          <a:ln w="38100" cap="sq">
            <a:solidFill>
              <a:srgbClr val="00B050"/>
            </a:solidFill>
            <a:miter lim="800000"/>
          </a:ln>
          <a:effectLst>
            <a:outerShdw blurRad="254000" algn="tl" rotWithShape="0">
              <a:srgbClr val="000000">
                <a:alpha val="43000"/>
              </a:srgbClr>
            </a:outerShdw>
          </a:effectLst>
        </p:spPr>
      </p:pic>
      <p:sp>
        <p:nvSpPr>
          <p:cNvPr id="6" name="TextBox 5"/>
          <p:cNvSpPr txBox="1"/>
          <p:nvPr/>
        </p:nvSpPr>
        <p:spPr>
          <a:xfrm>
            <a:off x="457200" y="274638"/>
            <a:ext cx="8229600" cy="1077218"/>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ru-RU" sz="3200" b="1" dirty="0" smtClean="0">
                <a:ln/>
                <a:solidFill>
                  <a:srgbClr val="7030A0"/>
                </a:solidFill>
                <a:latin typeface="Times New Roman" panose="02020603050405020304" pitchFamily="18" charset="0"/>
                <a:cs typeface="Times New Roman" panose="02020603050405020304" pitchFamily="18" charset="0"/>
              </a:rPr>
              <a:t>Результат детской деятельности: мыслительная карта «Строение человека»</a:t>
            </a:r>
            <a:endParaRPr lang="ru-RU" sz="3200" b="1" dirty="0">
              <a:ln/>
              <a:solidFill>
                <a:srgbClr val="7030A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6" name="Прямоугольник 5"/>
          <p:cNvSpPr/>
          <p:nvPr/>
        </p:nvSpPr>
        <p:spPr>
          <a:xfrm>
            <a:off x="179512" y="188640"/>
            <a:ext cx="8640960" cy="6340197"/>
          </a:xfrm>
          <a:prstGeom prst="rect">
            <a:avLst/>
          </a:prstGeom>
        </p:spPr>
        <p:txBody>
          <a:bodyPr wrap="square">
            <a:spAutoFit/>
          </a:bodyPr>
          <a:lstStyle/>
          <a:p>
            <a:pPr algn="ctr"/>
            <a:r>
              <a:rPr lang="ru-RU" sz="5400" b="1" dirty="0" smtClean="0">
                <a:solidFill>
                  <a:srgbClr val="C00000"/>
                </a:solidFill>
                <a:latin typeface="Times New Roman" pitchFamily="18" charset="0"/>
                <a:cs typeface="Times New Roman" pitchFamily="18" charset="0"/>
              </a:rPr>
              <a:t>Заключение</a:t>
            </a:r>
          </a:p>
          <a:p>
            <a:r>
              <a:rPr lang="ru-RU" b="1" dirty="0" smtClean="0">
                <a:latin typeface="Times New Roman" pitchFamily="18" charset="0"/>
                <a:cs typeface="Times New Roman" pitchFamily="18" charset="0"/>
              </a:rPr>
              <a:t>          </a:t>
            </a:r>
            <a:r>
              <a:rPr lang="ru-RU" sz="3200" b="1" dirty="0" smtClean="0">
                <a:solidFill>
                  <a:srgbClr val="660066"/>
                </a:solidFill>
                <a:latin typeface="Times New Roman" pitchFamily="18" charset="0"/>
                <a:cs typeface="Times New Roman" pitchFamily="18" charset="0"/>
              </a:rPr>
              <a:t>«Дети должны знать, что главное – быть добрым и желать добра другим. Глубокий смысл заложен в  высказывании:  </a:t>
            </a:r>
            <a:br>
              <a:rPr lang="ru-RU" sz="3200" b="1" dirty="0" smtClean="0">
                <a:solidFill>
                  <a:srgbClr val="660066"/>
                </a:solidFill>
                <a:latin typeface="Times New Roman" pitchFamily="18" charset="0"/>
                <a:cs typeface="Times New Roman" pitchFamily="18" charset="0"/>
              </a:rPr>
            </a:br>
            <a:r>
              <a:rPr lang="ru-RU" sz="3200" b="1" dirty="0" smtClean="0">
                <a:solidFill>
                  <a:srgbClr val="660066"/>
                </a:solidFill>
                <a:latin typeface="Times New Roman" pitchFamily="18" charset="0"/>
                <a:cs typeface="Times New Roman" pitchFamily="18" charset="0"/>
              </a:rPr>
              <a:t>       «В здоровом теле – здоровый дух».</a:t>
            </a:r>
            <a:br>
              <a:rPr lang="ru-RU" sz="3200" b="1" dirty="0" smtClean="0">
                <a:solidFill>
                  <a:srgbClr val="660066"/>
                </a:solidFill>
                <a:latin typeface="Times New Roman" pitchFamily="18" charset="0"/>
                <a:cs typeface="Times New Roman" pitchFamily="18" charset="0"/>
              </a:rPr>
            </a:br>
            <a:r>
              <a:rPr lang="ru-RU" sz="3200" b="1" dirty="0" smtClean="0">
                <a:solidFill>
                  <a:srgbClr val="660066"/>
                </a:solidFill>
                <a:latin typeface="Times New Roman" pitchFamily="18" charset="0"/>
                <a:cs typeface="Times New Roman" pitchFamily="18" charset="0"/>
              </a:rPr>
              <a:t> Не бывает здоровья отдельно физического и отдельно духовного – это противоречит самой Природе. </a:t>
            </a:r>
            <a:br>
              <a:rPr lang="ru-RU" sz="3200" b="1" dirty="0" smtClean="0">
                <a:solidFill>
                  <a:srgbClr val="660066"/>
                </a:solidFill>
                <a:latin typeface="Times New Roman" pitchFamily="18" charset="0"/>
                <a:cs typeface="Times New Roman" pitchFamily="18" charset="0"/>
              </a:rPr>
            </a:br>
            <a:r>
              <a:rPr lang="ru-RU" sz="3200" b="1" dirty="0" smtClean="0">
                <a:solidFill>
                  <a:srgbClr val="660066"/>
                </a:solidFill>
                <a:latin typeface="Times New Roman" pitchFamily="18" charset="0"/>
                <a:cs typeface="Times New Roman" pitchFamily="18" charset="0"/>
              </a:rPr>
              <a:t>       Так давайте жит и учить детей по принципу: что бы я ни делал, количество добра в мире должно увеличиваться» </a:t>
            </a:r>
            <a:br>
              <a:rPr lang="ru-RU" sz="3200" b="1" dirty="0" smtClean="0">
                <a:solidFill>
                  <a:srgbClr val="660066"/>
                </a:solidFill>
                <a:latin typeface="Times New Roman" pitchFamily="18" charset="0"/>
                <a:cs typeface="Times New Roman" pitchFamily="18" charset="0"/>
              </a:rPr>
            </a:br>
            <a:r>
              <a:rPr lang="ru-RU" sz="3200" b="1" dirty="0" smtClean="0">
                <a:solidFill>
                  <a:srgbClr val="660066"/>
                </a:solidFill>
                <a:latin typeface="Times New Roman" pitchFamily="18" charset="0"/>
                <a:cs typeface="Times New Roman" pitchFamily="18" charset="0"/>
              </a:rPr>
              <a:t>                                                         Д.Б. Юматова</a:t>
            </a:r>
            <a:r>
              <a:rPr lang="ru-RU" sz="3200" dirty="0" smtClean="0">
                <a:latin typeface="Times New Roman" pitchFamily="18" charset="0"/>
                <a:cs typeface="Times New Roman" pitchFamily="18" charset="0"/>
              </a:rPr>
              <a:t> </a:t>
            </a:r>
            <a:endParaRPr lang="ru-RU"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25233" cy="6858000"/>
          </a:xfrm>
          <a:prstGeom prst="rect">
            <a:avLst/>
          </a:prstGeom>
          <a:noFill/>
        </p:spPr>
      </p:pic>
      <p:sp>
        <p:nvSpPr>
          <p:cNvPr id="3" name="Содержимое 2"/>
          <p:cNvSpPr>
            <a:spLocks noGrp="1"/>
          </p:cNvSpPr>
          <p:nvPr>
            <p:ph idx="1"/>
          </p:nvPr>
        </p:nvSpPr>
        <p:spPr>
          <a:xfrm>
            <a:off x="395536" y="1484784"/>
            <a:ext cx="8229600" cy="4464496"/>
          </a:xfrm>
        </p:spPr>
        <p:txBody>
          <a:bodyPr>
            <a:normAutofit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pPr>
              <a:buNone/>
            </a:pP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a:t>
            </a:r>
          </a:p>
          <a:p>
            <a:pPr lvl="0"/>
            <a:r>
              <a:rPr lang="ru-RU" sz="3600" b="1" dirty="0" smtClean="0">
                <a:solidFill>
                  <a:srgbClr val="002060"/>
                </a:solidFill>
                <a:latin typeface="Times New Roman" pitchFamily="18" charset="0"/>
                <a:cs typeface="Times New Roman" pitchFamily="18" charset="0"/>
              </a:rPr>
              <a:t>Пропагандировать здоровый образ жизни.</a:t>
            </a:r>
          </a:p>
          <a:p>
            <a:pPr lvl="0"/>
            <a:r>
              <a:rPr lang="ru-RU" sz="3600" b="1" dirty="0" smtClean="0">
                <a:solidFill>
                  <a:srgbClr val="002060"/>
                </a:solidFill>
                <a:latin typeface="Times New Roman" pitchFamily="18" charset="0"/>
                <a:cs typeface="Times New Roman" pitchFamily="18" charset="0"/>
              </a:rPr>
              <a:t>Подвести к осознанию потребностей ребенка в знаниях о себе и о своем здоровье. </a:t>
            </a:r>
          </a:p>
          <a:p>
            <a:pPr lvl="0"/>
            <a:r>
              <a:rPr lang="ru-RU" sz="3600" b="1" dirty="0" smtClean="0">
                <a:solidFill>
                  <a:srgbClr val="002060"/>
                </a:solidFill>
                <a:latin typeface="Times New Roman" pitchFamily="18" charset="0"/>
                <a:cs typeface="Times New Roman" pitchFamily="18" charset="0"/>
              </a:rPr>
              <a:t>Учить оценивать и прогнозировать свое здоровье.</a:t>
            </a:r>
          </a:p>
          <a:p>
            <a:endParaRPr lang="ru-RU" b="1" dirty="0">
              <a:ln w="11430"/>
              <a:solidFill>
                <a:schemeClr val="accent4">
                  <a:lumMod val="75000"/>
                </a:schemeClr>
              </a:solidFill>
              <a:effectLst>
                <a:outerShdw blurRad="50800" dist="39000" dir="5460000" algn="tl">
                  <a:srgbClr val="000000">
                    <a:alpha val="38000"/>
                  </a:srgbClr>
                </a:outerShdw>
              </a:effectLst>
            </a:endParaRPr>
          </a:p>
        </p:txBody>
      </p:sp>
      <p:sp>
        <p:nvSpPr>
          <p:cNvPr id="18433" name="Rectangle 1"/>
          <p:cNvSpPr>
            <a:spLocks noChangeArrowheads="1"/>
          </p:cNvSpPr>
          <p:nvPr/>
        </p:nvSpPr>
        <p:spPr bwMode="auto">
          <a:xfrm>
            <a:off x="827584" y="766076"/>
            <a:ext cx="6696744"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Batang" pitchFamily="18" charset="-127"/>
                <a:cs typeface="Times New Roman" pitchFamily="18" charset="0"/>
              </a:rPr>
              <a:t>   </a:t>
            </a:r>
            <a:r>
              <a:rPr kumimoji="0" lang="ru-RU" sz="6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Batang" pitchFamily="18" charset="-127"/>
                <a:cs typeface="Times New Roman" pitchFamily="18" charset="0"/>
              </a:rPr>
              <a:t>Цели проекта:</a:t>
            </a:r>
            <a:r>
              <a:rPr kumimoji="0" lang="ru-RU" sz="6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 </a:t>
            </a:r>
            <a:endParaRPr kumimoji="0" lang="ru-RU" sz="6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1" y="0"/>
            <a:ext cx="9144000" cy="6858000"/>
          </a:xfrm>
          <a:prstGeom prst="rect">
            <a:avLst/>
          </a:prstGeom>
          <a:noFill/>
        </p:spPr>
      </p:pic>
      <p:sp>
        <p:nvSpPr>
          <p:cNvPr id="2" name="Заголовок 1"/>
          <p:cNvSpPr>
            <a:spLocks noGrp="1"/>
          </p:cNvSpPr>
          <p:nvPr>
            <p:ph type="title"/>
          </p:nvPr>
        </p:nvSpPr>
        <p:spPr>
          <a:xfrm>
            <a:off x="0" y="332656"/>
            <a:ext cx="8686800" cy="1282154"/>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Задачи проекта:</a:t>
            </a:r>
            <a:endParaRPr lang="ru-RU"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467544" y="2132856"/>
            <a:ext cx="8435280" cy="4497363"/>
          </a:xfrm>
        </p:spPr>
        <p:txBody>
          <a:bodyPr>
            <a:normAutofit fontScale="77500" lnSpcReduction="20000"/>
          </a:bodyPr>
          <a:lstStyle/>
          <a:p>
            <a:pPr lvl="0"/>
            <a:r>
              <a:rPr lang="ru-RU" sz="3300" b="1" dirty="0" smtClean="0">
                <a:solidFill>
                  <a:srgbClr val="002060"/>
                </a:solidFill>
                <a:latin typeface="Times New Roman" pitchFamily="18" charset="0"/>
                <a:cs typeface="Times New Roman" pitchFamily="18" charset="0"/>
              </a:rPr>
              <a:t>Формировать у детей элементарные представления </a:t>
            </a:r>
          </a:p>
          <a:p>
            <a:pPr>
              <a:buNone/>
            </a:pPr>
            <a:r>
              <a:rPr lang="ru-RU" sz="3300" b="1" dirty="0" smtClean="0">
                <a:solidFill>
                  <a:srgbClr val="002060"/>
                </a:solidFill>
                <a:latin typeface="Times New Roman" pitchFamily="18" charset="0"/>
                <a:cs typeface="Times New Roman" pitchFamily="18" charset="0"/>
              </a:rPr>
              <a:t>     о человеческом организме;</a:t>
            </a:r>
          </a:p>
          <a:p>
            <a:pPr lvl="0"/>
            <a:r>
              <a:rPr lang="ru-RU" sz="3300" b="1" dirty="0" smtClean="0">
                <a:solidFill>
                  <a:srgbClr val="002060"/>
                </a:solidFill>
                <a:latin typeface="Times New Roman" pitchFamily="18" charset="0"/>
                <a:cs typeface="Times New Roman" pitchFamily="18" charset="0"/>
              </a:rPr>
              <a:t>Прививать любовь к физическим упражнениям;</a:t>
            </a:r>
          </a:p>
          <a:p>
            <a:pPr lvl="0"/>
            <a:r>
              <a:rPr lang="ru-RU" sz="3300" b="1" dirty="0" smtClean="0">
                <a:solidFill>
                  <a:srgbClr val="002060"/>
                </a:solidFill>
                <a:latin typeface="Times New Roman" pitchFamily="18" charset="0"/>
                <a:cs typeface="Times New Roman" pitchFamily="18" charset="0"/>
              </a:rPr>
              <a:t>Продолжать знакомить с правилами гигиены;</a:t>
            </a:r>
          </a:p>
          <a:p>
            <a:pPr lvl="0"/>
            <a:r>
              <a:rPr lang="ru-RU" sz="3300" b="1" dirty="0" smtClean="0">
                <a:solidFill>
                  <a:srgbClr val="002060"/>
                </a:solidFill>
                <a:latin typeface="Times New Roman" pitchFamily="18" charset="0"/>
                <a:cs typeface="Times New Roman" pitchFamily="18" charset="0"/>
              </a:rPr>
              <a:t>Воспитывать умение бережного отношения к своему организму, оценивать себя и свое состояние;</a:t>
            </a:r>
          </a:p>
          <a:p>
            <a:pPr lvl="0"/>
            <a:r>
              <a:rPr lang="ru-RU" sz="3300" b="1" dirty="0" smtClean="0">
                <a:solidFill>
                  <a:srgbClr val="002060"/>
                </a:solidFill>
                <a:latin typeface="Times New Roman" pitchFamily="18" charset="0"/>
                <a:cs typeface="Times New Roman" pitchFamily="18" charset="0"/>
              </a:rPr>
              <a:t>Привлечь родителей в образовательный процесс ДОУ.</a:t>
            </a:r>
          </a:p>
          <a:p>
            <a:pPr lvl="0"/>
            <a:r>
              <a:rPr lang="ru-RU" sz="3300" b="1" dirty="0" smtClean="0">
                <a:solidFill>
                  <a:srgbClr val="002060"/>
                </a:solidFill>
                <a:latin typeface="Times New Roman" pitchFamily="18" charset="0"/>
                <a:cs typeface="Times New Roman" pitchFamily="18" charset="0"/>
              </a:rPr>
              <a:t>Познакомить с разными видами закаливания, дыхательной гимнастикой. </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1" y="0"/>
            <a:ext cx="9144000" cy="6858000"/>
          </a:xfrm>
          <a:prstGeom prst="rect">
            <a:avLst/>
          </a:prstGeom>
          <a:noFill/>
        </p:spPr>
      </p:pic>
      <p:sp>
        <p:nvSpPr>
          <p:cNvPr id="2" name="Заголовок 1"/>
          <p:cNvSpPr>
            <a:spLocks noGrp="1"/>
          </p:cNvSpPr>
          <p:nvPr>
            <p:ph type="title"/>
          </p:nvPr>
        </p:nvSpPr>
        <p:spPr>
          <a:xfrm>
            <a:off x="395536" y="274638"/>
            <a:ext cx="8748464" cy="1143000"/>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Паспорт проектной работы.</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251520" y="1600200"/>
            <a:ext cx="8892480" cy="4525963"/>
          </a:xfrm>
        </p:spPr>
        <p:txBody>
          <a:bodyPr>
            <a:noAutofit/>
          </a:bodyPr>
          <a:lstStyle/>
          <a:p>
            <a:r>
              <a:rPr lang="ru-RU" sz="2800" b="1" dirty="0" smtClean="0">
                <a:solidFill>
                  <a:srgbClr val="7030A0"/>
                </a:solidFill>
                <a:latin typeface="Times New Roman" pitchFamily="18" charset="0"/>
                <a:cs typeface="Times New Roman" pitchFamily="18" charset="0"/>
              </a:rPr>
              <a:t>Срок реализации проекта:</a:t>
            </a:r>
            <a:r>
              <a:rPr lang="ru-RU" sz="2800" dirty="0" smtClean="0">
                <a:solidFill>
                  <a:srgbClr val="7030A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в течении учебного года. </a:t>
            </a:r>
          </a:p>
          <a:p>
            <a:r>
              <a:rPr lang="ru-RU" sz="2800" b="1" dirty="0" smtClean="0">
                <a:solidFill>
                  <a:srgbClr val="7030A0"/>
                </a:solidFill>
                <a:latin typeface="Times New Roman" pitchFamily="18" charset="0"/>
                <a:cs typeface="Times New Roman" pitchFamily="18" charset="0"/>
              </a:rPr>
              <a:t>   Вид проекта:</a:t>
            </a:r>
            <a:r>
              <a:rPr lang="ru-RU" sz="2800" dirty="0" smtClean="0">
                <a:solidFill>
                  <a:srgbClr val="7030A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познавательно – информационный.</a:t>
            </a:r>
            <a:r>
              <a:rPr lang="ru-RU" sz="2400" b="1" dirty="0" smtClean="0">
                <a:latin typeface="Times New Roman" pitchFamily="18" charset="0"/>
                <a:cs typeface="Times New Roman" pitchFamily="18" charset="0"/>
              </a:rPr>
              <a:t> </a:t>
            </a:r>
          </a:p>
          <a:p>
            <a:r>
              <a:rPr lang="ru-RU" sz="2800" b="1" dirty="0" smtClean="0">
                <a:solidFill>
                  <a:srgbClr val="7030A0"/>
                </a:solidFill>
                <a:latin typeface="Times New Roman" pitchFamily="18" charset="0"/>
                <a:cs typeface="Times New Roman" pitchFamily="18" charset="0"/>
              </a:rPr>
              <a:t>   Участники проекта</a:t>
            </a:r>
            <a:r>
              <a:rPr lang="ru-RU" sz="2400" dirty="0" smtClean="0">
                <a:solidFill>
                  <a:srgbClr val="7030A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дети старшей группы, педагоги,                                 </a:t>
            </a:r>
          </a:p>
          <a:p>
            <a:pPr>
              <a:buNone/>
            </a:pPr>
            <a:r>
              <a:rPr lang="ru-RU" sz="2400" b="1" dirty="0" smtClean="0">
                <a:solidFill>
                  <a:srgbClr val="002060"/>
                </a:solidFill>
                <a:latin typeface="Times New Roman" pitchFamily="18" charset="0"/>
                <a:cs typeface="Times New Roman" pitchFamily="18" charset="0"/>
              </a:rPr>
              <a:t>          тренер по физической культуре, родители, медики.</a:t>
            </a:r>
            <a:r>
              <a:rPr lang="ru-RU" sz="2800" b="1" dirty="0" smtClean="0">
                <a:solidFill>
                  <a:srgbClr val="002060"/>
                </a:solidFill>
                <a:latin typeface="Times New Roman" pitchFamily="18" charset="0"/>
                <a:cs typeface="Times New Roman" pitchFamily="18" charset="0"/>
              </a:rPr>
              <a:t> </a:t>
            </a:r>
          </a:p>
          <a:p>
            <a:r>
              <a:rPr lang="ru-RU" sz="2800" b="1" dirty="0" smtClean="0">
                <a:solidFill>
                  <a:srgbClr val="7030A0"/>
                </a:solidFill>
                <a:latin typeface="Times New Roman" pitchFamily="18" charset="0"/>
                <a:cs typeface="Times New Roman" pitchFamily="18" charset="0"/>
              </a:rPr>
              <a:t>   Направленность развития детей, в рамках которого проводится работа по проекту:</a:t>
            </a:r>
            <a:r>
              <a:rPr lang="ru-RU" sz="2800" dirty="0" smtClean="0">
                <a:solidFill>
                  <a:srgbClr val="7030A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физическое развитие (тематический модуль здоровья). </a:t>
            </a:r>
          </a:p>
          <a:p>
            <a:r>
              <a:rPr lang="ru-RU" sz="2800" b="1" dirty="0" smtClean="0">
                <a:solidFill>
                  <a:srgbClr val="7030A0"/>
                </a:solidFill>
                <a:latin typeface="Times New Roman" pitchFamily="18" charset="0"/>
                <a:cs typeface="Times New Roman" pitchFamily="18" charset="0"/>
              </a:rPr>
              <a:t>   Форма проведения</a:t>
            </a:r>
            <a:r>
              <a:rPr lang="ru-RU" sz="2800" b="1" dirty="0" smtClean="0">
                <a:solidFill>
                  <a:srgbClr val="00206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игровые сеансы, игры, самостоятельная деятельность детей, работа с родителями.</a:t>
            </a:r>
          </a:p>
          <a:p>
            <a:pPr>
              <a:buNone/>
            </a:pPr>
            <a:r>
              <a:rPr lang="ru-RU" sz="2800" dirty="0" smtClean="0">
                <a:solidFill>
                  <a:srgbClr val="002060"/>
                </a:solidFill>
              </a:rPr>
              <a:t> </a:t>
            </a:r>
            <a:endParaRPr lang="ru-RU" sz="2800"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5" name="Прямоугольник 4"/>
          <p:cNvSpPr/>
          <p:nvPr/>
        </p:nvSpPr>
        <p:spPr>
          <a:xfrm>
            <a:off x="179512" y="548680"/>
            <a:ext cx="8964488"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Предполагаемый  результат: </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457" name="Rectangle 1"/>
          <p:cNvSpPr>
            <a:spLocks noChangeArrowheads="1"/>
          </p:cNvSpPr>
          <p:nvPr/>
        </p:nvSpPr>
        <p:spPr bwMode="auto">
          <a:xfrm>
            <a:off x="467544" y="1691442"/>
            <a:ext cx="8496944"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35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Подвести к осознанию потребностей ребенка в знаниях о себе и о своем теле.</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5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Учить оценивать и прогнозировать свое здоровье.</a:t>
            </a:r>
          </a:p>
          <a:p>
            <a:pPr marL="0" marR="0" lvl="0" indent="0" algn="l" defTabSz="914400" rtl="0" eaLnBrk="0" fontAlgn="base" latinLnBrk="0" hangingPunct="0">
              <a:lnSpc>
                <a:spcPct val="100000"/>
              </a:lnSpc>
              <a:spcBef>
                <a:spcPct val="0"/>
              </a:spcBef>
              <a:spcAft>
                <a:spcPct val="0"/>
              </a:spcAft>
              <a:buClrTx/>
              <a:buSzTx/>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5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Пропагандировать здоровый образ жизни.</a:t>
            </a:r>
          </a:p>
          <a:p>
            <a:pPr marL="0" marR="0" lvl="0" indent="0" algn="l" defTabSz="914400" rtl="0" eaLnBrk="0" fontAlgn="base" latinLnBrk="0" hangingPunct="0">
              <a:lnSpc>
                <a:spcPct val="100000"/>
              </a:lnSpc>
              <a:spcBef>
                <a:spcPct val="0"/>
              </a:spcBef>
              <a:spcAft>
                <a:spcPct val="0"/>
              </a:spcAft>
              <a:buClrTx/>
              <a:buSzTx/>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5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Должно измениться отношение родителей к данной проблеме.</a:t>
            </a:r>
            <a:endParaRPr kumimoji="0" lang="ru-RU" sz="35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26625" name="Rectangle 1"/>
          <p:cNvSpPr>
            <a:spLocks noChangeArrowheads="1"/>
          </p:cNvSpPr>
          <p:nvPr/>
        </p:nvSpPr>
        <p:spPr bwMode="auto">
          <a:xfrm>
            <a:off x="251520" y="260648"/>
            <a:ext cx="856895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54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Предварительная работа:</a:t>
            </a:r>
            <a:endParaRPr kumimoji="0" lang="ru-RU" sz="54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
        <p:nvSpPr>
          <p:cNvPr id="26626" name="Rectangle 2"/>
          <p:cNvSpPr>
            <a:spLocks noChangeArrowheads="1"/>
          </p:cNvSpPr>
          <p:nvPr/>
        </p:nvSpPr>
        <p:spPr bwMode="auto">
          <a:xfrm>
            <a:off x="251520" y="1617765"/>
            <a:ext cx="871296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32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Рассматривание рисунков и фотографий в анатомических атласах.</a:t>
            </a:r>
          </a:p>
          <a:p>
            <a:pPr marL="0" marR="0" lvl="0" indent="0" algn="l" defTabSz="914400" rtl="0" eaLnBrk="1" fontAlgn="base" latinLnBrk="0" hangingPunct="1">
              <a:lnSpc>
                <a:spcPct val="100000"/>
              </a:lnSpc>
              <a:spcBef>
                <a:spcPct val="0"/>
              </a:spcBef>
              <a:spcAft>
                <a:spcPct val="0"/>
              </a:spcAft>
              <a:buClrTx/>
              <a:buSzTx/>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Знакомство с литературными произведениями.</a:t>
            </a:r>
          </a:p>
          <a:p>
            <a:pPr marL="0" marR="0" lvl="0" indent="0" algn="l" defTabSz="914400" rtl="0" eaLnBrk="0" fontAlgn="base" latinLnBrk="0" hangingPunct="0">
              <a:lnSpc>
                <a:spcPct val="100000"/>
              </a:lnSpc>
              <a:spcBef>
                <a:spcPct val="0"/>
              </a:spcBef>
              <a:spcAft>
                <a:spcPct val="0"/>
              </a:spcAft>
              <a:buClrTx/>
              <a:buSzTx/>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Использование дидактических игр на тему «</a:t>
            </a:r>
            <a:r>
              <a:rPr kumimoji="0" lang="ru-RU" sz="3200" b="1"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Валеология</a:t>
            </a:r>
            <a:r>
              <a:rPr kumimoji="0" lang="ru-RU" sz="32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или «Здоровый малыш».</a:t>
            </a:r>
          </a:p>
          <a:p>
            <a:pPr marL="0" marR="0" lvl="0" indent="0" algn="l" defTabSz="914400" rtl="0" eaLnBrk="0" fontAlgn="base" latinLnBrk="0" hangingPunct="0">
              <a:lnSpc>
                <a:spcPct val="100000"/>
              </a:lnSpc>
              <a:spcBef>
                <a:spcPct val="0"/>
              </a:spcBef>
              <a:spcAft>
                <a:spcPct val="0"/>
              </a:spcAft>
              <a:buClrTx/>
              <a:buSzTx/>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32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Разучивание различных видов гимнастики.</a:t>
            </a:r>
          </a:p>
          <a:p>
            <a:pPr marL="0" marR="0" lvl="0" indent="0" algn="l" defTabSz="914400" rtl="0" eaLnBrk="0" fontAlgn="base" latinLnBrk="0" hangingPunct="0">
              <a:lnSpc>
                <a:spcPct val="100000"/>
              </a:lnSpc>
              <a:spcBef>
                <a:spcPct val="0"/>
              </a:spcBef>
              <a:spcAft>
                <a:spcPct val="0"/>
              </a:spcAft>
              <a:buClrTx/>
              <a:buSzTx/>
              <a:tabLst/>
            </a:pPr>
            <a:endParaRPr kumimoji="0" lang="ru-RU" sz="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ru-RU" sz="3200" b="1" dirty="0" smtClean="0">
                <a:solidFill>
                  <a:srgbClr val="002060"/>
                </a:solidFill>
                <a:latin typeface="Times New Roman" pitchFamily="18" charset="0"/>
                <a:cs typeface="Times New Roman" pitchFamily="18" charset="0"/>
              </a:rPr>
              <a:t> Проведение опроса «Модель трех вопросов».</a:t>
            </a:r>
            <a:endParaRPr kumimoji="0" lang="ru-RU" sz="3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5" name="Прямоугольник 4"/>
          <p:cNvSpPr/>
          <p:nvPr/>
        </p:nvSpPr>
        <p:spPr>
          <a:xfrm>
            <a:off x="323528" y="332656"/>
            <a:ext cx="8496944"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Средства реализации:</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601" name="Rectangle 1"/>
          <p:cNvSpPr>
            <a:spLocks noChangeArrowheads="1"/>
          </p:cNvSpPr>
          <p:nvPr/>
        </p:nvSpPr>
        <p:spPr bwMode="auto">
          <a:xfrm>
            <a:off x="323528" y="1577115"/>
            <a:ext cx="8496944"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677863" algn="l"/>
              </a:tabLst>
            </a:pPr>
            <a:r>
              <a:rPr kumimoji="0" lang="ru-RU" sz="26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Совместная деятельность педагога с детьми по теме </a:t>
            </a:r>
          </a:p>
          <a:p>
            <a:pPr marL="0" marR="0" lvl="0" indent="0" algn="l" defTabSz="914400" rtl="0" eaLnBrk="1" fontAlgn="base" latinLnBrk="0" hangingPunct="1">
              <a:lnSpc>
                <a:spcPct val="100000"/>
              </a:lnSpc>
              <a:spcBef>
                <a:spcPct val="0"/>
              </a:spcBef>
              <a:spcAft>
                <a:spcPct val="0"/>
              </a:spcAft>
              <a:buClrTx/>
              <a:buSzTx/>
              <a:tabLst>
                <a:tab pos="677863" algn="l"/>
              </a:tabLst>
            </a:pPr>
            <a:r>
              <a:rPr lang="ru-RU" sz="2600" b="1" dirty="0" smtClean="0">
                <a:solidFill>
                  <a:srgbClr val="002060"/>
                </a:solidFill>
                <a:latin typeface="Times New Roman" pitchFamily="18" charset="0"/>
                <a:ea typeface="Calibri" pitchFamily="34" charset="0"/>
                <a:cs typeface="Times New Roman" pitchFamily="18" charset="0"/>
              </a:rPr>
              <a:t> </a:t>
            </a:r>
            <a:r>
              <a:rPr kumimoji="0" lang="ru-RU" sz="26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«Я и мое тело. Эта тема интегрирована в различные    режимные моменты: игру, прогулку, индивидуальную работу, самостоятельную деятельность детей.</a:t>
            </a:r>
          </a:p>
          <a:p>
            <a:pPr marL="0" marR="0" lvl="0" indent="0" algn="l" defTabSz="914400" rtl="0" eaLnBrk="1" fontAlgn="base" latinLnBrk="0" hangingPunct="1">
              <a:lnSpc>
                <a:spcPct val="100000"/>
              </a:lnSpc>
              <a:spcBef>
                <a:spcPct val="0"/>
              </a:spcBef>
              <a:spcAft>
                <a:spcPct val="0"/>
              </a:spcAft>
              <a:buClrTx/>
              <a:buSzTx/>
              <a:tabLst>
                <a:tab pos="677863" algn="l"/>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677863" algn="l"/>
              </a:tabLst>
            </a:pPr>
            <a:r>
              <a:rPr kumimoji="0" lang="ru-RU" sz="26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Организация </a:t>
            </a:r>
            <a:r>
              <a:rPr kumimoji="0" lang="ru-RU" sz="2600" b="1"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здоровьесберегающей</a:t>
            </a:r>
            <a:r>
              <a:rPr kumimoji="0" lang="ru-RU" sz="26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и развивающей среды, способствующей конструированию вариантов здорового образа жизни.</a:t>
            </a:r>
          </a:p>
          <a:p>
            <a:pPr marL="0" marR="0" lvl="0" indent="0" algn="l" defTabSz="914400" rtl="0" eaLnBrk="0" fontAlgn="base" latinLnBrk="0" hangingPunct="0">
              <a:lnSpc>
                <a:spcPct val="100000"/>
              </a:lnSpc>
              <a:spcBef>
                <a:spcPct val="0"/>
              </a:spcBef>
              <a:spcAft>
                <a:spcPct val="0"/>
              </a:spcAft>
              <a:buClrTx/>
              <a:buSzTx/>
              <a:tabLst>
                <a:tab pos="677863" algn="l"/>
              </a:tabLst>
            </a:pPr>
            <a:endParaRPr kumimoji="0" lang="ru-RU" sz="800" b="1"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677863" algn="l"/>
              </a:tabLst>
            </a:pPr>
            <a:r>
              <a:rPr kumimoji="0" lang="ru-RU" sz="26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Работа с родителями. Предполагает системное и планомерное взаимодействие триады родитель – ребенок – педагог для развития культуры здоровья.</a:t>
            </a:r>
            <a:endParaRPr kumimoji="0" lang="ru-RU" sz="26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6" name="Содержимое 5"/>
          <p:cNvGraphicFramePr>
            <a:graphicFrameLocks noGrp="1"/>
          </p:cNvGraphicFramePr>
          <p:nvPr>
            <p:ph idx="1"/>
          </p:nvPr>
        </p:nvGraphicFramePr>
        <p:xfrm>
          <a:off x="1263332" y="1777587"/>
          <a:ext cx="6617335" cy="4171188"/>
        </p:xfrm>
        <a:graphic>
          <a:graphicData uri="http://schemas.openxmlformats.org/drawingml/2006/table">
            <a:tbl>
              <a:tblPr/>
              <a:tblGrid>
                <a:gridCol w="2735580"/>
                <a:gridCol w="1940560"/>
                <a:gridCol w="1941195"/>
              </a:tblGrid>
              <a:tr h="0">
                <a:tc>
                  <a:txBody>
                    <a:bodyPr/>
                    <a:lstStyle/>
                    <a:p>
                      <a:pPr algn="ctr">
                        <a:lnSpc>
                          <a:spcPct val="115000"/>
                        </a:lnSpc>
                        <a:spcAft>
                          <a:spcPts val="0"/>
                        </a:spcAft>
                      </a:pPr>
                      <a:r>
                        <a:rPr lang="ru-RU" sz="1400">
                          <a:solidFill>
                            <a:srgbClr val="0000FF"/>
                          </a:solidFill>
                          <a:latin typeface="Times New Roman"/>
                          <a:ea typeface="Calibri"/>
                          <a:cs typeface="Calibri"/>
                        </a:rPr>
                        <a:t>Практические</a:t>
                      </a:r>
                      <a:endParaRPr lang="ru-RU" sz="110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a:solidFill>
                            <a:srgbClr val="0000FF"/>
                          </a:solidFill>
                          <a:latin typeface="Times New Roman"/>
                          <a:ea typeface="Calibri"/>
                          <a:cs typeface="Calibri"/>
                        </a:rPr>
                        <a:t>Словесные</a:t>
                      </a:r>
                      <a:endParaRPr lang="ru-RU" sz="110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a:solidFill>
                            <a:srgbClr val="0000FF"/>
                          </a:solidFill>
                          <a:latin typeface="Times New Roman"/>
                          <a:ea typeface="Calibri"/>
                          <a:cs typeface="Calibri"/>
                        </a:rPr>
                        <a:t>Наглядные</a:t>
                      </a:r>
                      <a:endParaRPr lang="ru-RU" sz="110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Создание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здоровьесберегающей и развивающей среды, обеспечивающей комфортное пребывание ребенка в ДОУ.</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Демонстрация разных ситуаций, несущих опасность для здоровья ребенка.</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Организация режима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двигательной активности, обеспечивающего нормальную жизнедеятельность.</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Закаливание.</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Создание уголка дорожного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движения.</a:t>
                      </a:r>
                      <a:endParaRPr lang="ru-RU" sz="110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Беседы.</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Чтение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художественной литературы.</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Заучивание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стихотворений.</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Дидактические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игры.</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Сюжетно-ролевые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игры.</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Подвижные игры.</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Развлечения.</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Моделирование </a:t>
                      </a:r>
                      <a:endParaRPr lang="ru-RU" sz="1100">
                        <a:latin typeface="Calibri"/>
                        <a:ea typeface="Calibri"/>
                        <a:cs typeface="Calibri"/>
                      </a:endParaRPr>
                    </a:p>
                    <a:p>
                      <a:pPr>
                        <a:lnSpc>
                          <a:spcPct val="115000"/>
                        </a:lnSpc>
                        <a:spcAft>
                          <a:spcPts val="0"/>
                        </a:spcAft>
                      </a:pPr>
                      <a:r>
                        <a:rPr lang="ru-RU" sz="1400">
                          <a:latin typeface="Times New Roman"/>
                          <a:ea typeface="Calibri"/>
                          <a:cs typeface="Calibri"/>
                        </a:rPr>
                        <a:t>ситуаций.</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Консультации.</a:t>
                      </a:r>
                      <a:endParaRPr lang="ru-RU" sz="110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a:latin typeface="Times New Roman"/>
                          <a:ea typeface="Calibri"/>
                          <a:cs typeface="Calibri"/>
                        </a:rPr>
                        <a:t>Экскурсии.</a:t>
                      </a:r>
                      <a:endParaRPr lang="ru-RU" sz="110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mj-lt"/>
                        <a:buAutoNum type="arabicPeriod"/>
                        <a:tabLst>
                          <a:tab pos="228600" algn="l"/>
                        </a:tabLst>
                      </a:pPr>
                      <a:r>
                        <a:rPr lang="ru-RU" sz="1400" dirty="0">
                          <a:latin typeface="Times New Roman"/>
                          <a:ea typeface="Calibri"/>
                          <a:cs typeface="Calibri"/>
                        </a:rPr>
                        <a:t>Организация </a:t>
                      </a:r>
                      <a:endParaRPr lang="ru-RU" sz="1100" dirty="0">
                        <a:latin typeface="Calibri"/>
                        <a:ea typeface="Calibri"/>
                        <a:cs typeface="Calibri"/>
                      </a:endParaRPr>
                    </a:p>
                    <a:p>
                      <a:pPr>
                        <a:lnSpc>
                          <a:spcPct val="115000"/>
                        </a:lnSpc>
                        <a:spcAft>
                          <a:spcPts val="0"/>
                        </a:spcAft>
                      </a:pPr>
                      <a:r>
                        <a:rPr lang="ru-RU" sz="1400" dirty="0">
                          <a:latin typeface="Times New Roman"/>
                          <a:ea typeface="Calibri"/>
                          <a:cs typeface="Calibri"/>
                        </a:rPr>
                        <a:t>выставок, конкурсов.</a:t>
                      </a:r>
                      <a:endParaRPr lang="ru-RU" sz="1100" dirty="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dirty="0">
                          <a:latin typeface="Times New Roman"/>
                          <a:ea typeface="Calibri"/>
                          <a:cs typeface="Calibri"/>
                        </a:rPr>
                        <a:t>Рассматривание </a:t>
                      </a:r>
                      <a:endParaRPr lang="ru-RU" sz="1100" dirty="0">
                        <a:latin typeface="Calibri"/>
                        <a:ea typeface="Calibri"/>
                        <a:cs typeface="Calibri"/>
                      </a:endParaRPr>
                    </a:p>
                    <a:p>
                      <a:pPr>
                        <a:lnSpc>
                          <a:spcPct val="115000"/>
                        </a:lnSpc>
                        <a:spcAft>
                          <a:spcPts val="0"/>
                        </a:spcAft>
                      </a:pPr>
                      <a:r>
                        <a:rPr lang="ru-RU" sz="1400" dirty="0">
                          <a:latin typeface="Times New Roman"/>
                          <a:ea typeface="Calibri"/>
                          <a:cs typeface="Calibri"/>
                        </a:rPr>
                        <a:t>иллюстраций.</a:t>
                      </a:r>
                      <a:endParaRPr lang="ru-RU" sz="1100" dirty="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dirty="0">
                          <a:latin typeface="Times New Roman"/>
                          <a:ea typeface="Calibri"/>
                          <a:cs typeface="Calibri"/>
                        </a:rPr>
                        <a:t>Информационные </a:t>
                      </a:r>
                      <a:endParaRPr lang="ru-RU" sz="1100" dirty="0">
                        <a:latin typeface="Calibri"/>
                        <a:ea typeface="Calibri"/>
                        <a:cs typeface="Calibri"/>
                      </a:endParaRPr>
                    </a:p>
                    <a:p>
                      <a:pPr>
                        <a:lnSpc>
                          <a:spcPct val="115000"/>
                        </a:lnSpc>
                        <a:spcAft>
                          <a:spcPts val="0"/>
                        </a:spcAft>
                      </a:pPr>
                      <a:r>
                        <a:rPr lang="ru-RU" sz="1400" dirty="0">
                          <a:latin typeface="Times New Roman"/>
                          <a:ea typeface="Calibri"/>
                          <a:cs typeface="Calibri"/>
                        </a:rPr>
                        <a:t>стенды.</a:t>
                      </a:r>
                      <a:endParaRPr lang="ru-RU" sz="1100" dirty="0">
                        <a:latin typeface="Calibri"/>
                        <a:ea typeface="Calibri"/>
                        <a:cs typeface="Calibri"/>
                      </a:endParaRPr>
                    </a:p>
                    <a:p>
                      <a:pPr marL="342900" lvl="0" indent="-342900">
                        <a:lnSpc>
                          <a:spcPct val="115000"/>
                        </a:lnSpc>
                        <a:spcAft>
                          <a:spcPts val="0"/>
                        </a:spcAft>
                        <a:buFont typeface="+mj-lt"/>
                        <a:buAutoNum type="arabicPeriod"/>
                        <a:tabLst>
                          <a:tab pos="228600" algn="l"/>
                        </a:tabLst>
                      </a:pPr>
                      <a:r>
                        <a:rPr lang="ru-RU" sz="1400" dirty="0">
                          <a:latin typeface="Times New Roman"/>
                          <a:ea typeface="Calibri"/>
                          <a:cs typeface="Calibri"/>
                        </a:rPr>
                        <a:t>Театрализованная </a:t>
                      </a:r>
                      <a:endParaRPr lang="ru-RU" sz="1100" dirty="0">
                        <a:latin typeface="Calibri"/>
                        <a:ea typeface="Calibri"/>
                        <a:cs typeface="Calibri"/>
                      </a:endParaRPr>
                    </a:p>
                    <a:p>
                      <a:pPr>
                        <a:lnSpc>
                          <a:spcPct val="115000"/>
                        </a:lnSpc>
                        <a:spcAft>
                          <a:spcPts val="0"/>
                        </a:spcAft>
                      </a:pPr>
                      <a:r>
                        <a:rPr lang="ru-RU" sz="1400" dirty="0">
                          <a:latin typeface="Times New Roman"/>
                          <a:ea typeface="Calibri"/>
                          <a:cs typeface="Calibri"/>
                        </a:rPr>
                        <a:t>деятельность.</a:t>
                      </a:r>
                      <a:endParaRPr lang="ru-RU" sz="1100" dirty="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 name="Picture 2" descr="C:\Users\Ноут\Desktop\мамина\20hwoqa.jpg"/>
          <p:cNvPicPr>
            <a:picLocks noChangeAspect="1" noChangeArrowheads="1"/>
          </p:cNvPicPr>
          <p:nvPr/>
        </p:nvPicPr>
        <p:blipFill>
          <a:blip r:embed="rId2" cstate="print">
            <a:lum bright="10000"/>
          </a:blip>
          <a:srcRect/>
          <a:stretch>
            <a:fillRect/>
          </a:stretch>
        </p:blipFill>
        <p:spPr bwMode="auto">
          <a:xfrm>
            <a:off x="0" y="0"/>
            <a:ext cx="9144000" cy="6858000"/>
          </a:xfrm>
          <a:prstGeom prst="rect">
            <a:avLst/>
          </a:prstGeom>
          <a:noFill/>
        </p:spPr>
      </p:pic>
      <p:sp>
        <p:nvSpPr>
          <p:cNvPr id="24577" name="Rectangle 1"/>
          <p:cNvSpPr>
            <a:spLocks noChangeArrowheads="1"/>
          </p:cNvSpPr>
          <p:nvPr/>
        </p:nvSpPr>
        <p:spPr bwMode="auto">
          <a:xfrm>
            <a:off x="0" y="30609"/>
            <a:ext cx="846043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    Методы реализации проекта</a:t>
            </a:r>
            <a:endParaRPr kumimoji="0" lang="ru-RU" sz="44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
        <p:nvSpPr>
          <p:cNvPr id="245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Таблица 7"/>
          <p:cNvGraphicFramePr>
            <a:graphicFrameLocks noGrp="1"/>
          </p:cNvGraphicFramePr>
          <p:nvPr/>
        </p:nvGraphicFramePr>
        <p:xfrm>
          <a:off x="179513" y="908720"/>
          <a:ext cx="8712968" cy="5152644"/>
        </p:xfrm>
        <a:graphic>
          <a:graphicData uri="http://schemas.openxmlformats.org/drawingml/2006/table">
            <a:tbl>
              <a:tblPr/>
              <a:tblGrid>
                <a:gridCol w="3456383"/>
                <a:gridCol w="2880320"/>
                <a:gridCol w="2376265"/>
              </a:tblGrid>
              <a:tr h="237203">
                <a:tc>
                  <a:txBody>
                    <a:bodyPr/>
                    <a:lstStyle/>
                    <a:p>
                      <a:pPr algn="ctr">
                        <a:lnSpc>
                          <a:spcPct val="115000"/>
                        </a:lnSpc>
                        <a:spcAft>
                          <a:spcPts val="0"/>
                        </a:spcAft>
                      </a:pPr>
                      <a:r>
                        <a:rPr lang="ru-RU" sz="2400" b="1" dirty="0">
                          <a:solidFill>
                            <a:srgbClr val="0000FF"/>
                          </a:solidFill>
                          <a:latin typeface="Times New Roman" pitchFamily="18" charset="0"/>
                          <a:ea typeface="Calibri"/>
                          <a:cs typeface="Times New Roman" pitchFamily="18" charset="0"/>
                        </a:rPr>
                        <a:t>Практические</a:t>
                      </a:r>
                      <a:endParaRPr lang="ru-RU" sz="2400" b="1" dirty="0">
                        <a:latin typeface="Times New Roman" pitchFamily="18" charset="0"/>
                        <a:ea typeface="Calibri"/>
                        <a:cs typeface="Times New Roman" pitchFamily="18" charset="0"/>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b="1" dirty="0">
                          <a:solidFill>
                            <a:srgbClr val="0000FF"/>
                          </a:solidFill>
                          <a:latin typeface="Times New Roman" pitchFamily="18" charset="0"/>
                          <a:ea typeface="Calibri"/>
                          <a:cs typeface="Times New Roman" pitchFamily="18" charset="0"/>
                        </a:rPr>
                        <a:t>Словесные</a:t>
                      </a:r>
                      <a:endParaRPr lang="ru-RU" sz="2400" b="1" dirty="0">
                        <a:latin typeface="Times New Roman" pitchFamily="18" charset="0"/>
                        <a:ea typeface="Calibri"/>
                        <a:cs typeface="Times New Roman" pitchFamily="18" charset="0"/>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b="1" dirty="0">
                          <a:solidFill>
                            <a:srgbClr val="0000FF"/>
                          </a:solidFill>
                          <a:latin typeface="Times New Roman" pitchFamily="18" charset="0"/>
                          <a:ea typeface="Calibri"/>
                          <a:cs typeface="Times New Roman" pitchFamily="18" charset="0"/>
                        </a:rPr>
                        <a:t>Наглядные</a:t>
                      </a:r>
                      <a:endParaRPr lang="ru-RU" sz="2400" b="1" dirty="0">
                        <a:latin typeface="Times New Roman" pitchFamily="18" charset="0"/>
                        <a:ea typeface="Calibri"/>
                        <a:cs typeface="Times New Roman" pitchFamily="18" charset="0"/>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5245">
                <a:tc>
                  <a:txBody>
                    <a:bodyPr/>
                    <a:lstStyle/>
                    <a:p>
                      <a:pPr marL="342900" lvl="0" indent="-342900">
                        <a:lnSpc>
                          <a:spcPct val="115000"/>
                        </a:lnSpc>
                        <a:spcAft>
                          <a:spcPts val="0"/>
                        </a:spcAft>
                        <a:buFont typeface="+mj-lt"/>
                        <a:buAutoNum type="arabicPeriod"/>
                        <a:tabLst>
                          <a:tab pos="228600" algn="l"/>
                        </a:tabLst>
                      </a:pPr>
                      <a:r>
                        <a:rPr lang="ru-RU" sz="1800" b="1" dirty="0">
                          <a:solidFill>
                            <a:srgbClr val="002060"/>
                          </a:solidFill>
                          <a:latin typeface="Times New Roman" pitchFamily="18" charset="0"/>
                          <a:ea typeface="Calibri"/>
                          <a:cs typeface="Times New Roman" pitchFamily="18" charset="0"/>
                        </a:rPr>
                        <a:t>Создание </a:t>
                      </a:r>
                    </a:p>
                    <a:p>
                      <a:pPr>
                        <a:lnSpc>
                          <a:spcPct val="115000"/>
                        </a:lnSpc>
                        <a:spcAft>
                          <a:spcPts val="0"/>
                        </a:spcAft>
                      </a:pPr>
                      <a:r>
                        <a:rPr lang="ru-RU" sz="1800" b="1" dirty="0" err="1">
                          <a:solidFill>
                            <a:srgbClr val="002060"/>
                          </a:solidFill>
                          <a:latin typeface="Times New Roman" pitchFamily="18" charset="0"/>
                          <a:ea typeface="Calibri"/>
                          <a:cs typeface="Times New Roman" pitchFamily="18" charset="0"/>
                        </a:rPr>
                        <a:t>здоровьесберегающей</a:t>
                      </a:r>
                      <a:r>
                        <a:rPr lang="ru-RU" sz="1800" b="1" dirty="0">
                          <a:solidFill>
                            <a:srgbClr val="002060"/>
                          </a:solidFill>
                          <a:latin typeface="Times New Roman" pitchFamily="18" charset="0"/>
                          <a:ea typeface="Calibri"/>
                          <a:cs typeface="Times New Roman" pitchFamily="18" charset="0"/>
                        </a:rPr>
                        <a:t> и развивающей среды, обеспечивающей комфортное пребывание ребенка в ДОУ.</a:t>
                      </a:r>
                    </a:p>
                    <a:p>
                      <a:pPr>
                        <a:lnSpc>
                          <a:spcPct val="115000"/>
                        </a:lnSpc>
                        <a:spcAft>
                          <a:spcPts val="0"/>
                        </a:spcAft>
                      </a:pPr>
                      <a:r>
                        <a:rPr lang="ru-RU" sz="1800" b="1" dirty="0" smtClean="0">
                          <a:solidFill>
                            <a:srgbClr val="002060"/>
                          </a:solidFill>
                          <a:latin typeface="Times New Roman" pitchFamily="18" charset="0"/>
                          <a:ea typeface="Calibri"/>
                          <a:cs typeface="Times New Roman" pitchFamily="18" charset="0"/>
                        </a:rPr>
                        <a:t>2.  Демонстрация </a:t>
                      </a:r>
                      <a:r>
                        <a:rPr lang="ru-RU" sz="1800" b="1" dirty="0">
                          <a:solidFill>
                            <a:srgbClr val="002060"/>
                          </a:solidFill>
                          <a:latin typeface="Times New Roman" pitchFamily="18" charset="0"/>
                          <a:ea typeface="Calibri"/>
                          <a:cs typeface="Times New Roman" pitchFamily="18" charset="0"/>
                        </a:rPr>
                        <a:t>разных ситуаций, несущих опасность для здоровья ребенка.</a:t>
                      </a:r>
                    </a:p>
                    <a:p>
                      <a:pPr marL="342900" lvl="0" indent="-342900">
                        <a:lnSpc>
                          <a:spcPct val="115000"/>
                        </a:lnSpc>
                        <a:spcAft>
                          <a:spcPts val="0"/>
                        </a:spcAft>
                        <a:buFont typeface="+mj-lt"/>
                        <a:buNone/>
                        <a:tabLst>
                          <a:tab pos="228600" algn="l"/>
                        </a:tabLst>
                      </a:pPr>
                      <a:r>
                        <a:rPr lang="ru-RU" sz="1800" b="1" dirty="0" smtClean="0">
                          <a:solidFill>
                            <a:srgbClr val="002060"/>
                          </a:solidFill>
                          <a:latin typeface="Times New Roman" pitchFamily="18" charset="0"/>
                          <a:ea typeface="Calibri"/>
                          <a:cs typeface="Times New Roman" pitchFamily="18" charset="0"/>
                        </a:rPr>
                        <a:t>3.</a:t>
                      </a:r>
                      <a:r>
                        <a:rPr lang="ru-RU" sz="1800" b="1" baseline="0" dirty="0" smtClean="0">
                          <a:solidFill>
                            <a:srgbClr val="002060"/>
                          </a:solidFill>
                          <a:latin typeface="Times New Roman" pitchFamily="18" charset="0"/>
                          <a:ea typeface="Calibri"/>
                          <a:cs typeface="Times New Roman" pitchFamily="18" charset="0"/>
                        </a:rPr>
                        <a:t>  </a:t>
                      </a:r>
                      <a:r>
                        <a:rPr lang="ru-RU" sz="1800" b="1" dirty="0" smtClean="0">
                          <a:solidFill>
                            <a:srgbClr val="002060"/>
                          </a:solidFill>
                          <a:latin typeface="Times New Roman" pitchFamily="18" charset="0"/>
                          <a:ea typeface="Calibri"/>
                          <a:cs typeface="Times New Roman" pitchFamily="18" charset="0"/>
                        </a:rPr>
                        <a:t>Организация </a:t>
                      </a:r>
                      <a:r>
                        <a:rPr lang="ru-RU" sz="1800" b="1" dirty="0">
                          <a:solidFill>
                            <a:srgbClr val="002060"/>
                          </a:solidFill>
                          <a:latin typeface="Times New Roman" pitchFamily="18" charset="0"/>
                          <a:ea typeface="Calibri"/>
                          <a:cs typeface="Times New Roman" pitchFamily="18" charset="0"/>
                        </a:rPr>
                        <a:t>режима </a:t>
                      </a:r>
                    </a:p>
                    <a:p>
                      <a:pPr>
                        <a:lnSpc>
                          <a:spcPct val="115000"/>
                        </a:lnSpc>
                        <a:spcAft>
                          <a:spcPts val="0"/>
                        </a:spcAft>
                      </a:pPr>
                      <a:r>
                        <a:rPr lang="ru-RU" sz="1800" b="1" dirty="0">
                          <a:solidFill>
                            <a:srgbClr val="002060"/>
                          </a:solidFill>
                          <a:latin typeface="Times New Roman" pitchFamily="18" charset="0"/>
                          <a:ea typeface="Calibri"/>
                          <a:cs typeface="Times New Roman" pitchFamily="18" charset="0"/>
                        </a:rPr>
                        <a:t>двигательной активности, обеспечивающего нормальную жизнедеятельность.</a:t>
                      </a:r>
                    </a:p>
                    <a:p>
                      <a:pPr marL="342900" lvl="0" indent="-342900">
                        <a:lnSpc>
                          <a:spcPct val="115000"/>
                        </a:lnSpc>
                        <a:spcAft>
                          <a:spcPts val="0"/>
                        </a:spcAft>
                        <a:buFont typeface="+mj-lt"/>
                        <a:buNone/>
                        <a:tabLst>
                          <a:tab pos="228600" algn="l"/>
                        </a:tabLst>
                      </a:pPr>
                      <a:r>
                        <a:rPr lang="ru-RU" sz="1800" b="1" dirty="0" smtClean="0">
                          <a:solidFill>
                            <a:srgbClr val="002060"/>
                          </a:solidFill>
                          <a:latin typeface="Times New Roman" pitchFamily="18" charset="0"/>
                          <a:ea typeface="Calibri"/>
                          <a:cs typeface="Times New Roman" pitchFamily="18" charset="0"/>
                        </a:rPr>
                        <a:t>4.  Закаливание</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 typeface="+mj-lt"/>
                        <a:buNone/>
                        <a:tabLst>
                          <a:tab pos="228600" algn="l"/>
                        </a:tabLst>
                      </a:pPr>
                      <a:r>
                        <a:rPr lang="ru-RU" sz="1800" b="1" dirty="0" smtClean="0">
                          <a:solidFill>
                            <a:srgbClr val="002060"/>
                          </a:solidFill>
                          <a:latin typeface="Times New Roman" pitchFamily="18" charset="0"/>
                          <a:ea typeface="Calibri"/>
                          <a:cs typeface="Times New Roman" pitchFamily="18" charset="0"/>
                        </a:rPr>
                        <a:t>5.  Создание</a:t>
                      </a:r>
                      <a:r>
                        <a:rPr lang="ru-RU" sz="1800" b="1" baseline="0" dirty="0" smtClean="0">
                          <a:solidFill>
                            <a:srgbClr val="002060"/>
                          </a:solidFill>
                          <a:latin typeface="Times New Roman" pitchFamily="18" charset="0"/>
                          <a:ea typeface="Calibri"/>
                          <a:cs typeface="Times New Roman" pitchFamily="18" charset="0"/>
                        </a:rPr>
                        <a:t> макета «Тело человека».</a:t>
                      </a:r>
                      <a:endParaRPr lang="ru-RU" sz="1800" b="1" dirty="0">
                        <a:solidFill>
                          <a:srgbClr val="002060"/>
                        </a:solidFill>
                        <a:latin typeface="Times New Roman" pitchFamily="18" charset="0"/>
                        <a:ea typeface="Calibri"/>
                        <a:cs typeface="Times New Roman" pitchFamily="18" charset="0"/>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1.  Беседы</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2.  Чтение художественной </a:t>
                      </a:r>
                      <a:r>
                        <a:rPr lang="ru-RU" sz="1800" b="1" dirty="0">
                          <a:solidFill>
                            <a:srgbClr val="002060"/>
                          </a:solidFill>
                          <a:latin typeface="Times New Roman" pitchFamily="18" charset="0"/>
                          <a:ea typeface="Calibri"/>
                          <a:cs typeface="Times New Roman" pitchFamily="18" charset="0"/>
                        </a:rPr>
                        <a:t>литературы.</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3.  Заучивание </a:t>
                      </a:r>
                      <a:endParaRPr lang="ru-RU" sz="1800" b="1" dirty="0">
                        <a:solidFill>
                          <a:srgbClr val="002060"/>
                        </a:solidFill>
                        <a:latin typeface="Times New Roman" pitchFamily="18" charset="0"/>
                        <a:ea typeface="Calibri"/>
                        <a:cs typeface="Times New Roman" pitchFamily="18" charset="0"/>
                      </a:endParaRPr>
                    </a:p>
                    <a:p>
                      <a:pPr>
                        <a:lnSpc>
                          <a:spcPct val="115000"/>
                        </a:lnSpc>
                        <a:spcAft>
                          <a:spcPts val="0"/>
                        </a:spcAft>
                        <a:buFontTx/>
                        <a:buNone/>
                      </a:pPr>
                      <a:r>
                        <a:rPr lang="ru-RU" sz="1800" b="1" dirty="0" smtClean="0">
                          <a:solidFill>
                            <a:srgbClr val="002060"/>
                          </a:solidFill>
                          <a:latin typeface="Times New Roman" pitchFamily="18" charset="0"/>
                          <a:ea typeface="Calibri"/>
                          <a:cs typeface="Times New Roman" pitchFamily="18" charset="0"/>
                        </a:rPr>
                        <a:t>      стихотворений</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4.  Дидактические игры</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5.  Сюжетно-ролевые </a:t>
                      </a:r>
                      <a:endParaRPr lang="ru-RU" sz="1800" b="1" dirty="0">
                        <a:solidFill>
                          <a:srgbClr val="002060"/>
                        </a:solidFill>
                        <a:latin typeface="Times New Roman" pitchFamily="18" charset="0"/>
                        <a:ea typeface="Calibri"/>
                        <a:cs typeface="Times New Roman" pitchFamily="18" charset="0"/>
                      </a:endParaRPr>
                    </a:p>
                    <a:p>
                      <a:pPr>
                        <a:lnSpc>
                          <a:spcPct val="115000"/>
                        </a:lnSpc>
                        <a:spcAft>
                          <a:spcPts val="0"/>
                        </a:spcAft>
                        <a:buFontTx/>
                        <a:buNone/>
                      </a:pPr>
                      <a:r>
                        <a:rPr lang="ru-RU" sz="1800" b="1" dirty="0" smtClean="0">
                          <a:solidFill>
                            <a:srgbClr val="002060"/>
                          </a:solidFill>
                          <a:latin typeface="Times New Roman" pitchFamily="18" charset="0"/>
                          <a:ea typeface="Calibri"/>
                          <a:cs typeface="Times New Roman" pitchFamily="18" charset="0"/>
                        </a:rPr>
                        <a:t>     игры</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6.  Подвижные </a:t>
                      </a:r>
                      <a:r>
                        <a:rPr lang="ru-RU" sz="1800" b="1" dirty="0">
                          <a:solidFill>
                            <a:srgbClr val="002060"/>
                          </a:solidFill>
                          <a:latin typeface="Times New Roman" pitchFamily="18" charset="0"/>
                          <a:ea typeface="Calibri"/>
                          <a:cs typeface="Times New Roman" pitchFamily="18" charset="0"/>
                        </a:rPr>
                        <a:t>игры.</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7.  Развлечения</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8.  Моделирование </a:t>
                      </a:r>
                      <a:endParaRPr lang="ru-RU" sz="1800" b="1" dirty="0">
                        <a:solidFill>
                          <a:srgbClr val="002060"/>
                        </a:solidFill>
                        <a:latin typeface="Times New Roman" pitchFamily="18" charset="0"/>
                        <a:ea typeface="Calibri"/>
                        <a:cs typeface="Times New Roman" pitchFamily="18" charset="0"/>
                      </a:endParaRPr>
                    </a:p>
                    <a:p>
                      <a:pPr>
                        <a:lnSpc>
                          <a:spcPct val="115000"/>
                        </a:lnSpc>
                        <a:spcAft>
                          <a:spcPts val="0"/>
                        </a:spcAft>
                        <a:buFontTx/>
                        <a:buNone/>
                      </a:pPr>
                      <a:r>
                        <a:rPr lang="ru-RU" sz="1800" b="1" dirty="0" smtClean="0">
                          <a:solidFill>
                            <a:srgbClr val="002060"/>
                          </a:solidFill>
                          <a:latin typeface="Times New Roman" pitchFamily="18" charset="0"/>
                          <a:ea typeface="Calibri"/>
                          <a:cs typeface="Times New Roman" pitchFamily="18" charset="0"/>
                        </a:rPr>
                        <a:t>     ситуаций</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9.  Консультации</a:t>
                      </a:r>
                      <a:r>
                        <a:rPr lang="ru-RU" sz="1800" b="1" dirty="0">
                          <a:solidFill>
                            <a:srgbClr val="002060"/>
                          </a:solidFill>
                          <a:latin typeface="Times New Roman" pitchFamily="18" charset="0"/>
                          <a:ea typeface="Calibri"/>
                          <a:cs typeface="Times New Roman" pitchFamily="18" charset="0"/>
                        </a:rPr>
                        <a:t>.</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10. Экскурсии</a:t>
                      </a:r>
                      <a:r>
                        <a:rPr lang="ru-RU" sz="1800" b="1" dirty="0">
                          <a:solidFill>
                            <a:srgbClr val="002060"/>
                          </a:solidFill>
                          <a:latin typeface="Times New Roman" pitchFamily="18" charset="0"/>
                          <a:ea typeface="Calibri"/>
                          <a:cs typeface="Times New Roman" pitchFamily="18" charset="0"/>
                        </a:rPr>
                        <a:t>.</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1.  Организация </a:t>
                      </a:r>
                      <a:endParaRPr lang="ru-RU" sz="1800" b="1" dirty="0">
                        <a:solidFill>
                          <a:srgbClr val="002060"/>
                        </a:solidFill>
                        <a:latin typeface="Times New Roman" pitchFamily="18" charset="0"/>
                        <a:ea typeface="Calibri"/>
                        <a:cs typeface="Times New Roman" pitchFamily="18" charset="0"/>
                      </a:endParaRPr>
                    </a:p>
                    <a:p>
                      <a:pPr>
                        <a:lnSpc>
                          <a:spcPct val="115000"/>
                        </a:lnSpc>
                        <a:spcAft>
                          <a:spcPts val="0"/>
                        </a:spcAft>
                        <a:buFontTx/>
                        <a:buNone/>
                      </a:pPr>
                      <a:r>
                        <a:rPr lang="ru-RU" sz="1800" b="1" dirty="0">
                          <a:solidFill>
                            <a:srgbClr val="002060"/>
                          </a:solidFill>
                          <a:latin typeface="Times New Roman" pitchFamily="18" charset="0"/>
                          <a:ea typeface="Calibri"/>
                          <a:cs typeface="Times New Roman" pitchFamily="18" charset="0"/>
                        </a:rPr>
                        <a:t>выставок, </a:t>
                      </a:r>
                      <a:r>
                        <a:rPr lang="ru-RU" sz="1800" b="1" dirty="0" smtClean="0">
                          <a:solidFill>
                            <a:srgbClr val="002060"/>
                          </a:solidFill>
                          <a:latin typeface="Times New Roman" pitchFamily="18" charset="0"/>
                          <a:ea typeface="Calibri"/>
                          <a:cs typeface="Times New Roman" pitchFamily="18" charset="0"/>
                        </a:rPr>
                        <a:t>конкурсов</a:t>
                      </a:r>
                      <a:endParaRPr lang="ru-RU" sz="1800" b="1" dirty="0">
                        <a:solidFill>
                          <a:srgbClr val="002060"/>
                        </a:solidFill>
                        <a:latin typeface="Times New Roman" pitchFamily="18" charset="0"/>
                        <a:ea typeface="Calibri"/>
                        <a:cs typeface="Times New Roman" pitchFamily="18" charset="0"/>
                      </a:endParaRP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2.  Рассматривание </a:t>
                      </a:r>
                      <a:endParaRPr lang="ru-RU" sz="1800" b="1" dirty="0">
                        <a:solidFill>
                          <a:srgbClr val="002060"/>
                        </a:solidFill>
                        <a:latin typeface="Times New Roman" pitchFamily="18" charset="0"/>
                        <a:ea typeface="Calibri"/>
                        <a:cs typeface="Times New Roman" pitchFamily="18" charset="0"/>
                      </a:endParaRPr>
                    </a:p>
                    <a:p>
                      <a:pPr>
                        <a:lnSpc>
                          <a:spcPct val="115000"/>
                        </a:lnSpc>
                        <a:spcAft>
                          <a:spcPts val="0"/>
                        </a:spcAft>
                        <a:buFontTx/>
                        <a:buNone/>
                      </a:pPr>
                      <a:r>
                        <a:rPr lang="ru-RU" sz="1800" b="1" dirty="0">
                          <a:solidFill>
                            <a:srgbClr val="002060"/>
                          </a:solidFill>
                          <a:latin typeface="Times New Roman" pitchFamily="18" charset="0"/>
                          <a:ea typeface="Calibri"/>
                          <a:cs typeface="Times New Roman" pitchFamily="18" charset="0"/>
                        </a:rPr>
                        <a:t>иллюстраций.</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3.  Информационные </a:t>
                      </a:r>
                      <a:endParaRPr lang="ru-RU" sz="1800" b="1" dirty="0">
                        <a:solidFill>
                          <a:srgbClr val="002060"/>
                        </a:solidFill>
                        <a:latin typeface="Times New Roman" pitchFamily="18" charset="0"/>
                        <a:ea typeface="Calibri"/>
                        <a:cs typeface="Times New Roman" pitchFamily="18" charset="0"/>
                      </a:endParaRPr>
                    </a:p>
                    <a:p>
                      <a:pPr>
                        <a:lnSpc>
                          <a:spcPct val="115000"/>
                        </a:lnSpc>
                        <a:spcAft>
                          <a:spcPts val="0"/>
                        </a:spcAft>
                        <a:buFontTx/>
                        <a:buNone/>
                      </a:pPr>
                      <a:r>
                        <a:rPr lang="ru-RU" sz="1800" b="1" dirty="0">
                          <a:solidFill>
                            <a:srgbClr val="002060"/>
                          </a:solidFill>
                          <a:latin typeface="Times New Roman" pitchFamily="18" charset="0"/>
                          <a:ea typeface="Calibri"/>
                          <a:cs typeface="Times New Roman" pitchFamily="18" charset="0"/>
                        </a:rPr>
                        <a:t>стенды.</a:t>
                      </a:r>
                    </a:p>
                    <a:p>
                      <a:pPr marL="342900" lvl="0" indent="-342900">
                        <a:lnSpc>
                          <a:spcPct val="115000"/>
                        </a:lnSpc>
                        <a:spcAft>
                          <a:spcPts val="0"/>
                        </a:spcAft>
                        <a:buFontTx/>
                        <a:buNone/>
                        <a:tabLst>
                          <a:tab pos="228600" algn="l"/>
                        </a:tabLst>
                      </a:pPr>
                      <a:r>
                        <a:rPr lang="ru-RU" sz="1800" b="1" dirty="0" smtClean="0">
                          <a:solidFill>
                            <a:srgbClr val="002060"/>
                          </a:solidFill>
                          <a:latin typeface="Times New Roman" pitchFamily="18" charset="0"/>
                          <a:ea typeface="Calibri"/>
                          <a:cs typeface="Times New Roman" pitchFamily="18" charset="0"/>
                        </a:rPr>
                        <a:t>4.  Театрализованная </a:t>
                      </a:r>
                      <a:endParaRPr lang="ru-RU" sz="1800" b="1" dirty="0">
                        <a:solidFill>
                          <a:srgbClr val="002060"/>
                        </a:solidFill>
                        <a:latin typeface="Times New Roman" pitchFamily="18" charset="0"/>
                        <a:ea typeface="Calibri"/>
                        <a:cs typeface="Times New Roman" pitchFamily="18" charset="0"/>
                      </a:endParaRPr>
                    </a:p>
                    <a:p>
                      <a:pPr>
                        <a:lnSpc>
                          <a:spcPct val="115000"/>
                        </a:lnSpc>
                        <a:spcAft>
                          <a:spcPts val="0"/>
                        </a:spcAft>
                        <a:buFontTx/>
                        <a:buNone/>
                      </a:pPr>
                      <a:r>
                        <a:rPr lang="ru-RU" sz="1800" b="1" dirty="0">
                          <a:solidFill>
                            <a:srgbClr val="002060"/>
                          </a:solidFill>
                          <a:latin typeface="Times New Roman" pitchFamily="18" charset="0"/>
                          <a:ea typeface="Calibri"/>
                          <a:cs typeface="Times New Roman" pitchFamily="18" charset="0"/>
                        </a:rPr>
                        <a:t>деятельность.</a:t>
                      </a: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57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TotalTime>
  <Words>1357</Words>
  <Application>Microsoft Office PowerPoint</Application>
  <PresentationFormat>Экран (4:3)</PresentationFormat>
  <Paragraphs>193</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Презентация PowerPoint</vt:lpstr>
      <vt:lpstr>Актуальность:</vt:lpstr>
      <vt:lpstr>Презентация PowerPoint</vt:lpstr>
      <vt:lpstr>Задачи проекта:</vt:lpstr>
      <vt:lpstr>Паспорт проектной работы.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Ноут</dc:creator>
  <cp:lastModifiedBy>Антоха</cp:lastModifiedBy>
  <cp:revision>52</cp:revision>
  <dcterms:created xsi:type="dcterms:W3CDTF">2016-02-11T07:27:03Z</dcterms:created>
  <dcterms:modified xsi:type="dcterms:W3CDTF">2016-11-25T19:53:01Z</dcterms:modified>
</cp:coreProperties>
</file>