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46" r:id="rId2"/>
    <p:sldId id="345" r:id="rId3"/>
    <p:sldId id="293" r:id="rId4"/>
    <p:sldId id="291" r:id="rId5"/>
    <p:sldId id="324" r:id="rId6"/>
    <p:sldId id="297" r:id="rId7"/>
    <p:sldId id="292" r:id="rId8"/>
    <p:sldId id="307" r:id="rId9"/>
    <p:sldId id="308" r:id="rId10"/>
    <p:sldId id="311" r:id="rId11"/>
    <p:sldId id="320" r:id="rId12"/>
    <p:sldId id="295" r:id="rId13"/>
    <p:sldId id="306" r:id="rId14"/>
    <p:sldId id="278" r:id="rId15"/>
    <p:sldId id="279" r:id="rId16"/>
    <p:sldId id="280" r:id="rId17"/>
    <p:sldId id="321" r:id="rId18"/>
    <p:sldId id="339" r:id="rId19"/>
    <p:sldId id="302" r:id="rId20"/>
    <p:sldId id="33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FF99"/>
    <a:srgbClr val="FFFF99"/>
    <a:srgbClr val="006600"/>
    <a:srgbClr val="336600"/>
    <a:srgbClr val="A50021"/>
    <a:srgbClr val="990099"/>
    <a:srgbClr val="000099"/>
    <a:srgbClr val="FF7C8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C793C-191A-4C5C-98D4-F333C2C2EB9F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DCEC3-C12D-4255-8918-8F4B8B8B2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9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DCEC3-C12D-4255-8918-8F4B8B8B2AB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7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11" Type="http://schemas.openxmlformats.org/officeDocument/2006/relationships/image" Target="../media/image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6044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80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           </a:t>
            </a:r>
          </a:p>
          <a:p>
            <a:pPr algn="ctr"/>
            <a:r>
              <a:rPr lang="ru-RU" sz="80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Лоскутка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</a:rPr>
              <a:t> </a:t>
            </a:r>
            <a:r>
              <a:rPr lang="ru-RU" b="1" dirty="0" smtClean="0">
                <a:ln w="11430"/>
                <a:solidFill>
                  <a:srgbClr val="002060"/>
                </a:solidFill>
              </a:rPr>
              <a:t>( приобщение к истокам русской народной культуры)</a:t>
            </a:r>
          </a:p>
        </p:txBody>
      </p:sp>
      <p:pic>
        <p:nvPicPr>
          <p:cNvPr id="5" name="Picture 3" descr="F:\одеяло\i (1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149081"/>
            <a:ext cx="2325628" cy="22513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-540568" y="4941169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Подготовила презентацию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воспитатель высшей категории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Прус Татьяна Владимировна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411760" cy="2411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39552" y="3745844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0"/>
              </a:spcAft>
              <a:tabLst>
                <a:tab pos="-266700" algn="l"/>
              </a:tabLst>
              <a:defRPr/>
            </a:pPr>
            <a:r>
              <a:rPr lang="ru-RU" sz="2000" b="1" kern="150" dirty="0" smtClean="0">
                <a:solidFill>
                  <a:srgbClr val="002060"/>
                </a:solidFill>
                <a:latin typeface="Monotype Corsiva" pitchFamily="66" charset="0"/>
                <a:ea typeface="SimSun" panose="02010600030101010101" pitchFamily="2" charset="-122"/>
                <a:cs typeface="Aharoni" pitchFamily="2" charset="-79"/>
              </a:rPr>
              <a:t>М Б ДО У</a:t>
            </a:r>
          </a:p>
          <a:p>
            <a:pPr algn="ctr" eaLnBrk="0" hangingPunct="0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ea typeface="Calibri" panose="020F0502020204030204" pitchFamily="34" charset="0"/>
                <a:cs typeface="Aharoni" pitchFamily="2" charset="-79"/>
              </a:rPr>
              <a:t>«ЦРР — ДЕТСКИЙ САД №5 «СКАЗКА» 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F:\одеяло\112360711_tkanuy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053019" y="4043675"/>
            <a:ext cx="2376459" cy="21520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F:\одеяло\341034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202" y="2043000"/>
            <a:ext cx="2683068" cy="2667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F:\одеяло\cotton-fabrics-174869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606" y="134565"/>
            <a:ext cx="2472790" cy="2241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F:\одеяло\fabri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991403" y="274638"/>
            <a:ext cx="2577735" cy="2273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F:\одеяло\tkan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6512" y="1711675"/>
            <a:ext cx="2418538" cy="24241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F:\одеяло\47770_621x41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2480" y="4555450"/>
            <a:ext cx="2492967" cy="23428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F:\одеяло\HTB1AbleFVXXXXaiXpXXq6xXFXXXh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0950">
            <a:off x="753573" y="3895715"/>
            <a:ext cx="2448000" cy="24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teikovo.com/d/377435/d/img_2427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04194">
            <a:off x="5230037" y="2001304"/>
            <a:ext cx="2592288" cy="23102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:\ткачество\_avatar18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40212" y="135855"/>
            <a:ext cx="1960754" cy="19071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78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87705"/>
            <a:ext cx="4536504" cy="509857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Исстари люди очень бережно относились к тканям. У всякой хозяйки после кроя одежды оставались разноцветные лоскутки ткани различных форм и размеров. Их не выбрасывали, складывали до тех пор, пока не наберется нужное количество, а затем шили из них коврики, одеяла.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img0.liveinternet.ru/images/attach/c/9/105/762/105762552_3528972_Rodionov_V_V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487" y="1556792"/>
            <a:ext cx="3839977" cy="4770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08303" y="-53296"/>
            <a:ext cx="1737239" cy="18820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65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15687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F:\одеяло\WalterLangley-TheOldQui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5310" y="737320"/>
            <a:ext cx="4327149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48834" y="1951578"/>
            <a:ext cx="3723750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Шила бабушка внучатам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лоскутьев одеяло.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сундучишке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небогатом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Разбирала, узнавала: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горошек старой шторки,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остаток покрывала…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кусок от гимнастёрки –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ней когда-то воевала.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этом – радостно плясала…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этом – горько </a:t>
            </a:r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голосилось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небольшое одеяло</a:t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Жизнь нелёгкая вместилась.</a:t>
            </a:r>
            <a:endParaRPr lang="ru-RU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385" y="-106493"/>
            <a:ext cx="2196000" cy="21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90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764704"/>
            <a:ext cx="8712968" cy="58326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7165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75655" y="67072"/>
            <a:ext cx="7488833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Притча о лоскутном шитье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8477" y="1094692"/>
            <a:ext cx="770797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23D4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женщина пришла к мудрецу и говорит: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Учитель, все у меня есть: и муж, и дети, и дом - полная чаша, но стала я думать - зачем все это? И жизнь моя развалилась, все не в радость! Выслушал ее мудрец, задумался и посоветовал попробовать сшить свою жизнь. Ушла женщина от мудреца в сомнении. Но попробовала.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Взяла иголку, нитки и пришила лоскуток своих сомнений к клочку голубого неба, который видела в окне своей комнаты. Засмеялся ее маленький внук, и пришила она кусочек смеха к своему полотну. Так и пошло. Запоет птица и еще один лоскуток добавляется, обидят до слез - еще один. </a:t>
            </a:r>
            <a:br>
              <a:rPr lang="ru-RU" sz="1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Из лоскутного полотна получались одеяла, подушки, салфетки, сумочки и все к кому они попадали, чувствовали, как кусочки тепла поселялись в их душе и им уже никогда не было одиноко и никогда жизнь не казалась им пустой и бесполезной.</a:t>
            </a:r>
            <a:endParaRPr lang="ru-RU" sz="1600" b="1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poluostrov-kamchatka.ru/upload/iblock/6be/6beca5fe9a3f9c87ed89601df0e3a79f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682" y="4668062"/>
            <a:ext cx="2053590" cy="1799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vsemspalnya.ru/wp-content/uploads/2016/01/Loskutnoe_odeyalo_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9828">
            <a:off x="3851246" y="4645680"/>
            <a:ext cx="2367377" cy="1625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russianfareast-news.ru/upload/iblock/ecf/ecfc9faa625c60e47ba21497c82834c9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90"/>
          <a:stretch/>
        </p:blipFill>
        <p:spPr bwMode="auto">
          <a:xfrm rot="673874">
            <a:off x="6760011" y="4498591"/>
            <a:ext cx="1777798" cy="18132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2" descr="H:\ткачество\_avatar1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77" y="-200779"/>
            <a:ext cx="1764000" cy="176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97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667579"/>
            <a:ext cx="4448826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не случайно одним из традиционных ремесел стало лоскутное шитье.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F:\одеяло\post-1204669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92896"/>
            <a:ext cx="2444134" cy="2422600"/>
          </a:xfrm>
          <a:prstGeom prst="rect">
            <a:avLst/>
          </a:prstGeom>
          <a:noFill/>
        </p:spPr>
      </p:pic>
      <p:pic>
        <p:nvPicPr>
          <p:cNvPr id="10243" name="Picture 3" descr="F:\одеяло\ig_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365104"/>
            <a:ext cx="2297832" cy="2346661"/>
          </a:xfrm>
          <a:prstGeom prst="rect">
            <a:avLst/>
          </a:prstGeom>
          <a:noFill/>
        </p:spPr>
      </p:pic>
      <p:pic>
        <p:nvPicPr>
          <p:cNvPr id="10244" name="Picture 4" descr="F:\одеяло\8373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546" y="353573"/>
            <a:ext cx="2448272" cy="2448272"/>
          </a:xfrm>
          <a:prstGeom prst="rect">
            <a:avLst/>
          </a:prstGeom>
          <a:noFill/>
        </p:spPr>
      </p:pic>
      <p:pic>
        <p:nvPicPr>
          <p:cNvPr id="9" name="Picture 3" descr="F:\одеяло\i (13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63387" y="3483870"/>
            <a:ext cx="2733676" cy="2047875"/>
          </a:xfrm>
          <a:prstGeom prst="rect">
            <a:avLst/>
          </a:prstGeom>
          <a:noFill/>
        </p:spPr>
      </p:pic>
      <p:pic>
        <p:nvPicPr>
          <p:cNvPr id="10245" name="Picture 5" descr="F:\одеяло\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447063" y="3915916"/>
            <a:ext cx="2733675" cy="2047875"/>
          </a:xfrm>
          <a:prstGeom prst="rect">
            <a:avLst/>
          </a:prstGeom>
          <a:noFill/>
        </p:spPr>
      </p:pic>
      <p:pic>
        <p:nvPicPr>
          <p:cNvPr id="11" name="Picture 2" descr="H:\ткачество\_avatar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15" y="227259"/>
            <a:ext cx="2265637" cy="22656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56943" y="360429"/>
            <a:ext cx="4248472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 народные мастерицы придумывали самые разнообразны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F:\одеяло\i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094" y="1686461"/>
            <a:ext cx="2812666" cy="1872208"/>
          </a:xfrm>
          <a:prstGeom prst="rect">
            <a:avLst/>
          </a:prstGeom>
          <a:noFill/>
        </p:spPr>
      </p:pic>
      <p:pic>
        <p:nvPicPr>
          <p:cNvPr id="6" name="Picture 4" descr="F:\одеяло\68694588_1294037612_podushka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408" y="4267648"/>
            <a:ext cx="2508037" cy="2304911"/>
          </a:xfrm>
          <a:prstGeom prst="rect">
            <a:avLst/>
          </a:prstGeom>
          <a:noFill/>
        </p:spPr>
      </p:pic>
      <p:pic>
        <p:nvPicPr>
          <p:cNvPr id="7" name="Picture 3" descr="F:\одеяло\8372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18" y="2735315"/>
            <a:ext cx="2592288" cy="1646708"/>
          </a:xfrm>
          <a:prstGeom prst="rect">
            <a:avLst/>
          </a:prstGeom>
          <a:noFill/>
        </p:spPr>
      </p:pic>
      <p:pic>
        <p:nvPicPr>
          <p:cNvPr id="8" name="Picture 6" descr="F:\одеяло\img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2184414" cy="2232248"/>
          </a:xfrm>
          <a:prstGeom prst="rect">
            <a:avLst/>
          </a:prstGeom>
          <a:noFill/>
        </p:spPr>
      </p:pic>
      <p:pic>
        <p:nvPicPr>
          <p:cNvPr id="9" name="Picture 8" descr="F:\одеяло\4020984-crocodile-quilt-pattern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526" y="4268303"/>
            <a:ext cx="2304256" cy="2304256"/>
          </a:xfrm>
          <a:prstGeom prst="rect">
            <a:avLst/>
          </a:prstGeom>
          <a:noFill/>
        </p:spPr>
      </p:pic>
      <p:pic>
        <p:nvPicPr>
          <p:cNvPr id="11266" name="Picture 2" descr="F:\одеяло\i (16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76" y="4657350"/>
            <a:ext cx="3076575" cy="1966554"/>
          </a:xfrm>
          <a:prstGeom prst="rect">
            <a:avLst/>
          </a:prstGeom>
          <a:noFill/>
        </p:spPr>
      </p:pic>
      <p:pic>
        <p:nvPicPr>
          <p:cNvPr id="11" name="Picture 2" descr="H:\ткачество\_avatar18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6" y="0"/>
            <a:ext cx="2573078" cy="2573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632" y="-30611"/>
            <a:ext cx="9144000" cy="6858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819892" y="298002"/>
            <a:ext cx="4315450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лоскутиков - картина.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Сшил детали - вот она,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ней листочки и цветы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Небывалой красоты.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:\одеяло\applikatsija_na_palto_svoimi_rukami_foto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810129"/>
            <a:ext cx="3528392" cy="247428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F:\одеяло\f0c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8793" y="3733779"/>
            <a:ext cx="2907383" cy="2376264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F:\одеяло\full137589886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5500" y="4365104"/>
            <a:ext cx="2952328" cy="2416734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" descr="F:\одеяло\82052662_large_BARP203B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9556" y="2103054"/>
            <a:ext cx="1944216" cy="1944217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H:\ткачество\_avatar1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642" y="-22362"/>
            <a:ext cx="2515402" cy="25154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6316" y="269771"/>
            <a:ext cx="66219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Существует множество видов техники лоскутной мозаики. К ним относятся: </a:t>
            </a:r>
          </a:p>
        </p:txBody>
      </p:sp>
      <p:pic>
        <p:nvPicPr>
          <p:cNvPr id="4" name="Picture 2" descr="http://img4.postila.ru/storage/8576000/8570175/a10ffe69199320d87ac0dd5f574f164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052" y="1948485"/>
            <a:ext cx="2267744" cy="223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atchworkk.narod.ru/kolodez-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88804"/>
            <a:ext cx="5338936" cy="219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2617" y="4154808"/>
            <a:ext cx="325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</a:rPr>
              <a:t>Шитье из квадратов</a:t>
            </a:r>
            <a:endParaRPr lang="ru-RU" sz="2400" b="1" dirty="0">
              <a:solidFill>
                <a:srgbClr val="000099"/>
              </a:solidFill>
            </a:endParaRPr>
          </a:p>
        </p:txBody>
      </p:sp>
      <p:pic>
        <p:nvPicPr>
          <p:cNvPr id="8" name="Picture 2" descr="http://loskut.handmadecrafts.ru/inc/osnovi/small/25667421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188" y="4653136"/>
            <a:ext cx="1944216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limero.ru/uploads/images/00/22/60/2012/03/07/cea79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790" y="4725120"/>
            <a:ext cx="198442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loskut.handmadecrafts.ru/inc/osnovi/small/256674213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44" y="4733369"/>
            <a:ext cx="1971751" cy="19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:\ткачество\_avatar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43646" y="28787"/>
            <a:ext cx="1846530" cy="1898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32048" y="146570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</a:rPr>
              <a:t>Шитье из полос «Колодец»</a:t>
            </a:r>
          </a:p>
        </p:txBody>
      </p:sp>
    </p:spTree>
    <p:extLst>
      <p:ext uri="{BB962C8B-B14F-4D97-AF65-F5344CB8AC3E}">
        <p14:creationId xmlns:p14="http://schemas.microsoft.com/office/powerpoint/2010/main" val="36589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6" y="-16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06" y="354903"/>
            <a:ext cx="4104456" cy="72008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0099"/>
                </a:solidFill>
              </a:rPr>
              <a:t>Шитьё из треугольников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300739" y="4139048"/>
            <a:ext cx="4559293" cy="62292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0099"/>
                </a:solidFill>
              </a:rPr>
              <a:t>Шитьё из прямоугольников</a:t>
            </a:r>
            <a:endParaRPr lang="ru-RU" sz="2800" b="1" dirty="0">
              <a:solidFill>
                <a:srgbClr val="000099"/>
              </a:solidFill>
            </a:endParaRPr>
          </a:p>
        </p:txBody>
      </p:sp>
      <p:pic>
        <p:nvPicPr>
          <p:cNvPr id="2054" name="Picture 6" descr="http://iloveneedlework.ru/wp-content/uploads/2013/04/DSCF5288-copy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822212">
            <a:off x="2853826" y="1653648"/>
            <a:ext cx="1840464" cy="17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dn01.ru/files/users/images/ad/21/ad218519519674b21c2db1ad7d1d455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13" y="967904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ucsw.ru/upload_data/1-6gif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98235">
            <a:off x="5319351" y="2177460"/>
            <a:ext cx="1910194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:\image_127167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996" y="4839067"/>
            <a:ext cx="2160240" cy="1608463"/>
          </a:xfrm>
          <a:prstGeom prst="rect">
            <a:avLst/>
          </a:prstGeom>
          <a:noFill/>
        </p:spPr>
      </p:pic>
      <p:sp>
        <p:nvSpPr>
          <p:cNvPr id="16" name="Блок-схема: процесс 15"/>
          <p:cNvSpPr/>
          <p:nvPr/>
        </p:nvSpPr>
        <p:spPr>
          <a:xfrm>
            <a:off x="683568" y="4869160"/>
            <a:ext cx="504056" cy="7920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187624" y="4869160"/>
            <a:ext cx="432048" cy="792088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1619672" y="4869160"/>
            <a:ext cx="432048" cy="7756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051720" y="4869160"/>
            <a:ext cx="432048" cy="792088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83568" y="5661248"/>
            <a:ext cx="504056" cy="720080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1187624" y="5661248"/>
            <a:ext cx="4320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1619672" y="5661248"/>
            <a:ext cx="432048" cy="720080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2051720" y="5661248"/>
            <a:ext cx="4320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:\ткачество\_avatar1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91193" y="-103678"/>
            <a:ext cx="2003501" cy="21645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90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864"/>
            <a:ext cx="6336704" cy="18760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Мастерицы бережно и с любовью относились к каждому лоскутку подбирая их по цвету, рисунку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F:\одеяло\Free-shipping-10-pcs-fabrics-remnant-manual-DIY-spell-face-cloth-of-about-17-25CM-fabri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90" y="2113464"/>
            <a:ext cx="4392488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372407" y="2652651"/>
            <a:ext cx="45365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Особое внимание в лоскутной технике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мастерицы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уделяют цвету и его сочетаниям.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Все цвета условно делятся на: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Теплые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красный, оранжевый, оттенки желтого.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Холодные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голубой, зеленый, фиолетовый.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Нейтральные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белый, черный и все оттенки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серого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86288" y="116872"/>
            <a:ext cx="2047679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292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503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77" y="188640"/>
            <a:ext cx="331236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ыноска-облако 2"/>
          <p:cNvSpPr/>
          <p:nvPr/>
        </p:nvSpPr>
        <p:spPr>
          <a:xfrm>
            <a:off x="2339752" y="2924944"/>
            <a:ext cx="6804248" cy="3933056"/>
          </a:xfrm>
          <a:prstGeom prst="cloudCallout">
            <a:avLst>
              <a:gd name="adj1" fmla="val -53413"/>
              <a:gd name="adj2" fmla="val -45869"/>
            </a:avLst>
          </a:prstGeom>
          <a:solidFill>
            <a:srgbClr val="CCFF99">
              <a:alpha val="38039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212977"/>
            <a:ext cx="65882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Здравствуйте, ребята!                                 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Давайте познакомимся.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 Меня зовут Лоскутик.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А как вы думаете, почему меня            так назвали? Верно, ведь моя хозяйка сшила меня из разноцветных лоскутков.   Рассказать вам историю о том, откуда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у меня такая красивая одежка?                         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    Ну тогда слушайте… </a:t>
            </a:r>
            <a:endParaRPr lang="ru-RU" sz="2200" b="1" dirty="0">
              <a:solidFill>
                <a:srgbClr val="0033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7119"/>
            <a:ext cx="3181881" cy="3181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3203848" y="2492896"/>
            <a:ext cx="5940152" cy="3312368"/>
          </a:xfrm>
          <a:prstGeom prst="cloudCallout">
            <a:avLst>
              <a:gd name="adj1" fmla="val -52328"/>
              <a:gd name="adj2" fmla="val -40970"/>
            </a:avLst>
          </a:prstGeom>
          <a:solidFill>
            <a:srgbClr val="CCFF99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03848" y="2666236"/>
            <a:ext cx="540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                 Вам интересно? </a:t>
            </a:r>
            <a:endParaRPr lang="ru-RU" sz="2400" b="1" dirty="0" smtClean="0">
              <a:solidFill>
                <a:srgbClr val="003300"/>
              </a:solidFill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Тогда загляните в бабушкин сундучок.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Вы обязательно найдете там красивые лоскутки.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Желаю вам творчества и фантазии!!!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Ваш Лоскутик.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722120"/>
            <a:ext cx="3795968" cy="2160240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7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все времена народ, населяющий Ивановскую область, был мастеровым</a:t>
            </a:r>
            <a:r>
              <a:rPr lang="ru-RU" sz="27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. Он славился добротными и красочными тканями, которые изготавливали из льна, потом из хлопка. </a:t>
            </a:r>
            <a:r>
              <a:rPr lang="ru-RU" altLang="ru-RU" sz="2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 descr="http://altesmedia.ru/media/k2/items/cache/79834ffd205366348da9c7ee3f22b66f_XL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2102"/>
            <a:ext cx="3925522" cy="3121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://bib.convdocs.org/docs/2/1229/conv_1/file1_html_27517c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437" y="3284984"/>
            <a:ext cx="4582712" cy="3236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196752"/>
            <a:ext cx="3600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7" name="Picture 2" descr="H:\ткачество\_avatar1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04247" y="331760"/>
            <a:ext cx="2016226" cy="19070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661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149080"/>
            <a:ext cx="3744416" cy="2060848"/>
          </a:xfrm>
        </p:spPr>
        <p:txBody>
          <a:bodyPr>
            <a:normAutofit fontScale="90000"/>
          </a:bodyPr>
          <a:lstStyle/>
          <a:p>
            <a: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1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Жители </a:t>
            </a:r>
            <a:r>
              <a:rPr lang="ru-RU" altLang="ru-RU" sz="31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села Тейково </a:t>
            </a:r>
            <a:r>
              <a:rPr lang="ru-RU" altLang="ru-RU" sz="31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в далекие времена тоже занимались кустарным</a:t>
            </a:r>
            <a:r>
              <a:rPr lang="ru-RU" altLang="ru-RU" sz="31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 ткачеством и окраской тканей.</a:t>
            </a:r>
            <a:r>
              <a:rPr lang="ru-RU" altLang="ru-RU" sz="31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1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1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Объект 6" descr="http://bezformata.ru/content/Images/000/028/947/image28947555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60040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 descr="http://i.viewy.ru/data/big/fe/7a/fe7a76b6d4VEYZBFQ_192699_5f5547a5a3.jpg"/>
          <p:cNvPicPr>
            <a:picLocks noGrp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47" y="3429000"/>
            <a:ext cx="3838677" cy="292073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67716" y="260648"/>
            <a:ext cx="1988436" cy="1953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69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761468" y="188640"/>
            <a:ext cx="3427848" cy="14302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/>
              <a:t>  </a:t>
            </a:r>
            <a:r>
              <a:rPr lang="ru-RU" sz="1800" b="1" dirty="0" smtClean="0"/>
              <a:t>На Руси перед отбеливанием</a:t>
            </a:r>
          </a:p>
          <a:p>
            <a:pPr>
              <a:buNone/>
            </a:pPr>
            <a:r>
              <a:rPr lang="ru-RU" sz="1800" b="1" dirty="0" smtClean="0"/>
              <a:t>ткани выбивали, чтобы стали</a:t>
            </a:r>
          </a:p>
          <a:p>
            <a:pPr>
              <a:buNone/>
            </a:pPr>
            <a:r>
              <a:rPr lang="ru-RU" sz="1800" b="1" dirty="0" smtClean="0"/>
              <a:t>мягче, дубовыми досками с </a:t>
            </a:r>
          </a:p>
          <a:p>
            <a:pPr>
              <a:buNone/>
            </a:pPr>
            <a:r>
              <a:rPr lang="ru-RU" sz="1800" b="1" dirty="0" smtClean="0"/>
              <a:t>массивной ручкой. </a:t>
            </a:r>
          </a:p>
        </p:txBody>
      </p:sp>
      <p:pic>
        <p:nvPicPr>
          <p:cNvPr id="1026" name="Picture 2" descr="H:\3GrklIlc5z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283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H:\пырей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4918" y="2714568"/>
            <a:ext cx="230425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:\914804_fruit_and_berries_pi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841776"/>
            <a:ext cx="2304256" cy="1843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H:\665121-5876a329f4e58a44a1080cde7d552a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152" y="4677483"/>
            <a:ext cx="2308688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H:\tincture_on_the_bark_of_oak_1-e144838076446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112" y="4708904"/>
            <a:ext cx="2520280" cy="1906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67544" y="2492896"/>
            <a:ext cx="56166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    </a:t>
            </a:r>
            <a:r>
              <a:rPr lang="ru-RU" b="1" dirty="0" smtClean="0"/>
              <a:t>Затем холсты красили - природными красителями.</a:t>
            </a:r>
          </a:p>
          <a:p>
            <a:pPr>
              <a:buNone/>
            </a:pPr>
            <a:r>
              <a:rPr lang="ru-RU" b="1" dirty="0" smtClean="0"/>
              <a:t> Любили в старину красить ткани в красный,</a:t>
            </a:r>
          </a:p>
          <a:p>
            <a:pPr>
              <a:buNone/>
            </a:pPr>
            <a:r>
              <a:rPr lang="ru-RU" b="1" dirty="0" smtClean="0"/>
              <a:t> зелёный, желтый и черный цвета. </a:t>
            </a:r>
          </a:p>
          <a:p>
            <a:pPr>
              <a:buNone/>
            </a:pPr>
            <a:r>
              <a:rPr lang="ru-RU" b="1" dirty="0" smtClean="0"/>
              <a:t>    Зеленую краску делали из травы пырея,</a:t>
            </a:r>
          </a:p>
          <a:p>
            <a:pPr>
              <a:buNone/>
            </a:pPr>
            <a:r>
              <a:rPr lang="ru-RU" b="1" dirty="0" smtClean="0"/>
              <a:t> желтую и коричневую – из луковой шелухи, </a:t>
            </a:r>
          </a:p>
          <a:p>
            <a:pPr>
              <a:buNone/>
            </a:pPr>
            <a:r>
              <a:rPr lang="ru-RU" b="1" dirty="0" smtClean="0"/>
              <a:t>оранжевую – из коры яблоневых побегов, </a:t>
            </a:r>
          </a:p>
          <a:p>
            <a:pPr>
              <a:buNone/>
            </a:pPr>
            <a:r>
              <a:rPr lang="ru-RU" b="1" dirty="0" smtClean="0"/>
              <a:t>красную – из ягод.</a:t>
            </a:r>
            <a:endParaRPr lang="ru-RU" b="1" dirty="0"/>
          </a:p>
        </p:txBody>
      </p:sp>
      <p:pic>
        <p:nvPicPr>
          <p:cNvPr id="10" name="Picture 2" descr="H:\ткачество\_avatar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6295" y="198037"/>
            <a:ext cx="1713993" cy="1709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582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4680520" cy="1728192"/>
          </a:xfrm>
        </p:spPr>
        <p:txBody>
          <a:bodyPr>
            <a:noAutofit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3740" y="2334871"/>
            <a:ext cx="4148201" cy="3703339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</a:rPr>
              <a:t>Этот была небольшая ткацкая фабрика, а затем ситценабивная.     Несмотря на то, что первоначально все операции по обработке тканей и нанесения рисунка проводились в ручную, качество ситцев было превосходным.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Ткани </a:t>
            </a:r>
            <a:r>
              <a:rPr lang="ru-RU" sz="2000" b="1" dirty="0" err="1" smtClean="0">
                <a:solidFill>
                  <a:srgbClr val="002060"/>
                </a:solidFill>
              </a:rPr>
              <a:t>Тейковской</a:t>
            </a:r>
            <a:r>
              <a:rPr lang="ru-RU" sz="2000" b="1" dirty="0" smtClean="0">
                <a:solidFill>
                  <a:srgbClr val="002060"/>
                </a:solidFill>
              </a:rPr>
              <a:t> мануфактуры пользовались большим спросом в России.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blondie.ru/sites/default/files/upload/user-139171/2016/03/20/2175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638" y="2307804"/>
            <a:ext cx="4616450" cy="3929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755576" y="557755"/>
            <a:ext cx="54008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В г. Тейково жил князь Иван Петрович Каретников.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  В 1787 г. он основал бумажную ткацкую мануфактуру.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90948" y="-34145"/>
            <a:ext cx="1923786" cy="19153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20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6813918" cy="1899591"/>
          </a:xfrm>
        </p:spPr>
        <p:txBody>
          <a:bodyPr>
            <a:normAutofit/>
          </a:bodyPr>
          <a:lstStyle/>
          <a:p>
            <a:r>
              <a:rPr lang="ru-RU" altLang="ru-RU" sz="2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К рубежу 17-18 вв. </a:t>
            </a: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ткацкие </a:t>
            </a:r>
            <a:r>
              <a:rPr lang="ru-RU" altLang="ru-RU" sz="2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промыслы значительно расширяются, </a:t>
            </a: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ru-RU" altLang="ru-RU" sz="2200" b="1" dirty="0" err="1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тейковчане</a:t>
            </a:r>
            <a:r>
              <a:rPr lang="ru-RU" altLang="ru-RU" sz="2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 выезжают </a:t>
            </a: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на </a:t>
            </a:r>
            <a:r>
              <a:rPr lang="ru-RU" altLang="ru-RU" sz="2200" b="1" dirty="0" err="1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М</a:t>
            </a:r>
            <a:r>
              <a:rPr lang="ru-RU" altLang="ru-RU" sz="2200" b="1" dirty="0" err="1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акарьевскую</a:t>
            </a:r>
            <a:r>
              <a:rPr lang="ru-RU" altLang="ru-RU" sz="22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altLang="ru-RU" sz="2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ярмарку.</a:t>
            </a:r>
            <a:r>
              <a:rPr lang="ru-RU" altLang="ru-RU" sz="2200" b="1" dirty="0">
                <a:solidFill>
                  <a:srgbClr val="002060"/>
                </a:solidFill>
                <a:latin typeface="+mn-lt"/>
              </a:rPr>
              <a:t> </a:t>
            </a:r>
            <a:br>
              <a:rPr lang="ru-RU" altLang="ru-RU" sz="2200" b="1" dirty="0">
                <a:solidFill>
                  <a:srgbClr val="002060"/>
                </a:solidFill>
                <a:latin typeface="+mn-lt"/>
              </a:rPr>
            </a:br>
            <a:endParaRPr lang="ru-RU" sz="2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Объект 8" descr="http://s6.hostingkartinok.com/uploads/images/2013/12/160248ca826aecab3ccd703fd35cfb1e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40764"/>
            <a:ext cx="7776864" cy="3852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08303" y="40382"/>
            <a:ext cx="1972207" cy="1936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35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8" y="1497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08498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4" name="Picture 2" descr="F:\одеяло\ea332be12155bfb430cb1000709644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174088" cy="2412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F:\одеяло\4f25abbd3654f3dfb4c68f994391ca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9043" y="1268760"/>
            <a:ext cx="366408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F:\одеяло\1290760673_xb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4092763" cy="25473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43608" y="71718"/>
            <a:ext cx="7814516" cy="221599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400" b="1" u="sng" dirty="0" smtClean="0"/>
          </a:p>
          <a:p>
            <a:pPr algn="ctr"/>
            <a:r>
              <a:rPr lang="ru-RU" sz="2200" dirty="0" smtClean="0">
                <a:solidFill>
                  <a:srgbClr val="A50021"/>
                </a:solidFill>
              </a:rPr>
              <a:t>И сегодня </a:t>
            </a:r>
            <a:r>
              <a:rPr lang="ru-RU" sz="2200" dirty="0" err="1" smtClean="0">
                <a:solidFill>
                  <a:srgbClr val="A50021"/>
                </a:solidFill>
              </a:rPr>
              <a:t>Тейковский</a:t>
            </a:r>
            <a:r>
              <a:rPr lang="ru-RU" sz="2200" dirty="0" smtClean="0">
                <a:solidFill>
                  <a:srgbClr val="A50021"/>
                </a:solidFill>
              </a:rPr>
              <a:t> </a:t>
            </a:r>
            <a:r>
              <a:rPr lang="ru-RU" sz="2200" dirty="0">
                <a:solidFill>
                  <a:srgbClr val="A50021"/>
                </a:solidFill>
              </a:rPr>
              <a:t>хлопчатобумажный комбинат является одним из крупнейших текстильных предприятий России.</a:t>
            </a:r>
          </a:p>
          <a:p>
            <a:pPr algn="ctr"/>
            <a:r>
              <a:rPr lang="ru-RU" sz="2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7" name="Picture 5" descr="F:\одеяло\teykovskaya-tekstilnaya-kompaniya-production-71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3854076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:\ткачество\_avatar1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8000" cy="11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27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104" y="11243"/>
            <a:ext cx="7750696" cy="190558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Сегодня </a:t>
            </a:r>
            <a:r>
              <a:rPr lang="ru-RU" sz="1800" b="1" dirty="0" err="1" smtClean="0">
                <a:solidFill>
                  <a:schemeClr val="accent3">
                    <a:lumMod val="50000"/>
                  </a:schemeClr>
                </a:solidFill>
              </a:rPr>
              <a:t>Тейковский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ХБК – это предприятие, которое оснащено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          оборудованием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, которое признается лучшим во всем мире. Но главное богатство предприятия – это люди, которые работают на комбинате целыми династиями, бережно передают опыт производства тканей, накопленный веками, вкладывают свою душу и свои знания в любимое дело.</a:t>
            </a:r>
          </a:p>
        </p:txBody>
      </p:sp>
      <p:pic>
        <p:nvPicPr>
          <p:cNvPr id="2050" name="Picture 2" descr="H:\history_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681110"/>
            <a:ext cx="2808312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H:\IMG_1458 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114" y="1770119"/>
            <a:ext cx="1927125" cy="2199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H:\b_d033835151f40bffe53b441373119aa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904" y="4681110"/>
            <a:ext cx="2748396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:\Tkaackaya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2410569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H:\ткачество\_avatar1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3"/>
            <a:ext cx="1152000" cy="115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23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527</Words>
  <Application>Microsoft Office PowerPoint</Application>
  <PresentationFormat>Экран (4:3)</PresentationFormat>
  <Paragraphs>63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   Во все времена народ, населяющий Ивановскую область, был мастеровым. Он славился добротными и красочными тканями, которые изготавливали из льна, потом из хлопка.  </vt:lpstr>
      <vt:lpstr> Жители села Тейково в далекие времена тоже занимались кустарным ткачеством и окраской тканей. </vt:lpstr>
      <vt:lpstr>Презентация PowerPoint</vt:lpstr>
      <vt:lpstr>                </vt:lpstr>
      <vt:lpstr>К рубежу 17-18 вв.  ткацкие промыслы значительно расширяются,  тейковчане выезжают  на Макарьевскую ярмарку.  </vt:lpstr>
      <vt:lpstr>                            </vt:lpstr>
      <vt:lpstr> Сегодня Тейковский ХБК – это предприятие, которое оснащено            оборудованием, которое признается лучшим во всем мире. Но главное богатство предприятия – это люди, которые работают на комбинате целыми династиями, бережно передают опыт производства тканей, накопленный веками, вкладывают свою душу и свои знания в любимое дело.</vt:lpstr>
      <vt:lpstr>Презентация PowerPoint</vt:lpstr>
      <vt:lpstr>Исстари люди очень бережно относились к тканям. У всякой хозяйки после кроя одежды оставались разноцветные лоскутки ткани различных форм и размеров. Их не выбрасывали, складывали до тех пор, пока не наберется нужное количество, а затем шили из них коврики, одеяла.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Шитьё из треугольников</vt:lpstr>
      <vt:lpstr>Мастерицы бережно и с любовью относились к каждому лоскутку подбирая их по цвету, рисунку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Антоха</cp:lastModifiedBy>
  <cp:revision>171</cp:revision>
  <dcterms:created xsi:type="dcterms:W3CDTF">2016-03-13T11:06:31Z</dcterms:created>
  <dcterms:modified xsi:type="dcterms:W3CDTF">2016-11-27T11:16:44Z</dcterms:modified>
</cp:coreProperties>
</file>