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73" r:id="rId3"/>
    <p:sldId id="276" r:id="rId4"/>
    <p:sldId id="260" r:id="rId5"/>
    <p:sldId id="275" r:id="rId6"/>
    <p:sldId id="269" r:id="rId7"/>
    <p:sldId id="270" r:id="rId8"/>
    <p:sldId id="271" r:id="rId9"/>
    <p:sldId id="272" r:id="rId10"/>
    <p:sldId id="258" r:id="rId11"/>
    <p:sldId id="261" r:id="rId12"/>
    <p:sldId id="278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74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14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BA716-B9CC-46DA-81E6-F2931010839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096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7C42A-7D5E-467A-9BF0-4083BF081D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973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A8545-A0EF-4BDC-8DFE-CCB553B85F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39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A7899-E3C9-41E9-A1FC-95D8CB3B954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304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946DE-0C88-441E-9D14-65D56A03FCE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7099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8A89F-EF93-4000-9AE9-DCE64CDF9A1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6353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F42BC-EE23-425A-BDEE-9D1C6858EA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412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19167-2BB5-472C-A732-9FC361CEEF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655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34231-8039-4CF8-B44F-5DD4F08B2C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5737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099C4-BEDD-4885-B64B-0BEE822EE85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7740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46B55-E529-442F-B6A4-2C000FC4EC3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11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CF55F6B-577F-4669-AC8B-722755DBEBB6}" type="datetimeFigureOut">
              <a:rPr lang="ru-RU" smtClean="0"/>
              <a:t>27.11.2016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2ED1374-82B5-4CE7-A9C3-C8DA1B1F67E1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F9EFD9-1A23-4633-8A0E-E2BD1D095B8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42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62793" y="-747464"/>
            <a:ext cx="8496944" cy="3672408"/>
          </a:xfrm>
        </p:spPr>
        <p:txBody>
          <a:bodyPr/>
          <a:lstStyle/>
          <a:p>
            <a:pPr hangingPunct="0"/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>
                <a:solidFill>
                  <a:schemeClr val="bg1"/>
                </a:solidFill>
              </a:rPr>
              <a:t/>
            </a:r>
            <a:br>
              <a:rPr lang="ru-RU" sz="1600" b="1" dirty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>
                <a:solidFill>
                  <a:schemeClr val="bg1"/>
                </a:solidFill>
              </a:rPr>
              <a:t/>
            </a:r>
            <a:br>
              <a:rPr lang="ru-RU" sz="1600" b="1" dirty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>
                <a:solidFill>
                  <a:schemeClr val="bg1"/>
                </a:solidFill>
              </a:rPr>
              <a:t/>
            </a:r>
            <a:br>
              <a:rPr lang="ru-RU" sz="1600" b="1" dirty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rgbClr val="FFC000"/>
                </a:solidFill>
              </a:rPr>
              <a:t> </a:t>
            </a:r>
            <a:r>
              <a:rPr lang="ru-RU" sz="3600" b="1" dirty="0" smtClean="0">
                <a:solidFill>
                  <a:srgbClr val="FFC000"/>
                </a:solidFill>
              </a:rPr>
              <a:t>«Деловое общение»</a:t>
            </a:r>
            <a:br>
              <a:rPr lang="ru-RU" sz="3600" b="1" dirty="0" smtClean="0">
                <a:solidFill>
                  <a:srgbClr val="FFC000"/>
                </a:solidFill>
              </a:rPr>
            </a:br>
            <a:r>
              <a:rPr lang="ru-RU" sz="3600" b="1" dirty="0" smtClean="0">
                <a:solidFill>
                  <a:srgbClr val="FFC000"/>
                </a:solidFill>
              </a:rPr>
              <a:t>    </a:t>
            </a:r>
            <a:r>
              <a:rPr lang="ru-RU" sz="2000" b="1" dirty="0" smtClean="0">
                <a:solidFill>
                  <a:srgbClr val="FFC000"/>
                </a:solidFill>
              </a:rPr>
              <a:t>беседа по телефону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1680" y="3861048"/>
            <a:ext cx="7272659" cy="2592288"/>
          </a:xfrm>
        </p:spPr>
        <p:txBody>
          <a:bodyPr/>
          <a:lstStyle/>
          <a:p>
            <a:pPr algn="r"/>
            <a:endParaRPr lang="ru-RU" sz="1400" b="1" dirty="0" smtClean="0">
              <a:solidFill>
                <a:schemeClr val="tx2"/>
              </a:solidFill>
            </a:endParaRPr>
          </a:p>
          <a:p>
            <a:pPr algn="r"/>
            <a:r>
              <a:rPr lang="ru-RU" sz="2000" b="1" i="1" dirty="0" smtClean="0">
                <a:solidFill>
                  <a:schemeClr val="bg1"/>
                </a:solidFill>
              </a:rPr>
              <a:t>Разработчик:</a:t>
            </a:r>
          </a:p>
          <a:p>
            <a:pPr algn="r"/>
            <a:r>
              <a:rPr lang="ru-RU" sz="2000" b="1" i="1" dirty="0" smtClean="0">
                <a:solidFill>
                  <a:schemeClr val="bg1"/>
                </a:solidFill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</a:rPr>
              <a:t>Исаева Наталья Николаевна</a:t>
            </a:r>
          </a:p>
          <a:p>
            <a:endParaRPr lang="ru-RU" sz="1400" b="1" dirty="0" smtClean="0">
              <a:solidFill>
                <a:schemeClr val="tx2"/>
              </a:solidFill>
            </a:endParaRPr>
          </a:p>
          <a:p>
            <a:endParaRPr lang="ru-RU" sz="1400" b="1" dirty="0" smtClean="0">
              <a:solidFill>
                <a:schemeClr val="tx2"/>
              </a:solidFill>
            </a:endParaRPr>
          </a:p>
          <a:p>
            <a:endParaRPr lang="ru-RU" sz="1400" b="1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38424" y="69490"/>
            <a:ext cx="7019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26" name="Picture 2" descr="C:\Users\Администратор\Desktop\yikR7zei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27127"/>
            <a:ext cx="5511265" cy="425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86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128792" cy="1440160"/>
          </a:xfrm>
        </p:spPr>
        <p:txBody>
          <a:bodyPr>
            <a:normAutofit fontScale="90000"/>
          </a:bodyPr>
          <a:lstStyle/>
          <a:p>
            <a:r>
              <a:rPr lang="ru-RU" sz="1600" b="1" dirty="0"/>
              <a:t/>
            </a:r>
            <a:br>
              <a:rPr lang="ru-RU" sz="1600" b="1" dirty="0"/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При ведении переговоров и первом контакте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учитывайте следующие особенности вербального общения:</a:t>
            </a:r>
            <a:r>
              <a:rPr lang="ru-RU" sz="2000" b="1" i="1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Arial Black" pitchFamily="34" charset="0"/>
              </a:rPr>
              <a:t/>
            </a:r>
            <a:br>
              <a:rPr lang="ru-RU" sz="1800" b="1" dirty="0">
                <a:latin typeface="Arial Black" pitchFamily="34" charset="0"/>
              </a:rPr>
            </a:br>
            <a:endParaRPr lang="ru-RU" sz="1800" b="1" dirty="0">
              <a:latin typeface="Arial Black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15616" y="2132856"/>
            <a:ext cx="6984775" cy="396044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Деловые </a:t>
            </a:r>
            <a:r>
              <a:rPr lang="ru-RU" dirty="0">
                <a:solidFill>
                  <a:srgbClr val="002060"/>
                </a:solidFill>
              </a:rPr>
              <a:t>партнеры, как правило, очень внимательно выслушивают начало </a:t>
            </a:r>
            <a:r>
              <a:rPr lang="ru-RU" dirty="0" smtClean="0">
                <a:solidFill>
                  <a:srgbClr val="002060"/>
                </a:solidFill>
              </a:rPr>
              <a:t>разговора, </a:t>
            </a:r>
            <a:r>
              <a:rPr lang="ru-RU" dirty="0">
                <a:solidFill>
                  <a:srgbClr val="002060"/>
                </a:solidFill>
              </a:rPr>
              <a:t>которое формирует, так называемое «первое впечатление». </a:t>
            </a:r>
            <a:r>
              <a:rPr lang="ru-RU" dirty="0" smtClean="0">
                <a:solidFill>
                  <a:srgbClr val="002060"/>
                </a:solidFill>
              </a:rPr>
              <a:t>Даже, </a:t>
            </a:r>
            <a:r>
              <a:rPr lang="ru-RU" dirty="0">
                <a:solidFill>
                  <a:srgbClr val="002060"/>
                </a:solidFill>
              </a:rPr>
              <a:t>если оно не соответствует действительности, то все равно сильно влияет на результат всего разговора. 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Способами начала разговора, которые создают негативное представление о собеседнике являются: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3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128792" cy="1440160"/>
          </a:xfrm>
        </p:spPr>
        <p:txBody>
          <a:bodyPr>
            <a:normAutofit fontScale="90000"/>
          </a:bodyPr>
          <a:lstStyle/>
          <a:p>
            <a:r>
              <a:rPr lang="ru-RU" sz="1600" b="1" dirty="0"/>
              <a:t/>
            </a:r>
            <a:br>
              <a:rPr lang="ru-RU" sz="1600" b="1" dirty="0"/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При ведении переговоров и первом контакте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учитывайте следующие особенности вербального общения:</a:t>
            </a:r>
            <a:r>
              <a:rPr lang="ru-RU" sz="2000" b="1" i="1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u="sng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Arial Black" pitchFamily="34" charset="0"/>
              </a:rPr>
              <a:t/>
            </a:r>
            <a:br>
              <a:rPr lang="ru-RU" sz="1800" b="1" dirty="0">
                <a:latin typeface="Arial Black" pitchFamily="34" charset="0"/>
              </a:rPr>
            </a:br>
            <a:endParaRPr lang="ru-RU" sz="1800" b="1" dirty="0">
              <a:latin typeface="Arial Black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15616" y="2132856"/>
            <a:ext cx="6984775" cy="396044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u="sng" dirty="0" smtClean="0">
                <a:solidFill>
                  <a:srgbClr val="002060"/>
                </a:solidFill>
              </a:rPr>
              <a:t>Показывающие неуверенность фразы</a:t>
            </a:r>
            <a:r>
              <a:rPr lang="ru-RU" dirty="0" smtClean="0">
                <a:solidFill>
                  <a:srgbClr val="002060"/>
                </a:solidFill>
              </a:rPr>
              <a:t>: </a:t>
            </a:r>
            <a:r>
              <a:rPr lang="ru-RU" dirty="0">
                <a:solidFill>
                  <a:srgbClr val="002060"/>
                </a:solidFill>
              </a:rPr>
              <a:t>«Не знаю, даст ли что-нибудь наша беседа…», «Пожалуйста, если у вас есть время меня выслушать…», «</a:t>
            </a:r>
            <a:r>
              <a:rPr lang="ru-RU" dirty="0" smtClean="0">
                <a:solidFill>
                  <a:srgbClr val="002060"/>
                </a:solidFill>
              </a:rPr>
              <a:t>Может, я </a:t>
            </a:r>
            <a:r>
              <a:rPr lang="ru-RU" dirty="0">
                <a:solidFill>
                  <a:srgbClr val="002060"/>
                </a:solidFill>
              </a:rPr>
              <a:t>что-то неправильно понял, но мне </a:t>
            </a:r>
            <a:r>
              <a:rPr lang="ru-RU" dirty="0" smtClean="0">
                <a:solidFill>
                  <a:srgbClr val="002060"/>
                </a:solidFill>
              </a:rPr>
              <a:t>сказали, </a:t>
            </a:r>
            <a:r>
              <a:rPr lang="ru-RU" dirty="0">
                <a:solidFill>
                  <a:srgbClr val="002060"/>
                </a:solidFill>
              </a:rPr>
              <a:t>что можно поговорить </a:t>
            </a:r>
            <a:r>
              <a:rPr lang="ru-RU" dirty="0" smtClean="0">
                <a:solidFill>
                  <a:srgbClr val="002060"/>
                </a:solidFill>
              </a:rPr>
              <a:t>с вами</a:t>
            </a:r>
            <a:r>
              <a:rPr lang="ru-RU" dirty="0">
                <a:solidFill>
                  <a:srgbClr val="002060"/>
                </a:solidFill>
              </a:rPr>
              <a:t>…»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u="sng" dirty="0" smtClean="0">
                <a:solidFill>
                  <a:srgbClr val="002060"/>
                </a:solidFill>
              </a:rPr>
              <a:t>Фразы-</a:t>
            </a:r>
            <a:r>
              <a:rPr lang="ru-RU" u="sng" dirty="0">
                <a:solidFill>
                  <a:srgbClr val="002060"/>
                </a:solidFill>
              </a:rPr>
              <a:t>п</a:t>
            </a:r>
            <a:r>
              <a:rPr lang="ru-RU" u="sng" dirty="0" smtClean="0">
                <a:solidFill>
                  <a:srgbClr val="002060"/>
                </a:solidFill>
              </a:rPr>
              <a:t>роявление </a:t>
            </a:r>
            <a:r>
              <a:rPr lang="ru-RU" u="sng" dirty="0">
                <a:solidFill>
                  <a:srgbClr val="002060"/>
                </a:solidFill>
              </a:rPr>
              <a:t>неуважения</a:t>
            </a:r>
            <a:r>
              <a:rPr lang="ru-RU" dirty="0">
                <a:solidFill>
                  <a:srgbClr val="002060"/>
                </a:solidFill>
              </a:rPr>
              <a:t>: «Давайте с вами быстренько рассмотрим…», «</a:t>
            </a:r>
            <a:r>
              <a:rPr lang="ru-RU" dirty="0" smtClean="0">
                <a:solidFill>
                  <a:srgbClr val="002060"/>
                </a:solidFill>
              </a:rPr>
              <a:t>Я, </a:t>
            </a:r>
            <a:r>
              <a:rPr lang="ru-RU" dirty="0">
                <a:solidFill>
                  <a:srgbClr val="002060"/>
                </a:solidFill>
              </a:rPr>
              <a:t>как </a:t>
            </a:r>
            <a:r>
              <a:rPr lang="ru-RU" dirty="0" smtClean="0">
                <a:solidFill>
                  <a:srgbClr val="002060"/>
                </a:solidFill>
              </a:rPr>
              <a:t>раз, </a:t>
            </a:r>
            <a:r>
              <a:rPr lang="ru-RU" dirty="0">
                <a:solidFill>
                  <a:srgbClr val="002060"/>
                </a:solidFill>
              </a:rPr>
              <a:t>случайно </a:t>
            </a:r>
            <a:r>
              <a:rPr lang="ru-RU" dirty="0" smtClean="0">
                <a:solidFill>
                  <a:srgbClr val="002060"/>
                </a:solidFill>
              </a:rPr>
              <a:t>вспомнил и звоню вам</a:t>
            </a:r>
            <a:r>
              <a:rPr lang="ru-RU" dirty="0">
                <a:solidFill>
                  <a:srgbClr val="002060"/>
                </a:solidFill>
              </a:rPr>
              <a:t>…», «Я хотел бы сразу отмести ваши сомнения</a:t>
            </a:r>
            <a:r>
              <a:rPr lang="ru-RU" dirty="0" smtClean="0">
                <a:solidFill>
                  <a:srgbClr val="002060"/>
                </a:solidFill>
              </a:rPr>
              <a:t>…»;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Не следует начинать разговор </a:t>
            </a:r>
            <a:r>
              <a:rPr lang="ru-RU" dirty="0">
                <a:solidFill>
                  <a:srgbClr val="002060"/>
                </a:solidFill>
              </a:rPr>
              <a:t>с наиболее трудных (проблемных) моментов, по которым могут быть </a:t>
            </a:r>
            <a:r>
              <a:rPr lang="ru-RU" dirty="0" smtClean="0">
                <a:solidFill>
                  <a:srgbClr val="002060"/>
                </a:solidFill>
              </a:rPr>
              <a:t>разногласия, таким </a:t>
            </a:r>
            <a:r>
              <a:rPr lang="ru-RU" dirty="0">
                <a:solidFill>
                  <a:srgbClr val="002060"/>
                </a:solidFill>
              </a:rPr>
              <a:t>образом </a:t>
            </a:r>
            <a:r>
              <a:rPr lang="ru-RU" dirty="0" smtClean="0">
                <a:solidFill>
                  <a:srgbClr val="002060"/>
                </a:solidFill>
              </a:rPr>
              <a:t> ставя </a:t>
            </a:r>
            <a:r>
              <a:rPr lang="ru-RU" dirty="0">
                <a:solidFill>
                  <a:srgbClr val="002060"/>
                </a:solidFill>
              </a:rPr>
              <a:t>собеседника в оборонительную позицию: «Вам это может не </a:t>
            </a:r>
            <a:r>
              <a:rPr lang="ru-RU" dirty="0" smtClean="0">
                <a:solidFill>
                  <a:srgbClr val="002060"/>
                </a:solidFill>
              </a:rPr>
              <a:t>понравиться</a:t>
            </a:r>
            <a:r>
              <a:rPr lang="ru-RU" dirty="0">
                <a:solidFill>
                  <a:srgbClr val="002060"/>
                </a:solidFill>
              </a:rPr>
              <a:t>, но я хотел бы осветить проблему…», «Давайте сразу договоримся по следующим вопросам…»</a:t>
            </a:r>
          </a:p>
        </p:txBody>
      </p:sp>
    </p:spTree>
    <p:extLst>
      <p:ext uri="{BB962C8B-B14F-4D97-AF65-F5344CB8AC3E}">
        <p14:creationId xmlns:p14="http://schemas.microsoft.com/office/powerpoint/2010/main" val="38535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4991210" y="2119821"/>
            <a:ext cx="2747742" cy="268820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 rot="-60000">
            <a:off x="1221876" y="1439080"/>
            <a:ext cx="3048891" cy="3951671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В.И. Бенедиктова в книге "О деловой этике и этикете" приводит краткий перечень того, что не следует и что следует делать в тот момент, когда в вашем офисе звонит телефон.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3653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-60000">
            <a:off x="1082121" y="980998"/>
            <a:ext cx="3064827" cy="50397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Не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следует: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8551">
            <a:off x="4746567" y="2124687"/>
            <a:ext cx="3249524" cy="2546269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 rot="-60000">
            <a:off x="1132692" y="1844610"/>
            <a:ext cx="3048891" cy="389035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1500" b="1" dirty="0" smtClean="0">
                <a:solidFill>
                  <a:srgbClr val="002060"/>
                </a:solidFill>
              </a:rPr>
              <a:t>1. Долго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не поднимать </a:t>
            </a:r>
            <a:r>
              <a:rPr lang="ru-RU" b="1" dirty="0" smtClean="0">
                <a:solidFill>
                  <a:srgbClr val="002060"/>
                </a:solidFill>
              </a:rPr>
              <a:t>трубку.</a:t>
            </a:r>
            <a:endParaRPr lang="ru-RU" b="1" dirty="0">
              <a:solidFill>
                <a:srgbClr val="002060"/>
              </a:solidFill>
            </a:endParaRPr>
          </a:p>
          <a:p>
            <a:pPr algn="l"/>
            <a:r>
              <a:rPr lang="ru-RU" b="1" dirty="0">
                <a:solidFill>
                  <a:srgbClr val="002060"/>
                </a:solidFill>
              </a:rPr>
              <a:t> 2. Говорить "привет", "да", когда начинаете </a:t>
            </a:r>
            <a:r>
              <a:rPr lang="ru-RU" b="1" dirty="0" smtClean="0">
                <a:solidFill>
                  <a:srgbClr val="002060"/>
                </a:solidFill>
              </a:rPr>
              <a:t> разговор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pPr algn="l"/>
            <a:r>
              <a:rPr lang="ru-RU" b="1" dirty="0">
                <a:solidFill>
                  <a:srgbClr val="002060"/>
                </a:solidFill>
              </a:rPr>
              <a:t> 3. Спрашивать: "Могу ли я вам помочь?".</a:t>
            </a:r>
          </a:p>
          <a:p>
            <a:pPr algn="l"/>
            <a:r>
              <a:rPr lang="ru-RU" b="1" dirty="0">
                <a:solidFill>
                  <a:srgbClr val="002060"/>
                </a:solidFill>
              </a:rPr>
              <a:t> 4. Вести две беседы сразу.</a:t>
            </a:r>
          </a:p>
          <a:p>
            <a:pPr algn="l"/>
            <a:r>
              <a:rPr lang="ru-RU" b="1" dirty="0">
                <a:solidFill>
                  <a:srgbClr val="002060"/>
                </a:solidFill>
              </a:rPr>
              <a:t> 5. Оставлять телефон без присмотра хотя бы ненадолго.</a:t>
            </a:r>
          </a:p>
          <a:p>
            <a:pPr algn="l"/>
            <a:r>
              <a:rPr lang="ru-RU" b="1" dirty="0">
                <a:solidFill>
                  <a:srgbClr val="002060"/>
                </a:solidFill>
              </a:rPr>
              <a:t> 6. Использовать для заметок клочки бумаги и листки календаря.</a:t>
            </a:r>
          </a:p>
          <a:p>
            <a:pPr algn="l"/>
            <a:r>
              <a:rPr lang="ru-RU" b="1" dirty="0">
                <a:solidFill>
                  <a:srgbClr val="002060"/>
                </a:solidFill>
              </a:rPr>
              <a:t> 7. Передавать трубку по много раз.</a:t>
            </a:r>
          </a:p>
          <a:p>
            <a:pPr algn="l"/>
            <a:r>
              <a:rPr lang="ru-RU" b="1" dirty="0">
                <a:solidFill>
                  <a:srgbClr val="002060"/>
                </a:solidFill>
              </a:rPr>
              <a:t> 8. Говорить: "Все обедают", "Никого нет", </a:t>
            </a:r>
            <a:r>
              <a:rPr lang="ru-RU" b="1" dirty="0" smtClean="0">
                <a:solidFill>
                  <a:srgbClr val="002060"/>
                </a:solidFill>
              </a:rPr>
              <a:t>пожалуйста</a:t>
            </a:r>
            <a:r>
              <a:rPr lang="ru-RU" b="1" dirty="0">
                <a:solidFill>
                  <a:srgbClr val="002060"/>
                </a:solidFill>
              </a:rPr>
              <a:t>, перезвоните".</a:t>
            </a:r>
          </a:p>
        </p:txBody>
      </p:sp>
    </p:spTree>
    <p:extLst>
      <p:ext uri="{BB962C8B-B14F-4D97-AF65-F5344CB8AC3E}">
        <p14:creationId xmlns:p14="http://schemas.microsoft.com/office/powerpoint/2010/main" val="401617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81492" y="981004"/>
            <a:ext cx="3064827" cy="43198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Следует: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6999">
            <a:off x="5076055" y="1844824"/>
            <a:ext cx="2891935" cy="2921147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rot="-60000">
            <a:off x="1132681" y="1700615"/>
            <a:ext cx="3048891" cy="417708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1800" b="1" dirty="0">
                <a:solidFill>
                  <a:srgbClr val="002060"/>
                </a:solidFill>
              </a:rPr>
              <a:t>1. Поднять трубку до четвертого звонка телефона.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</a:rPr>
              <a:t> 2. Сказать "доброе утро (день)", "говорите", представиться и назвать свой отдел.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</a:rPr>
              <a:t> 3. Спрашивать: "Чем я могу вам помочь?"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</a:rPr>
              <a:t> 4. Концентрироваться на разговоре и внимательно слушать.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</a:rPr>
              <a:t> 5. Предложить перезвонить, если для выяснения деталей требуется время.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</a:rPr>
              <a:t> 6. Использовать бланки для записи телефонных разговоров.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</a:rPr>
              <a:t> 7. Записать номер звонящего и перезвонить ему.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</a:rPr>
              <a:t> 8. Записать информацию и пообещать клиенту перезвонить ему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963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575" y="2456921"/>
            <a:ext cx="3021013" cy="2014008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rot="-60000">
            <a:off x="1014065" y="936516"/>
            <a:ext cx="3228065" cy="4894542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Кроме того, нельзя превращать беседу в допрос, задавать вопросы типа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"</a:t>
            </a:r>
            <a:r>
              <a:rPr lang="ru-RU" b="1" dirty="0">
                <a:solidFill>
                  <a:srgbClr val="002060"/>
                </a:solidFill>
              </a:rPr>
              <a:t>С кем я разговариваю?" или "Что вам нужно?". Надо следить за своей дикцией, не зажимать микрофон рукой, когда передаете что-то из разговора тем, кто находится рядом - ваши комментарии может услышать партнер, разговаривающий с вами по телефону. В случае высказывания жалобы или рекламации не говорить партнеру, что это не ваша ошибка, что вы этим не занимаетесь и что вам это неинтересно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012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59470" y="1367373"/>
            <a:ext cx="3064827" cy="18443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Владение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культурой телефонного разговора означает следующее: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Я набираю номер телефона только тогда, когда твердо уверен в его правильности. </a:t>
            </a:r>
          </a:p>
          <a:p>
            <a:r>
              <a:rPr lang="ru-RU" dirty="0">
                <a:solidFill>
                  <a:srgbClr val="002060"/>
                </a:solidFill>
              </a:rPr>
              <a:t>Я тщательно готовлюсь к деловому телефонному разговору, добиваясь максимальной краткости. </a:t>
            </a:r>
          </a:p>
          <a:p>
            <a:r>
              <a:rPr lang="ru-RU" dirty="0">
                <a:solidFill>
                  <a:srgbClr val="002060"/>
                </a:solidFill>
              </a:rPr>
              <a:t>Перед особо ответственными телефонными переговорами делаю нужные записи на листке бумаги. </a:t>
            </a:r>
          </a:p>
          <a:p>
            <a:r>
              <a:rPr lang="ru-RU" dirty="0">
                <a:solidFill>
                  <a:srgbClr val="002060"/>
                </a:solidFill>
              </a:rPr>
              <a:t>Если предстоит долгий разговор, спрашиваю собеседника, располагает ли он достаточным временем и, если нет, переношу разговор на другой, согласованный день и час. </a:t>
            </a:r>
          </a:p>
          <a:p>
            <a:r>
              <a:rPr lang="ru-RU" dirty="0">
                <a:solidFill>
                  <a:srgbClr val="002060"/>
                </a:solidFill>
              </a:rPr>
              <a:t>Добившись соединения по телефону с нужным учреждением, называю себя и свое предприятие. </a:t>
            </a:r>
          </a:p>
          <a:p>
            <a:r>
              <a:rPr lang="ru-RU" dirty="0">
                <a:solidFill>
                  <a:srgbClr val="002060"/>
                </a:solidFill>
              </a:rPr>
              <a:t>Если я "не туда попал", прошу извинить меня, а не вешаю молча трубку. </a:t>
            </a:r>
          </a:p>
          <a:p>
            <a:r>
              <a:rPr lang="ru-RU" dirty="0">
                <a:solidFill>
                  <a:srgbClr val="002060"/>
                </a:solidFill>
              </a:rPr>
              <a:t>На ошибочный звонок вежливо отвечаю: "Вы ошиблись номером" и кладу трубку. </a:t>
            </a:r>
          </a:p>
          <a:p>
            <a:r>
              <a:rPr lang="ru-RU" dirty="0">
                <a:solidFill>
                  <a:srgbClr val="002060"/>
                </a:solidFill>
              </a:rPr>
              <a:t>Работая над важным документом, выключаю телефон или переключаю его на секретаря.</a:t>
            </a:r>
          </a:p>
        </p:txBody>
      </p:sp>
      <p:pic>
        <p:nvPicPr>
          <p:cNvPr id="7" name="Picture 2" descr="C:\Documents and Settings\Torin\Рабочий стол\телефон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581128"/>
            <a:ext cx="120923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09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107539" y="2020054"/>
            <a:ext cx="3064827" cy="133837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Владение культурой телефонного разговора означает следующее: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60000">
            <a:off x="4854279" y="1152334"/>
            <a:ext cx="3174490" cy="4625489"/>
          </a:xfrm>
        </p:spPr>
        <p:txBody>
          <a:bodyPr>
            <a:noAutofit/>
          </a:bodyPr>
          <a:lstStyle/>
          <a:p>
            <a:r>
              <a:rPr lang="ru-RU" sz="1200" dirty="0">
                <a:solidFill>
                  <a:srgbClr val="002060"/>
                </a:solidFill>
              </a:rPr>
              <a:t>В деловых телефонных переговорах "держу себя в руках", даже если до этого был чем-то раздосадован. </a:t>
            </a:r>
          </a:p>
          <a:p>
            <a:r>
              <a:rPr lang="ru-RU" sz="1200" dirty="0">
                <a:solidFill>
                  <a:srgbClr val="002060"/>
                </a:solidFill>
              </a:rPr>
              <a:t>В качестве отзыва на телефонный звонок называю свою фамилию. </a:t>
            </a:r>
          </a:p>
          <a:p>
            <a:r>
              <a:rPr lang="ru-RU" sz="1200" dirty="0">
                <a:solidFill>
                  <a:srgbClr val="002060"/>
                </a:solidFill>
              </a:rPr>
              <a:t>Во время продолжительного монолога собеседника по телефону время от времени подтверждаю свое внимание краткими репликами. </a:t>
            </a:r>
          </a:p>
          <a:p>
            <a:r>
              <a:rPr lang="ru-RU" sz="1200" dirty="0">
                <a:solidFill>
                  <a:srgbClr val="002060"/>
                </a:solidFill>
              </a:rPr>
              <a:t>Завершая деловой разговор по телефону, благодарю собеседника и желаю ему успеха. </a:t>
            </a:r>
          </a:p>
          <a:p>
            <a:r>
              <a:rPr lang="ru-RU" sz="1200" dirty="0">
                <a:solidFill>
                  <a:srgbClr val="002060"/>
                </a:solidFill>
              </a:rPr>
              <a:t>Если коллега, которого спрашивают по телефону, отсутствует, спрашиваю, что ему передать, и оставляю записку на его столе. </a:t>
            </a:r>
          </a:p>
          <a:p>
            <a:r>
              <a:rPr lang="ru-RU" sz="1200" dirty="0">
                <a:solidFill>
                  <a:srgbClr val="002060"/>
                </a:solidFill>
              </a:rPr>
              <a:t>Если телефон звонит во время беседы с посетителем, я, как правило, прошу перезвонить позже. </a:t>
            </a:r>
          </a:p>
          <a:p>
            <a:r>
              <a:rPr lang="ru-RU" sz="1200" dirty="0">
                <a:solidFill>
                  <a:srgbClr val="002060"/>
                </a:solidFill>
              </a:rPr>
              <a:t>В присутствии сотрудников стараюсь говорить по телефону вполголоса. </a:t>
            </a:r>
          </a:p>
          <a:p>
            <a:r>
              <a:rPr lang="ru-RU" sz="1200" dirty="0">
                <a:solidFill>
                  <a:srgbClr val="002060"/>
                </a:solidFill>
              </a:rPr>
              <a:t>Если собеседника плохо слышно, прошу говорить громче или перезвонить.</a:t>
            </a:r>
          </a:p>
        </p:txBody>
      </p:sp>
      <p:pic>
        <p:nvPicPr>
          <p:cNvPr id="2050" name="Picture 2" descr="C:\Documents and Settings\Torin\Рабочий стол\телефон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581128"/>
            <a:ext cx="120923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06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105376" y="1556771"/>
            <a:ext cx="3064827" cy="2017173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Как сознательно владеть голосом, чтобы произвести хорошее впечатление и убедить собеседника?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60000">
            <a:off x="4715655" y="1151741"/>
            <a:ext cx="3383860" cy="4625489"/>
          </a:xfrm>
        </p:spPr>
        <p:txBody>
          <a:bodyPr>
            <a:noAutofit/>
          </a:bodyPr>
          <a:lstStyle/>
          <a:p>
            <a:r>
              <a:rPr lang="ru-RU" sz="1300" dirty="0">
                <a:solidFill>
                  <a:srgbClr val="002060"/>
                </a:solidFill>
              </a:rPr>
              <a:t>Говорить надо медленно, спокойно, достаточно громко и внятно. Чем меньше времени в вашем распоряжении, тем меньше вы можете себе позволить углубляться в разъяснения того, что ваш собеседник не понял с первого раза; выделять голосом особо значимые слова, менять интонацию; сознательно менять силу голоса, не говорить монотонно; употреблять короткие предложения, в которых формулируйте только одну мысль; периодически делать паузы, давая возможность собеседнику "переварить" сказанное вами; говорить голосом зрелого человека, не манерничать; говорить по телефону, сидеть прямо, не напрягаясь, держаться спокойнее, сосредоточеннее; улыбаться во время разговора, тогда голос делается более приятным.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653136"/>
            <a:ext cx="121285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113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22/21078/960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5256584" cy="394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97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5680"/>
            <a:ext cx="7128792" cy="1440160"/>
          </a:xfrm>
        </p:spPr>
        <p:txBody>
          <a:bodyPr>
            <a:normAutofit/>
          </a:bodyPr>
          <a:lstStyle/>
          <a:p>
            <a:r>
              <a:rPr lang="ru-RU" sz="1600" b="1" dirty="0"/>
              <a:t/>
            </a:r>
            <a:br>
              <a:rPr lang="ru-RU" sz="1600" b="1" dirty="0"/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План</a:t>
            </a:r>
            <a:endParaRPr lang="ru-RU" sz="1800" b="1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2132856"/>
            <a:ext cx="533408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Деловое общение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переговоров</a:t>
            </a:r>
          </a:p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культурой телефонного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разговора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голосом</a:t>
            </a:r>
          </a:p>
          <a:p>
            <a:pPr marL="342900" indent="-342900"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дминистратор\Desktop\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77072"/>
            <a:ext cx="3161928" cy="199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82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87157" y="910213"/>
            <a:ext cx="3064827" cy="1222693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 работе над презентацией использовались: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888476" y="2421315"/>
            <a:ext cx="3602365" cy="3302443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/>
              <a:t>1. Деловое </a:t>
            </a:r>
            <a:r>
              <a:rPr lang="ru-RU" sz="1400" b="1" dirty="0"/>
              <a:t>общение. Деловой этикет: Учеб. пособие / Авт.-сост. И.Н. Кузнецов. - М.: ЮНИТИ-ДАНА, 2005.</a:t>
            </a:r>
          </a:p>
          <a:p>
            <a:pPr algn="l"/>
            <a:r>
              <a:rPr lang="ru-RU" sz="1400" b="1" dirty="0" smtClean="0"/>
              <a:t>2. Деловое </a:t>
            </a:r>
            <a:r>
              <a:rPr lang="ru-RU" sz="1400" b="1" dirty="0"/>
              <a:t>общение: Учеб. пособие / Под ред. Ф.Л. </a:t>
            </a:r>
            <a:r>
              <a:rPr lang="ru-RU" sz="1400" b="1" dirty="0" err="1"/>
              <a:t>Шарова</a:t>
            </a:r>
            <a:r>
              <a:rPr lang="ru-RU" sz="1400" b="1" dirty="0"/>
              <a:t>. - М.: МИЭП, 2007. </a:t>
            </a:r>
            <a:r>
              <a:rPr lang="ru-RU" sz="1400" b="1" dirty="0" smtClean="0"/>
              <a:t> </a:t>
            </a:r>
          </a:p>
          <a:p>
            <a:pPr algn="l"/>
            <a:r>
              <a:rPr lang="ru-RU" sz="1400" b="1" dirty="0" smtClean="0"/>
              <a:t>3. В.И</a:t>
            </a:r>
            <a:r>
              <a:rPr lang="ru-RU" sz="1400" b="1" dirty="0"/>
              <a:t>. Бенедиктова </a:t>
            </a:r>
            <a:endParaRPr lang="ru-RU" sz="1400" b="1" dirty="0" smtClean="0"/>
          </a:p>
          <a:p>
            <a:pPr algn="l"/>
            <a:r>
              <a:rPr lang="ru-RU" sz="1400" b="1" dirty="0" smtClean="0"/>
              <a:t> </a:t>
            </a:r>
            <a:r>
              <a:rPr lang="ru-RU" sz="1400" b="1" dirty="0"/>
              <a:t>"О деловой этике и этикете"</a:t>
            </a:r>
            <a:endParaRPr lang="ru-RU" sz="1400" dirty="0" smtClean="0"/>
          </a:p>
          <a:p>
            <a:pPr algn="l"/>
            <a:r>
              <a:rPr lang="ru-RU" sz="1400" b="1" dirty="0"/>
              <a:t>Фонд "Правовая культур</a:t>
            </a:r>
            <a:r>
              <a:rPr lang="en-US" sz="1400" b="1" dirty="0"/>
              <a:t>a", 1994 </a:t>
            </a:r>
            <a:endParaRPr lang="ru-RU" sz="1400" b="1" dirty="0" smtClean="0"/>
          </a:p>
          <a:p>
            <a:pPr algn="l"/>
            <a:r>
              <a:rPr lang="ru-RU" sz="1400" b="1" dirty="0" smtClean="0"/>
              <a:t>3. Картинки по запросу с интернет-сайтов</a:t>
            </a:r>
            <a:endParaRPr lang="ru-RU" sz="14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2636912"/>
            <a:ext cx="3564281" cy="2250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691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9796" y="0"/>
            <a:ext cx="7772400" cy="151216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accent2"/>
                </a:solidFill>
                <a:latin typeface="Arial Black" pitchFamily="34" charset="0"/>
              </a:rPr>
              <a:t>Деловое общение</a:t>
            </a:r>
            <a:endParaRPr lang="ru-RU" sz="4800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4725144"/>
            <a:ext cx="6400800" cy="1009650"/>
          </a:xfrm>
        </p:spPr>
        <p:txBody>
          <a:bodyPr/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ормы деловых коммуникаций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96752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Деловое общение - это процесс взаимодействия в общении, при котором происходит обмен информацией для достижения определенного результата, т.е. это общение целенаправленное. Оно возникает на основе и по поводу определенного вида деятельности. При деловом общении учитывают особенности личности, характера, настроения собеседника, но интересы дела более значимы, чем возможные личностные расхождения.</a:t>
            </a:r>
          </a:p>
        </p:txBody>
      </p:sp>
    </p:spTree>
    <p:extLst>
      <p:ext uri="{BB962C8B-B14F-4D97-AF65-F5344CB8AC3E}">
        <p14:creationId xmlns:p14="http://schemas.microsoft.com/office/powerpoint/2010/main" val="130305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4" r="15054"/>
          <a:stretch>
            <a:fillRect/>
          </a:stretch>
        </p:blipFill>
        <p:spPr>
          <a:xfrm rot="60000">
            <a:off x="4900601" y="979578"/>
            <a:ext cx="2913863" cy="4767123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 rot="-60000">
            <a:off x="1131080" y="837919"/>
            <a:ext cx="3044952" cy="525578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     </a:t>
            </a:r>
          </a:p>
          <a:p>
            <a:pPr algn="l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Общение </a:t>
            </a:r>
            <a:r>
              <a:rPr lang="ru-RU" dirty="0">
                <a:solidFill>
                  <a:srgbClr val="002060"/>
                </a:solidFill>
              </a:rPr>
              <a:t>или коммуникация — вещь </a:t>
            </a:r>
            <a:r>
              <a:rPr lang="ru-RU" dirty="0" smtClean="0">
                <a:solidFill>
                  <a:srgbClr val="002060"/>
                </a:solidFill>
              </a:rPr>
              <a:t>тонкая. Процесс </a:t>
            </a:r>
            <a:r>
              <a:rPr lang="ru-RU" dirty="0">
                <a:solidFill>
                  <a:srgbClr val="002060"/>
                </a:solidFill>
              </a:rPr>
              <a:t>в котором </a:t>
            </a:r>
            <a:r>
              <a:rPr lang="ru-RU" dirty="0" smtClean="0">
                <a:solidFill>
                  <a:srgbClr val="002060"/>
                </a:solidFill>
              </a:rPr>
              <a:t>участвует более, </a:t>
            </a:r>
            <a:r>
              <a:rPr lang="ru-RU" dirty="0">
                <a:solidFill>
                  <a:srgbClr val="002060"/>
                </a:solidFill>
              </a:rPr>
              <a:t>чем один человек </a:t>
            </a:r>
            <a:r>
              <a:rPr lang="ru-RU" dirty="0" smtClean="0">
                <a:solidFill>
                  <a:srgbClr val="002060"/>
                </a:solidFill>
              </a:rPr>
              <a:t>и, </a:t>
            </a:r>
            <a:r>
              <a:rPr lang="ru-RU" dirty="0">
                <a:solidFill>
                  <a:srgbClr val="002060"/>
                </a:solidFill>
              </a:rPr>
              <a:t>как </a:t>
            </a:r>
            <a:r>
              <a:rPr lang="ru-RU" dirty="0" smtClean="0">
                <a:solidFill>
                  <a:srgbClr val="002060"/>
                </a:solidFill>
              </a:rPr>
              <a:t>минимум, </a:t>
            </a:r>
            <a:r>
              <a:rPr lang="ru-RU" dirty="0">
                <a:solidFill>
                  <a:srgbClr val="002060"/>
                </a:solidFill>
              </a:rPr>
              <a:t>один из них должен взять на себя ответственность за донесение и понимание информации другой стороной. </a:t>
            </a:r>
            <a:r>
              <a:rPr lang="ru-RU" dirty="0" smtClean="0">
                <a:solidFill>
                  <a:srgbClr val="002060"/>
                </a:solidFill>
              </a:rPr>
              <a:t>   Это </a:t>
            </a:r>
            <a:r>
              <a:rPr lang="ru-RU" dirty="0">
                <a:solidFill>
                  <a:srgbClr val="002060"/>
                </a:solidFill>
              </a:rPr>
              <a:t>одно из правил эффективной коммуникации. </a:t>
            </a:r>
            <a:r>
              <a:rPr lang="ru-RU" dirty="0" smtClean="0">
                <a:solidFill>
                  <a:srgbClr val="002060"/>
                </a:solidFill>
              </a:rPr>
              <a:t>     Если </a:t>
            </a:r>
            <a:r>
              <a:rPr lang="ru-RU" dirty="0">
                <a:solidFill>
                  <a:srgbClr val="002060"/>
                </a:solidFill>
              </a:rPr>
              <a:t>говорить об общении по телефону, то здесь нужно быть </a:t>
            </a:r>
            <a:r>
              <a:rPr lang="ru-RU" dirty="0" smtClean="0">
                <a:solidFill>
                  <a:srgbClr val="002060"/>
                </a:solidFill>
              </a:rPr>
              <a:t>особенно </a:t>
            </a:r>
            <a:r>
              <a:rPr lang="ru-RU" dirty="0">
                <a:solidFill>
                  <a:srgbClr val="002060"/>
                </a:solidFill>
              </a:rPr>
              <a:t>внимательным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   Что </a:t>
            </a:r>
            <a:r>
              <a:rPr lang="ru-RU" dirty="0">
                <a:solidFill>
                  <a:srgbClr val="002060"/>
                </a:solidFill>
              </a:rPr>
              <a:t>же происходит при телефонных </a:t>
            </a:r>
            <a:r>
              <a:rPr lang="ru-RU" dirty="0" smtClean="0">
                <a:solidFill>
                  <a:srgbClr val="002060"/>
                </a:solidFill>
              </a:rPr>
              <a:t>переговорах? </a:t>
            </a:r>
            <a:r>
              <a:rPr lang="ru-RU" dirty="0">
                <a:solidFill>
                  <a:srgbClr val="002060"/>
                </a:solidFill>
              </a:rPr>
              <a:t>Мы не видим собеседника, у нас как бы «отключены» все ресурсы восприятия, кроме одного — речи нашего партнера.</a:t>
            </a:r>
          </a:p>
          <a:p>
            <a:pPr algn="l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Именно </a:t>
            </a:r>
            <a:r>
              <a:rPr lang="ru-RU" dirty="0">
                <a:solidFill>
                  <a:srgbClr val="002060"/>
                </a:solidFill>
              </a:rPr>
              <a:t>в этом и заключается сложность и специфичность телефонных переговоров — мы обладаем только одним ресурсом влияния — нашей речью.</a:t>
            </a:r>
          </a:p>
        </p:txBody>
      </p:sp>
    </p:spTree>
    <p:extLst>
      <p:ext uri="{BB962C8B-B14F-4D97-AF65-F5344CB8AC3E}">
        <p14:creationId xmlns:p14="http://schemas.microsoft.com/office/powerpoint/2010/main" val="379949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 rot="-60000">
            <a:off x="1131342" y="1700626"/>
            <a:ext cx="3048891" cy="4023668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rgbClr val="002060"/>
                </a:solidFill>
              </a:rPr>
              <a:t>Это самый быстрый деловой контакт и особое умение. Нельзя не вспомнить </a:t>
            </a:r>
            <a:r>
              <a:rPr lang="ru-RU" dirty="0" smtClean="0">
                <a:solidFill>
                  <a:srgbClr val="002060"/>
                </a:solidFill>
              </a:rPr>
              <a:t>по этому поводу </a:t>
            </a:r>
            <a:r>
              <a:rPr lang="ru-RU" dirty="0">
                <a:solidFill>
                  <a:srgbClr val="002060"/>
                </a:solidFill>
              </a:rPr>
              <a:t>ряд высказываний. </a:t>
            </a:r>
            <a:r>
              <a:rPr lang="ru-RU" dirty="0" smtClean="0">
                <a:solidFill>
                  <a:srgbClr val="002060"/>
                </a:solidFill>
              </a:rPr>
              <a:t>«Пока </a:t>
            </a:r>
            <a:r>
              <a:rPr lang="ru-RU" dirty="0">
                <a:solidFill>
                  <a:srgbClr val="002060"/>
                </a:solidFill>
              </a:rPr>
              <a:t>слово не произнесено, оно - узник того, кто собирался его сказать. Когда же слово сказано, его пленником становится тот, кто произнес </a:t>
            </a:r>
            <a:r>
              <a:rPr lang="ru-RU" dirty="0" smtClean="0">
                <a:solidFill>
                  <a:srgbClr val="002060"/>
                </a:solidFill>
              </a:rPr>
              <a:t>его»(Древняя </a:t>
            </a:r>
            <a:r>
              <a:rPr lang="ru-RU" dirty="0">
                <a:solidFill>
                  <a:srgbClr val="002060"/>
                </a:solidFill>
              </a:rPr>
              <a:t>мудрость); </a:t>
            </a:r>
            <a:endParaRPr lang="ru-RU" dirty="0" smtClean="0">
              <a:solidFill>
                <a:srgbClr val="002060"/>
              </a:solidFill>
            </a:endParaRP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«Я </a:t>
            </a:r>
            <a:r>
              <a:rPr lang="ru-RU" dirty="0">
                <a:solidFill>
                  <a:srgbClr val="002060"/>
                </a:solidFill>
              </a:rPr>
              <a:t>написал длинное </a:t>
            </a:r>
            <a:r>
              <a:rPr lang="ru-RU" dirty="0" smtClean="0">
                <a:solidFill>
                  <a:srgbClr val="002060"/>
                </a:solidFill>
              </a:rPr>
              <a:t>письмо потому, что </a:t>
            </a:r>
            <a:r>
              <a:rPr lang="ru-RU" dirty="0">
                <a:solidFill>
                  <a:srgbClr val="002060"/>
                </a:solidFill>
              </a:rPr>
              <a:t>у меня не было времени, чтобы написать </a:t>
            </a:r>
            <a:r>
              <a:rPr lang="ru-RU" dirty="0" smtClean="0">
                <a:solidFill>
                  <a:srgbClr val="002060"/>
                </a:solidFill>
              </a:rPr>
              <a:t>короткое»(</a:t>
            </a:r>
            <a:r>
              <a:rPr lang="ru-RU" dirty="0" err="1" smtClean="0">
                <a:solidFill>
                  <a:srgbClr val="002060"/>
                </a:solidFill>
              </a:rPr>
              <a:t>Блез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Паскаль).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4457">
            <a:off x="4733303" y="1916786"/>
            <a:ext cx="3248556" cy="2103826"/>
          </a:xfrm>
        </p:spPr>
      </p:pic>
    </p:spTree>
    <p:extLst>
      <p:ext uri="{BB962C8B-B14F-4D97-AF65-F5344CB8AC3E}">
        <p14:creationId xmlns:p14="http://schemas.microsoft.com/office/powerpoint/2010/main" val="284148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220072" y="1511104"/>
            <a:ext cx="3048891" cy="374510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</a:t>
            </a:r>
            <a:endParaRPr lang="ru-RU" dirty="0" smtClean="0"/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Значение </a:t>
            </a:r>
            <a:r>
              <a:rPr lang="ru-RU" dirty="0">
                <a:solidFill>
                  <a:srgbClr val="002060"/>
                </a:solidFill>
              </a:rPr>
              <a:t>телефонного общения трудно переоценить, так как это самый простой способ установления контакта; 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Умение </a:t>
            </a:r>
            <a:r>
              <a:rPr lang="ru-RU" dirty="0">
                <a:solidFill>
                  <a:srgbClr val="002060"/>
                </a:solidFill>
              </a:rPr>
              <a:t>деловых людей вести телефонную коммуникацию влияет на их личный авторитет и на  </a:t>
            </a:r>
            <a:r>
              <a:rPr lang="ru-RU" dirty="0" smtClean="0">
                <a:solidFill>
                  <a:srgbClr val="002060"/>
                </a:solidFill>
              </a:rPr>
              <a:t>имидж фирмы</a:t>
            </a:r>
            <a:r>
              <a:rPr lang="ru-RU" dirty="0">
                <a:solidFill>
                  <a:srgbClr val="002060"/>
                </a:solidFill>
              </a:rPr>
              <a:t>, организации, которую они представляют.</a:t>
            </a:r>
          </a:p>
        </p:txBody>
      </p:sp>
      <p:pic>
        <p:nvPicPr>
          <p:cNvPr id="1026" name="Picture 2" descr="http://miolaweb.ru/wp-content/uploads/2013/04/tele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5352386" y="980729"/>
            <a:ext cx="2381250" cy="490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76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26305" y="1123436"/>
            <a:ext cx="3048891" cy="460090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>
                <a:solidFill>
                  <a:srgbClr val="002060"/>
                </a:solidFill>
              </a:rPr>
              <a:t> Большинство специалистов в деловом мире не имеют специальной подготовки для ведения телефонных бесед и переговоров, зачастую не имеют ее и секретари приемных, хотя отвечать на телефонные звонки является их первоочередной обязанностью. В последнее время за рубежом широко практикуются внутрифирменные краткосрочные курсы по овладению основами работы с оргтехникой, где особое внимание уделяется телефонам. Владение беседой по телефону рассматривается как неотъемлемая часть образования "белых воротничков" новой формации.</a:t>
            </a:r>
          </a:p>
        </p:txBody>
      </p:sp>
      <p:pic>
        <p:nvPicPr>
          <p:cNvPr id="2050" name="Picture 2" descr="http://sovbuh.ru/images/cms/content/www_sovbuh_ru_telefon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2481064" cy="372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93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085470" y="1078974"/>
            <a:ext cx="3048891" cy="482380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>
                <a:solidFill>
                  <a:srgbClr val="002060"/>
                </a:solidFill>
              </a:rPr>
              <a:t>Подсчитано, что каждый разговор по телефону длится в среднем от 3 до 5 мин. Следовательно, в общей сложности, например руководитель, теряет в день на телефонное общение около 2-2,5 ч, а иногда - от 3 до 4,5 ч. Телефонные звонки нарушают нормальный режим работы, разбивают рабочий день на короткие отрезки времени средней продолжительностью 10-30 мин. (а порой 5-10 мин.), что не позволяет сосредоточиться на проблемах и иногда провоцирует стресс. Около 60% разговоров по служебному телефону приходятся на первую половину дня. В этой связи требуется не только умение вести короткий разговор, но и мгновенно перестраиваться, мобильно реагируя на разных партнеров и разные темы.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80"/>
          <a:stretch/>
        </p:blipFill>
        <p:spPr bwMode="auto">
          <a:xfrm flipH="1">
            <a:off x="4932040" y="1916832"/>
            <a:ext cx="2886117" cy="3157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03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550">
            <a:off x="4929210" y="1054392"/>
            <a:ext cx="2954915" cy="436616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58031" y="1007312"/>
            <a:ext cx="3089097" cy="4887633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 </a:t>
            </a:r>
          </a:p>
          <a:p>
            <a:pPr algn="l"/>
            <a:r>
              <a:rPr lang="ru-RU" b="1" dirty="0"/>
              <a:t> </a:t>
            </a:r>
            <a:r>
              <a:rPr lang="ru-RU" b="1" dirty="0" smtClean="0"/>
              <a:t> </a:t>
            </a:r>
          </a:p>
          <a:p>
            <a:pPr algn="l"/>
            <a:r>
              <a:rPr lang="ru-RU" dirty="0">
                <a:solidFill>
                  <a:srgbClr val="002060"/>
                </a:solidFill>
              </a:rPr>
              <a:t>          Почему так происходит, что одни люди </a:t>
            </a:r>
            <a:r>
              <a:rPr lang="ru-RU" dirty="0" smtClean="0">
                <a:solidFill>
                  <a:srgbClr val="002060"/>
                </a:solidFill>
              </a:rPr>
              <a:t>производят очень </a:t>
            </a:r>
            <a:r>
              <a:rPr lang="ru-RU" dirty="0">
                <a:solidFill>
                  <a:srgbClr val="002060"/>
                </a:solidFill>
              </a:rPr>
              <a:t>симпатичное впечатление по телефону, а другие — нет? Вы не можете сказать, почему это так, но вы чувствуете — воспринимаете то, что говорит один человек, и сомневаетесь, слушая </a:t>
            </a:r>
            <a:r>
              <a:rPr lang="ru-RU" dirty="0" smtClean="0">
                <a:solidFill>
                  <a:srgbClr val="002060"/>
                </a:solidFill>
              </a:rPr>
              <a:t>другого.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    Итак, поскольку </a:t>
            </a:r>
            <a:r>
              <a:rPr lang="ru-RU" dirty="0">
                <a:solidFill>
                  <a:srgbClr val="002060"/>
                </a:solidFill>
              </a:rPr>
              <a:t>основной источник информации — речь нашего партнера, рассмотрим ее основные </a:t>
            </a:r>
            <a:r>
              <a:rPr lang="ru-RU" dirty="0" smtClean="0">
                <a:solidFill>
                  <a:srgbClr val="002060"/>
                </a:solidFill>
              </a:rPr>
              <a:t>составляющие.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9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онтакт">
  <a:themeElements>
    <a:clrScheme name="Общ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бщ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щ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263</TotalTime>
  <Words>1416</Words>
  <Application>Microsoft Office PowerPoint</Application>
  <PresentationFormat>Экран (4:3)</PresentationFormat>
  <Paragraphs>81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Кнопка</vt:lpstr>
      <vt:lpstr>Контакт</vt:lpstr>
      <vt:lpstr>         «Деловое общение»     беседа по телефону </vt:lpstr>
      <vt:lpstr> План</vt:lpstr>
      <vt:lpstr>Деловое общение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При ведении переговоров и первом контакте учитывайте следующие особенности вербального общения:  </vt:lpstr>
      <vt:lpstr> При ведении переговоров и первом контакте учитывайте следующие особенности вербального общения:  </vt:lpstr>
      <vt:lpstr>Презентация PowerPoint</vt:lpstr>
      <vt:lpstr>Не следует:</vt:lpstr>
      <vt:lpstr>Следует:</vt:lpstr>
      <vt:lpstr>Презентация PowerPoint</vt:lpstr>
      <vt:lpstr>  Владение культурой телефонного разговора означает следующее:</vt:lpstr>
      <vt:lpstr>Владение культурой телефонного разговора означает следующее:</vt:lpstr>
      <vt:lpstr>Как сознательно владеть голосом, чтобы произвести хорошее впечатление и убедить собеседника?</vt:lpstr>
      <vt:lpstr>Презентация PowerPoint</vt:lpstr>
      <vt:lpstr>  В работе над презентацией использовались: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беседа по телефону</dc:title>
  <dc:creator>Torin</dc:creator>
  <cp:lastModifiedBy>DNA7 X86</cp:lastModifiedBy>
  <cp:revision>28</cp:revision>
  <dcterms:created xsi:type="dcterms:W3CDTF">2012-01-26T10:04:39Z</dcterms:created>
  <dcterms:modified xsi:type="dcterms:W3CDTF">2016-11-27T01:00:44Z</dcterms:modified>
</cp:coreProperties>
</file>