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nh nen power point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2000240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Электроскоп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282" y="4429132"/>
            <a:ext cx="4357686" cy="22145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Участник проекта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Николаев Олег Сергеевич,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Ученик 6 М класса МБОУ Лицей 185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Консультант проекта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Тимченко  Ирина Александровна,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физики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1652681" cy="938706"/>
          </a:xfrm>
          <a:prstGeom prst="rect">
            <a:avLst/>
          </a:prstGeom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133600" y="152400"/>
            <a:ext cx="62696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униципальное бюджетное общеобразовательное учреждение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города Новосибирска Лицей № 185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357554" y="214290"/>
            <a:ext cx="1845123" cy="442674"/>
          </a:xfrm>
          <a:prstGeom prst="round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Испытание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207"/>
          <a:stretch>
            <a:fillRect/>
          </a:stretch>
        </p:blipFill>
        <p:spPr>
          <a:xfrm>
            <a:off x="285720" y="543271"/>
            <a:ext cx="2286016" cy="2586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Прямая со стрелкой 4"/>
          <p:cNvCxnSpPr>
            <a:stCxn id="8" idx="2"/>
          </p:cNvCxnSpPr>
          <p:nvPr/>
        </p:nvCxnSpPr>
        <p:spPr>
          <a:xfrm rot="5400000">
            <a:off x="1776550" y="560843"/>
            <a:ext cx="377197" cy="1072840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7" idx="0"/>
          </p:cNvCxnSpPr>
          <p:nvPr/>
        </p:nvCxnSpPr>
        <p:spPr>
          <a:xfrm rot="16200000" flipV="1">
            <a:off x="1189075" y="2097017"/>
            <a:ext cx="428628" cy="520826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14414" y="2571744"/>
            <a:ext cx="898775" cy="408623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бумага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500042"/>
            <a:ext cx="1002672" cy="408623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7313"/>
          <a:stretch/>
        </p:blipFill>
        <p:spPr>
          <a:xfrm>
            <a:off x="3143240" y="785794"/>
            <a:ext cx="2571768" cy="217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599" b="13982"/>
          <a:stretch>
            <a:fillRect/>
          </a:stretch>
        </p:blipFill>
        <p:spPr>
          <a:xfrm>
            <a:off x="6215074" y="587321"/>
            <a:ext cx="2571768" cy="234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189" t="5451"/>
          <a:stretch>
            <a:fillRect/>
          </a:stretch>
        </p:blipFill>
        <p:spPr>
          <a:xfrm>
            <a:off x="4643438" y="3071810"/>
            <a:ext cx="2286016" cy="3524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356" t="10979" r="3625"/>
          <a:stretch>
            <a:fillRect/>
          </a:stretch>
        </p:blipFill>
        <p:spPr>
          <a:xfrm>
            <a:off x="1500166" y="3143248"/>
            <a:ext cx="2428892" cy="347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9" name="Прямая со стрелкой 18"/>
          <p:cNvCxnSpPr/>
          <p:nvPr/>
        </p:nvCxnSpPr>
        <p:spPr>
          <a:xfrm>
            <a:off x="4500562" y="1571612"/>
            <a:ext cx="500066" cy="214314"/>
          </a:xfrm>
          <a:prstGeom prst="straightConnector1">
            <a:avLst/>
          </a:prstGeom>
          <a:ln w="38100">
            <a:solidFill>
              <a:srgbClr val="FF339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214282" y="2643182"/>
            <a:ext cx="428628" cy="5193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143240" y="2500306"/>
            <a:ext cx="428628" cy="5193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2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215074" y="2428868"/>
            <a:ext cx="428628" cy="5193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3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1428728" y="6000768"/>
            <a:ext cx="428628" cy="5193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4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643438" y="6000768"/>
            <a:ext cx="428628" cy="5193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5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43372" y="2786058"/>
            <a:ext cx="1063077" cy="408623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натереть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58016" y="5072074"/>
            <a:ext cx="2000295" cy="1021556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Прикоснуться к металлическому стержню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928670"/>
            <a:ext cx="7358114" cy="1736646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прибор можно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изготовить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домашних условиях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действие электроскопа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демонстрировать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одноклассникам на уроках физики  проводить наблюдения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42976" y="357166"/>
            <a:ext cx="2134343" cy="442674"/>
          </a:xfrm>
          <a:prstGeom prst="round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Заключение </a:t>
            </a:r>
          </a:p>
        </p:txBody>
      </p:sp>
      <p:pic>
        <p:nvPicPr>
          <p:cNvPr id="6" name="Рисунок 5" descr="electroscope_showing_induction.png"/>
          <p:cNvPicPr>
            <a:picLocks noChangeAspect="1"/>
          </p:cNvPicPr>
          <p:nvPr/>
        </p:nvPicPr>
        <p:blipFill>
          <a:blip r:embed="rId2"/>
          <a:srcRect l="7983" r="4407" b="6250"/>
          <a:stretch>
            <a:fillRect/>
          </a:stretch>
        </p:blipFill>
        <p:spPr>
          <a:xfrm>
            <a:off x="2571736" y="2714620"/>
            <a:ext cx="4364068" cy="4007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642910" y="214290"/>
            <a:ext cx="8072494" cy="604540"/>
          </a:xfrm>
          <a:prstGeom prst="round2DiagRect">
            <a:avLst>
              <a:gd name="adj1" fmla="val 40941"/>
              <a:gd name="adj2" fmla="val 0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Электрические  явления на бытовом уровне 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071546"/>
            <a:ext cx="1664819" cy="510778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компьютер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1500174"/>
            <a:ext cx="1527580" cy="510778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телевизор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0892" y="1214422"/>
            <a:ext cx="1908261" cy="510778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холодильник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48" y="1714488"/>
            <a:ext cx="2684439" cy="510778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электроосвещение</a:t>
            </a:r>
          </a:p>
        </p:txBody>
      </p:sp>
      <p:pic>
        <p:nvPicPr>
          <p:cNvPr id="9" name="Рисунок 8" descr="acer-desktop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828870"/>
            <a:ext cx="2214546" cy="1723939"/>
          </a:xfrm>
          <a:prstGeom prst="rect">
            <a:avLst/>
          </a:prstGeom>
        </p:spPr>
      </p:pic>
      <p:pic>
        <p:nvPicPr>
          <p:cNvPr id="10" name="Рисунок 9" descr="телевизор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2214554"/>
            <a:ext cx="1914560" cy="1624003"/>
          </a:xfrm>
          <a:prstGeom prst="rect">
            <a:avLst/>
          </a:prstGeom>
        </p:spPr>
      </p:pic>
      <p:pic>
        <p:nvPicPr>
          <p:cNvPr id="11" name="Рисунок 10" descr="cbnes506720s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0180" y="1714488"/>
            <a:ext cx="1290512" cy="2143140"/>
          </a:xfrm>
          <a:prstGeom prst="rect">
            <a:avLst/>
          </a:prstGeom>
        </p:spPr>
      </p:pic>
      <p:pic>
        <p:nvPicPr>
          <p:cNvPr id="12" name="Рисунок 11" descr="089_big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285992"/>
            <a:ext cx="2209484" cy="1403022"/>
          </a:xfrm>
          <a:prstGeom prst="rect">
            <a:avLst/>
          </a:prstGeom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1214414" y="5357826"/>
            <a:ext cx="3084510" cy="919401"/>
          </a:xfrm>
          <a:prstGeom prst="wedgeRoundRectCallout">
            <a:avLst>
              <a:gd name="adj1" fmla="val 58555"/>
              <a:gd name="adj2" fmla="val -104384"/>
              <a:gd name="adj3" fmla="val 16667"/>
            </a:avLst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работают благодаря электрическому току</a:t>
            </a:r>
            <a:endParaRPr lang="ru-RU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143504" y="5429264"/>
            <a:ext cx="2286000" cy="919401"/>
          </a:xfrm>
          <a:prstGeom prst="wedgeRoundRectCallout">
            <a:avLst>
              <a:gd name="adj1" fmla="val -76426"/>
              <a:gd name="adj2" fmla="val -111127"/>
              <a:gd name="adj3" fmla="val 16667"/>
            </a:avLst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окружают нас повсеместно</a:t>
            </a:r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3896914" y="-39317"/>
            <a:ext cx="1278736" cy="8643999"/>
          </a:xfrm>
          <a:prstGeom prst="rightBrace">
            <a:avLst>
              <a:gd name="adj1" fmla="val 55601"/>
              <a:gd name="adj2" fmla="val 5053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3" idx="1"/>
            <a:endCxn id="4" idx="3"/>
          </p:cNvCxnSpPr>
          <p:nvPr/>
        </p:nvCxnSpPr>
        <p:spPr>
          <a:xfrm rot="5400000">
            <a:off x="3096515" y="-255708"/>
            <a:ext cx="508105" cy="26571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1"/>
            <a:endCxn id="5" idx="0"/>
          </p:cNvCxnSpPr>
          <p:nvPr/>
        </p:nvCxnSpPr>
        <p:spPr>
          <a:xfrm rot="5400000">
            <a:off x="3630951" y="451968"/>
            <a:ext cx="681344" cy="1415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3" idx="1"/>
            <a:endCxn id="7" idx="0"/>
          </p:cNvCxnSpPr>
          <p:nvPr/>
        </p:nvCxnSpPr>
        <p:spPr>
          <a:xfrm rot="16200000" flipH="1">
            <a:off x="4705983" y="792003"/>
            <a:ext cx="895658" cy="9493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3" idx="1"/>
            <a:endCxn id="6" idx="1"/>
          </p:cNvCxnSpPr>
          <p:nvPr/>
        </p:nvCxnSpPr>
        <p:spPr>
          <a:xfrm rot="16200000" flipH="1">
            <a:off x="5514534" y="-16548"/>
            <a:ext cx="650981" cy="23217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85720" y="214290"/>
            <a:ext cx="8286808" cy="1428760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Откуда же пошло такое слово, как «электрический»?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Почему тела электризуются, т.е. приобретают заряд?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 определить наличие заряда у  тела?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2428860" y="4143380"/>
            <a:ext cx="3143272" cy="1123712"/>
          </a:xfrm>
          <a:prstGeom prst="wedgeRoundRectCallout">
            <a:avLst>
              <a:gd name="adj1" fmla="val -65702"/>
              <a:gd name="adj2" fmla="val -11340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научиться определять наличие электрического заряда</a:t>
            </a:r>
          </a:p>
        </p:txBody>
      </p:sp>
      <p:sp>
        <p:nvSpPr>
          <p:cNvPr id="4" name="Овал 3"/>
          <p:cNvSpPr/>
          <p:nvPr/>
        </p:nvSpPr>
        <p:spPr>
          <a:xfrm>
            <a:off x="357158" y="1785926"/>
            <a:ext cx="2797732" cy="649188"/>
          </a:xfrm>
          <a:prstGeom prst="ellipse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714480" y="2643182"/>
            <a:ext cx="5572164" cy="919401"/>
          </a:xfrm>
          <a:prstGeom prst="wedgeRoundRectCallout">
            <a:avLst>
              <a:gd name="adj1" fmla="val -34889"/>
              <a:gd name="adj2" fmla="val -78592"/>
              <a:gd name="adj3" fmla="val 16667"/>
            </a:avLst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изготовить самодельный электроскоп и пронаблюдать за его работой</a:t>
            </a:r>
          </a:p>
        </p:txBody>
      </p:sp>
      <p:sp>
        <p:nvSpPr>
          <p:cNvPr id="6" name="Овал 5"/>
          <p:cNvSpPr/>
          <p:nvPr/>
        </p:nvSpPr>
        <p:spPr>
          <a:xfrm>
            <a:off x="357158" y="4214818"/>
            <a:ext cx="1615127" cy="649188"/>
          </a:xfrm>
          <a:prstGeom prst="ellipse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14282" y="5572140"/>
            <a:ext cx="3929090" cy="1123712"/>
          </a:xfrm>
          <a:prstGeom prst="wedgeRoundRectCallout">
            <a:avLst>
              <a:gd name="adj1" fmla="val -5844"/>
              <a:gd name="adj2" fmla="val -136106"/>
              <a:gd name="adj3" fmla="val 16667"/>
            </a:avLst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описать устройство, принцип действия и способ изготовления электроскопа</a:t>
            </a:r>
          </a:p>
        </p:txBody>
      </p:sp>
      <p:pic>
        <p:nvPicPr>
          <p:cNvPr id="8" name="Рисунок 7" descr="534_origina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1071546"/>
            <a:ext cx="2357422" cy="1768067"/>
          </a:xfrm>
          <a:prstGeom prst="rect">
            <a:avLst/>
          </a:prstGeom>
        </p:spPr>
      </p:pic>
      <p:pic>
        <p:nvPicPr>
          <p:cNvPr id="9" name="Рисунок 8" descr="Photoxpress_11261148-shocking-imag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2065" y="3786190"/>
            <a:ext cx="4036215" cy="269081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5720" y="285728"/>
            <a:ext cx="3643775" cy="510778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Слово «электрический» 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643438" y="285728"/>
            <a:ext cx="4071966" cy="1123712"/>
          </a:xfrm>
          <a:prstGeom prst="wedgeRoundRectCallout">
            <a:avLst>
              <a:gd name="adj1" fmla="val -65745"/>
              <a:gd name="adj2" fmla="val -28528"/>
              <a:gd name="adj3" fmla="val 16667"/>
            </a:avLst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происходит от греческого слова «электрон», что в переводе означает «янтарь»</a:t>
            </a:r>
          </a:p>
        </p:txBody>
      </p:sp>
      <p:sp>
        <p:nvSpPr>
          <p:cNvPr id="5" name="Овал 4"/>
          <p:cNvSpPr/>
          <p:nvPr/>
        </p:nvSpPr>
        <p:spPr>
          <a:xfrm>
            <a:off x="428596" y="1785926"/>
            <a:ext cx="3000396" cy="649188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н. э. 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214810" y="1643050"/>
            <a:ext cx="4219599" cy="919401"/>
          </a:xfrm>
          <a:prstGeom prst="round2DiagRect">
            <a:avLst>
              <a:gd name="adj1" fmla="val 28467"/>
              <a:gd name="adj2" fmla="val 0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Первые наблюдения электрических явлений </a:t>
            </a:r>
          </a:p>
        </p:txBody>
      </p:sp>
      <p:cxnSp>
        <p:nvCxnSpPr>
          <p:cNvPr id="8" name="Прямая со стрелкой 7"/>
          <p:cNvCxnSpPr>
            <a:stCxn id="5" idx="6"/>
            <a:endCxn id="6" idx="2"/>
          </p:cNvCxnSpPr>
          <p:nvPr/>
        </p:nvCxnSpPr>
        <p:spPr>
          <a:xfrm flipV="1">
            <a:off x="3428992" y="2102751"/>
            <a:ext cx="785818" cy="77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14282" y="5500702"/>
            <a:ext cx="32147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Фалес Милетский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(древнегреческий философ и математик из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Милета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710full-thale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642910" y="2643182"/>
            <a:ext cx="2397239" cy="271462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4071934" y="2928934"/>
            <a:ext cx="4143404" cy="1532334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впервые пронаблюдал электрическое взаимодействие тел </a:t>
            </a:r>
            <a:endParaRPr lang="ru-RU" sz="28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27505_html_5111e809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AF8F9"/>
              </a:clrFrom>
              <a:clrTo>
                <a:srgbClr val="FAF8F9">
                  <a:alpha val="0"/>
                </a:srgbClr>
              </a:clrTo>
            </a:clrChange>
          </a:blip>
          <a:srcRect l="14132" t="15152" r="10495" b="3029"/>
          <a:stretch>
            <a:fillRect/>
          </a:stretch>
        </p:blipFill>
        <p:spPr>
          <a:xfrm>
            <a:off x="4929190" y="4572007"/>
            <a:ext cx="2571768" cy="2169929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428596" y="2786058"/>
            <a:ext cx="1711332" cy="735747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Опыт 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736" y="214290"/>
            <a:ext cx="5000660" cy="2145268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натер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янтарь мехом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приблизил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 к небольшим телам (пылинкам, стружке или перьям)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пронаблюдал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что эти тела стали притягиваться к янтарю без объяснимой на то время причины</a:t>
            </a:r>
          </a:p>
        </p:txBody>
      </p:sp>
      <p:pic>
        <p:nvPicPr>
          <p:cNvPr id="5" name="Рисунок 4" descr="c6fbY.jpg"/>
          <p:cNvPicPr>
            <a:picLocks noChangeAspect="1"/>
          </p:cNvPicPr>
          <p:nvPr/>
        </p:nvPicPr>
        <p:blipFill>
          <a:blip r:embed="rId2"/>
          <a:srcRect t="10960"/>
          <a:stretch>
            <a:fillRect/>
          </a:stretch>
        </p:blipFill>
        <p:spPr>
          <a:xfrm>
            <a:off x="6786578" y="932976"/>
            <a:ext cx="2143140" cy="207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>
            <a:stCxn id="3" idx="6"/>
            <a:endCxn id="4" idx="2"/>
          </p:cNvCxnSpPr>
          <p:nvPr/>
        </p:nvCxnSpPr>
        <p:spPr>
          <a:xfrm flipV="1">
            <a:off x="2139928" y="2359558"/>
            <a:ext cx="2932138" cy="7943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357158" y="4143380"/>
            <a:ext cx="8429684" cy="2485787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взять:</a:t>
            </a:r>
            <a:endParaRPr lang="ru-RU" sz="20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мелко нарезанную бумагу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стеклянную палочку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лист бумаги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натереть стеклянную палочку о лист бумаги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подвести ее к мелко нарезанным бумажкам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виден эффект притяжения мелких кусочков к стеклянной палочке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282" y="1857364"/>
            <a:ext cx="2643206" cy="9194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Фалес Милетский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(древнегреческий философ и математик из </a:t>
            </a: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Милета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710full-thal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571472" y="285728"/>
            <a:ext cx="1387887" cy="157163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000496" y="3143248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Аналогичный опыт с электрическим взаимодействием тел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stCxn id="3" idx="6"/>
            <a:endCxn id="10" idx="0"/>
          </p:cNvCxnSpPr>
          <p:nvPr/>
        </p:nvCxnSpPr>
        <p:spPr>
          <a:xfrm>
            <a:off x="2139928" y="3153932"/>
            <a:ext cx="2432072" cy="9894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Рисунок 27" descr="du-040i3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3929066"/>
            <a:ext cx="4286248" cy="1702194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357290" y="214290"/>
            <a:ext cx="6644769" cy="510778"/>
          </a:xfrm>
          <a:prstGeom prst="round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Электризация, электрический заряд</a:t>
            </a: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4429124" y="2357430"/>
            <a:ext cx="3857652" cy="1123712"/>
          </a:xfrm>
          <a:prstGeom prst="wedgeRoundRectCallout">
            <a:avLst>
              <a:gd name="adj1" fmla="val -71856"/>
              <a:gd name="adj2" fmla="val -2323"/>
              <a:gd name="adj3" fmla="val 16667"/>
            </a:avLst>
          </a:prstGeom>
          <a:ln>
            <a:solidFill>
              <a:srgbClr val="FF33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разделение электрических зарядов в результате тесного контакта двух или более тел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4929198"/>
            <a:ext cx="2214578" cy="1123712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разноименные заряды притягиваются</a:t>
            </a:r>
          </a:p>
        </p:txBody>
      </p:sp>
      <p:sp>
        <p:nvSpPr>
          <p:cNvPr id="5" name="Овал 4"/>
          <p:cNvSpPr/>
          <p:nvPr/>
        </p:nvSpPr>
        <p:spPr>
          <a:xfrm>
            <a:off x="285720" y="1000108"/>
            <a:ext cx="3357586" cy="1168539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Электрический заряд 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000496" y="1000108"/>
            <a:ext cx="4786346" cy="1123712"/>
          </a:xfrm>
          <a:prstGeom prst="wedgeRoundRectCallout">
            <a:avLst>
              <a:gd name="adj1" fmla="val -58394"/>
              <a:gd name="adj2" fmla="val -10598"/>
              <a:gd name="adj3" fmla="val 16667"/>
            </a:avLst>
          </a:prstGeom>
          <a:ln>
            <a:solidFill>
              <a:srgbClr val="FF33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физическая величина, которая характеризует величину взаимодействия заряженных тел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34" y="2643182"/>
            <a:ext cx="3065702" cy="649188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Электризация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57422" y="3786190"/>
            <a:ext cx="4733417" cy="510778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Типы взаимодействия  зарядов 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15140" y="5000636"/>
            <a:ext cx="2214578" cy="1123712"/>
          </a:xfrm>
          <a:prstGeom prst="roundRect">
            <a:avLst/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одноименные заряды отталкиваются </a:t>
            </a:r>
          </a:p>
        </p:txBody>
      </p:sp>
      <p:pic>
        <p:nvPicPr>
          <p:cNvPr id="10" name="Рисунок 9" descr="image25128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26" b="21403"/>
          <a:stretch>
            <a:fillRect/>
          </a:stretch>
        </p:blipFill>
        <p:spPr>
          <a:xfrm>
            <a:off x="2571736" y="4429132"/>
            <a:ext cx="4027151" cy="2143140"/>
          </a:xfrm>
          <a:prstGeom prst="rect">
            <a:avLst/>
          </a:prstGeom>
        </p:spPr>
      </p:pic>
      <p:cxnSp>
        <p:nvCxnSpPr>
          <p:cNvPr id="12" name="Прямая со стрелкой 11"/>
          <p:cNvCxnSpPr>
            <a:stCxn id="8" idx="1"/>
            <a:endCxn id="4" idx="0"/>
          </p:cNvCxnSpPr>
          <p:nvPr/>
        </p:nvCxnSpPr>
        <p:spPr>
          <a:xfrm rot="10800000" flipV="1">
            <a:off x="1464448" y="4041578"/>
            <a:ext cx="892975" cy="887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3"/>
            <a:endCxn id="9" idx="0"/>
          </p:cNvCxnSpPr>
          <p:nvPr/>
        </p:nvCxnSpPr>
        <p:spPr>
          <a:xfrm>
            <a:off x="7090839" y="4041579"/>
            <a:ext cx="731590" cy="9590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928662" y="214290"/>
            <a:ext cx="7358114" cy="783193"/>
          </a:xfrm>
          <a:prstGeom prst="round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Устройство, принцип действия прибора для определения наличия электрического заряда</a:t>
            </a: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643306" y="2571744"/>
            <a:ext cx="4929190" cy="1396127"/>
          </a:xfrm>
          <a:prstGeom prst="wedgeRoundRectCallout">
            <a:avLst>
              <a:gd name="adj1" fmla="val -60494"/>
              <a:gd name="adj2" fmla="val -19192"/>
              <a:gd name="adj3" fmla="val 16667"/>
            </a:avLst>
          </a:prstGeom>
          <a:ln>
            <a:solidFill>
              <a:srgbClr val="FF33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одноименно заряженные тела взаимно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отталкиваются друг от друга 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электроскопе телами являются лепестки фольги или бумаги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4643446"/>
            <a:ext cx="6357982" cy="1804749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металлического стержня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 которому подвешены две полоски бумаги или алюминиевой фольги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стержень укреплён при помощи эбонитовой пробки внутри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металлического корпуса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цилиндрической формы, закрытого стеклянными крышками</a:t>
            </a:r>
          </a:p>
        </p:txBody>
      </p:sp>
      <p:sp>
        <p:nvSpPr>
          <p:cNvPr id="5" name="Овал 4"/>
          <p:cNvSpPr/>
          <p:nvPr/>
        </p:nvSpPr>
        <p:spPr>
          <a:xfrm>
            <a:off x="214282" y="1285860"/>
            <a:ext cx="2918012" cy="649188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Электроскоп 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857620" y="1214422"/>
            <a:ext cx="4659331" cy="1123712"/>
          </a:xfrm>
          <a:prstGeom prst="wedgeRoundRectCallout">
            <a:avLst>
              <a:gd name="adj1" fmla="val -63742"/>
              <a:gd name="adj2" fmla="val -34044"/>
              <a:gd name="adj3" fmla="val 16667"/>
            </a:avLst>
          </a:prstGeom>
          <a:solidFill>
            <a:srgbClr val="FF33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прибор позволяющий определить наличие электрического заряда, даже самого маленького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2357430"/>
            <a:ext cx="2286016" cy="1328023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работы электроскопа</a:t>
            </a:r>
          </a:p>
        </p:txBody>
      </p:sp>
      <p:sp>
        <p:nvSpPr>
          <p:cNvPr id="8" name="Овал 7"/>
          <p:cNvSpPr/>
          <p:nvPr/>
        </p:nvSpPr>
        <p:spPr>
          <a:xfrm>
            <a:off x="285720" y="3929066"/>
            <a:ext cx="4480501" cy="64918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Электроскоп состоит </a:t>
            </a:r>
          </a:p>
        </p:txBody>
      </p:sp>
      <p:pic>
        <p:nvPicPr>
          <p:cNvPr id="9" name="Рисунок 8" descr="Электроскоп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857628"/>
            <a:ext cx="2114976" cy="276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714612" y="214290"/>
            <a:ext cx="6143668" cy="3166824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соприкосновении заряженного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тела, например натёртой стеклянной палочки,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 стержнем электроскопа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электрические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заряды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распределяются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стержню и листочкам 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 как одноимённо заряженные тела отталкиваются, то под действием силы отталкивания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листочки электроскопа разойдутся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некоторый угол. </a:t>
            </a:r>
          </a:p>
        </p:txBody>
      </p:sp>
      <p:pic>
        <p:nvPicPr>
          <p:cNvPr id="4" name="Рисунок 3" descr="27505_html_m68adfb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8F9"/>
              </a:clrFrom>
              <a:clrTo>
                <a:srgbClr val="FAF8F9">
                  <a:alpha val="0"/>
                </a:srgbClr>
              </a:clrTo>
            </a:clrChange>
          </a:blip>
          <a:srcRect l="7749"/>
          <a:stretch>
            <a:fillRect/>
          </a:stretch>
        </p:blipFill>
        <p:spPr>
          <a:xfrm>
            <a:off x="214282" y="1285860"/>
            <a:ext cx="4645887" cy="4214842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4143380"/>
            <a:ext cx="6100784" cy="2485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Чем больше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величина заряда электроскопа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тем больше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сила отталкивания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листочков и тем на больший угол они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разойдутся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Следовательно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по углу расхождения листочков электроскопа можно судить о величине заряда, находящегося на электроскопе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2643174" y="1142984"/>
            <a:ext cx="2928958" cy="783193"/>
          </a:xfrm>
          <a:prstGeom prst="wedgeRoundRectCallout">
            <a:avLst>
              <a:gd name="adj1" fmla="val -64752"/>
              <a:gd name="adj2" fmla="val -10718"/>
              <a:gd name="adj3" fmla="val 16667"/>
            </a:avLst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изготовить электроскоп в домашних условиях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57158" y="214290"/>
            <a:ext cx="5000660" cy="783193"/>
          </a:xfrm>
          <a:prstGeom prst="round2Diag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  <a:cs typeface="Times New Roman" pitchFamily="18" charset="0"/>
              </a:rPr>
              <a:t>Изготовление простейшего самодельного электроскопа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214546" y="2071678"/>
            <a:ext cx="4000528" cy="1804749"/>
          </a:xfrm>
          <a:prstGeom prst="wedgeRoundRectCallout">
            <a:avLst>
              <a:gd name="adj1" fmla="val -59994"/>
              <a:gd name="adj2" fmla="val 2257"/>
              <a:gd name="adj3" fmla="val 16667"/>
            </a:avLst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стеклянная банка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полиэтиленовая крышка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металлический стержень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две полоски из тонкой  фольги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клей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4500570"/>
            <a:ext cx="4714908" cy="2247424"/>
          </a:xfrm>
          <a:prstGeom prst="roundRect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Пропустить стержень  через крышку почти целиком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Приклеить полоски к длинному концу стержня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Закрыть крышкой  банку и проследить, чтобы лепестки свободно свисали, не касаясь дна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lum bright="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02" y="214290"/>
            <a:ext cx="1966560" cy="2655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643702" y="2786058"/>
            <a:ext cx="1928196" cy="408623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стеклянная банка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lum bright="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290" t="16208"/>
          <a:stretch>
            <a:fillRect/>
          </a:stretch>
        </p:blipFill>
        <p:spPr>
          <a:xfrm>
            <a:off x="7143768" y="4286256"/>
            <a:ext cx="1334528" cy="223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6929454" y="3500438"/>
            <a:ext cx="1857388" cy="715089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полиэтиленовая крышка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14942" y="4643446"/>
            <a:ext cx="1785949" cy="715089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металлический стержень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86380" y="5786454"/>
            <a:ext cx="1766346" cy="715089"/>
          </a:xfrm>
          <a:prstGeom prst="round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две полоски из тонкой  фольги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28596" y="1285860"/>
            <a:ext cx="1785950" cy="442674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работы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20" y="2571744"/>
            <a:ext cx="1849502" cy="442674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5720" y="3929066"/>
            <a:ext cx="3286148" cy="442674"/>
          </a:xfrm>
          <a:prstGeom prst="roundRect">
            <a:avLst/>
          </a:prstGeom>
          <a:solidFill>
            <a:srgbClr val="0000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Порядок изготовления: </a:t>
            </a:r>
          </a:p>
        </p:txBody>
      </p:sp>
      <p:cxnSp>
        <p:nvCxnSpPr>
          <p:cNvPr id="23" name="Прямая со стрелкой 22"/>
          <p:cNvCxnSpPr>
            <a:stCxn id="16" idx="3"/>
          </p:cNvCxnSpPr>
          <p:nvPr/>
        </p:nvCxnSpPr>
        <p:spPr>
          <a:xfrm flipV="1">
            <a:off x="7052726" y="6072206"/>
            <a:ext cx="519670" cy="71793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4" idx="3"/>
          </p:cNvCxnSpPr>
          <p:nvPr/>
        </p:nvCxnSpPr>
        <p:spPr>
          <a:xfrm>
            <a:off x="7000891" y="5000991"/>
            <a:ext cx="714381" cy="142521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2" idx="2"/>
          </p:cNvCxnSpPr>
          <p:nvPr/>
        </p:nvCxnSpPr>
        <p:spPr>
          <a:xfrm rot="16200000" flipH="1">
            <a:off x="7822784" y="4250891"/>
            <a:ext cx="356483" cy="285754"/>
          </a:xfrm>
          <a:prstGeom prst="straightConnector1">
            <a:avLst/>
          </a:prstGeom>
          <a:ln w="381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507</Words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School</cp:lastModifiedBy>
  <cp:revision>25</cp:revision>
  <dcterms:created xsi:type="dcterms:W3CDTF">2016-04-01T05:36:22Z</dcterms:created>
  <dcterms:modified xsi:type="dcterms:W3CDTF">2016-04-02T07:24:41Z</dcterms:modified>
</cp:coreProperties>
</file>