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Default Extension="xlsx" ContentType="application/vnd.openxmlformats-officedocument.spreadsheetml.sheet"/>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7" r:id="rId4"/>
    <p:sldId id="258" r:id="rId5"/>
    <p:sldId id="259" r:id="rId6"/>
    <p:sldId id="275" r:id="rId7"/>
    <p:sldId id="260" r:id="rId8"/>
    <p:sldId id="274" r:id="rId9"/>
    <p:sldId id="261" r:id="rId10"/>
    <p:sldId id="278" r:id="rId11"/>
    <p:sldId id="262" r:id="rId12"/>
    <p:sldId id="263" r:id="rId13"/>
    <p:sldId id="264" r:id="rId14"/>
    <p:sldId id="269" r:id="rId15"/>
    <p:sldId id="266" r:id="rId16"/>
    <p:sldId id="279" r:id="rId17"/>
    <p:sldId id="265" r:id="rId18"/>
  </p:sldIdLst>
  <p:sldSz cx="9144000" cy="6858000" type="screen4x3"/>
  <p:notesSz cx="6858000" cy="973455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99CC00"/>
    <a:srgbClr val="FFCC66"/>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11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en-US" dirty="0"/>
              <a:t>The Queen :</a:t>
            </a:r>
            <a:endParaRPr lang="ru-RU" dirty="0"/>
          </a:p>
        </c:rich>
      </c:tx>
      <c:layout/>
    </c:title>
    <c:view3D>
      <c:rotX val="30"/>
      <c:perspective val="30"/>
    </c:view3D>
    <c:plotArea>
      <c:layout/>
      <c:pie3DChart>
        <c:varyColors val="1"/>
        <c:ser>
          <c:idx val="0"/>
          <c:order val="0"/>
          <c:tx>
            <c:strRef>
              <c:f>Лист1!$B$1</c:f>
              <c:strCache>
                <c:ptCount val="1"/>
                <c:pt idx="0">
                  <c:v>Продажи</c:v>
                </c:pt>
              </c:strCache>
            </c:strRef>
          </c:tx>
          <c:dPt>
            <c:idx val="0"/>
            <c:spPr>
              <a:gradFill rotWithShape="1">
                <a:gsLst>
                  <a:gs pos="0">
                    <a:schemeClr val="accent5">
                      <a:shade val="58000"/>
                      <a:satMod val="150000"/>
                    </a:schemeClr>
                  </a:gs>
                  <a:gs pos="72000">
                    <a:schemeClr val="accent5">
                      <a:tint val="90000"/>
                      <a:satMod val="135000"/>
                    </a:schemeClr>
                  </a:gs>
                  <a:gs pos="100000">
                    <a:schemeClr val="accent5">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c:spPr>
          </c:dPt>
          <c:dPt>
            <c:idx val="1"/>
            <c:spPr>
              <a:solidFill>
                <a:schemeClr val="accent1"/>
              </a:solidFill>
              <a:ln w="38100" cap="flat" cmpd="sng" algn="ctr">
                <a:solidFill>
                  <a:schemeClr val="accent1">
                    <a:shade val="50000"/>
                  </a:schemeClr>
                </a:solidFill>
                <a:prstDash val="solid"/>
              </a:ln>
              <a:effectLst/>
            </c:spPr>
          </c:dPt>
          <c:dPt>
            <c:idx val="2"/>
            <c:spPr>
              <a:gradFill rotWithShape="1">
                <a:gsLst>
                  <a:gs pos="0">
                    <a:schemeClr val="dk1">
                      <a:shade val="58000"/>
                      <a:satMod val="150000"/>
                    </a:schemeClr>
                  </a:gs>
                  <a:gs pos="72000">
                    <a:schemeClr val="dk1">
                      <a:tint val="90000"/>
                      <a:satMod val="135000"/>
                    </a:schemeClr>
                  </a:gs>
                  <a:gs pos="100000">
                    <a:schemeClr val="dk1">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c:spPr>
          </c:dPt>
          <c:dLbls>
            <c:dLbl>
              <c:idx val="3"/>
              <c:delete val="1"/>
            </c:dLbl>
            <c:showPercent val="1"/>
            <c:showLeaderLines val="1"/>
          </c:dLbls>
          <c:cat>
            <c:strRef>
              <c:f>Лист1!$A$2:$A$5</c:f>
              <c:strCache>
                <c:ptCount val="3"/>
                <c:pt idx="0">
                  <c:v>is important symbol of unity</c:v>
                </c:pt>
                <c:pt idx="1">
                  <c:v>is a full-fledged head of state</c:v>
                </c:pt>
                <c:pt idx="2">
                  <c:v>almost irrelevant in the UK</c:v>
                </c:pt>
              </c:strCache>
            </c:strRef>
          </c:cat>
          <c:val>
            <c:numRef>
              <c:f>Лист1!$B$2:$B$5</c:f>
              <c:numCache>
                <c:formatCode>General</c:formatCode>
                <c:ptCount val="4"/>
                <c:pt idx="0">
                  <c:v>56</c:v>
                </c:pt>
                <c:pt idx="1">
                  <c:v>42</c:v>
                </c:pt>
                <c:pt idx="2">
                  <c:v>2</c:v>
                </c:pt>
              </c:numCache>
            </c:numRef>
          </c:val>
        </c:ser>
        <c:dLbls>
          <c:showPercent val="1"/>
        </c:dLbls>
      </c:pie3DChart>
    </c:plotArea>
    <c:legend>
      <c:legendPos val="t"/>
      <c:legendEntry>
        <c:idx val="3"/>
        <c:delete val="1"/>
      </c:legendEntry>
      <c:layout/>
    </c:legend>
    <c:plotVisOnly val="1"/>
  </c:chart>
  <c:txPr>
    <a:bodyPr/>
    <a:lstStyle/>
    <a:p>
      <a:pPr>
        <a:defRPr sz="1800"/>
      </a:pPr>
      <a:endParaRPr lang="ru-RU"/>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AD9FC2-C1AC-475A-B67F-78788AF487EE}"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ru-RU"/>
        </a:p>
      </dgm:t>
    </dgm:pt>
    <dgm:pt modelId="{28A88FF6-62AA-45C1-AE16-D1AA1FD64358}">
      <dgm:prSet phldrT="[Текст]" custT="1"/>
      <dgm:spPr>
        <a:solidFill>
          <a:srgbClr val="00B050"/>
        </a:solidFill>
      </dgm:spPr>
      <dgm:t>
        <a:bodyPr/>
        <a:lstStyle/>
        <a:p>
          <a:r>
            <a:rPr lang="en-US" sz="1600" b="1" dirty="0" smtClean="0"/>
            <a:t>PARLIAMENT</a:t>
          </a:r>
          <a:endParaRPr lang="ru-RU" sz="1600" b="1" dirty="0"/>
        </a:p>
      </dgm:t>
    </dgm:pt>
    <dgm:pt modelId="{4B487E51-8EA9-43B8-BFD4-7236D351DDCF}" type="parTrans" cxnId="{559C2996-B282-43A1-822B-02599AD00951}">
      <dgm:prSet/>
      <dgm:spPr/>
      <dgm:t>
        <a:bodyPr/>
        <a:lstStyle/>
        <a:p>
          <a:endParaRPr lang="ru-RU"/>
        </a:p>
      </dgm:t>
    </dgm:pt>
    <dgm:pt modelId="{C6E62FE0-D534-4ED0-BFEB-B333B9F4AEAB}" type="sibTrans" cxnId="{559C2996-B282-43A1-822B-02599AD00951}">
      <dgm:prSet/>
      <dgm:spPr/>
      <dgm:t>
        <a:bodyPr/>
        <a:lstStyle/>
        <a:p>
          <a:endParaRPr lang="ru-RU"/>
        </a:p>
      </dgm:t>
    </dgm:pt>
    <dgm:pt modelId="{B9535D3F-5AF1-4DFA-BB43-DDF76DAF84BC}">
      <dgm:prSet phldrT="[Текст]"/>
      <dgm:spPr/>
      <dgm:t>
        <a:bodyPr/>
        <a:lstStyle/>
        <a:p>
          <a:r>
            <a:rPr lang="en-US" dirty="0" smtClean="0"/>
            <a:t>Queen</a:t>
          </a:r>
          <a:endParaRPr lang="ru-RU" dirty="0"/>
        </a:p>
      </dgm:t>
    </dgm:pt>
    <dgm:pt modelId="{35B5E178-0146-4434-80BA-2F17862FCA6E}" type="parTrans" cxnId="{759194B6-E048-4072-941C-D93E4D3C4A0A}">
      <dgm:prSet/>
      <dgm:spPr/>
      <dgm:t>
        <a:bodyPr/>
        <a:lstStyle/>
        <a:p>
          <a:endParaRPr lang="ru-RU"/>
        </a:p>
      </dgm:t>
    </dgm:pt>
    <dgm:pt modelId="{CB5DDEC7-780F-4B29-8C03-8F1952DC59F8}" type="sibTrans" cxnId="{759194B6-E048-4072-941C-D93E4D3C4A0A}">
      <dgm:prSet/>
      <dgm:spPr/>
      <dgm:t>
        <a:bodyPr/>
        <a:lstStyle/>
        <a:p>
          <a:endParaRPr lang="ru-RU"/>
        </a:p>
      </dgm:t>
    </dgm:pt>
    <dgm:pt modelId="{BFDBC105-339F-4991-8C0E-68A9E64D5E2B}">
      <dgm:prSet phldrT="[Текст]"/>
      <dgm:spPr/>
      <dgm:t>
        <a:bodyPr/>
        <a:lstStyle/>
        <a:p>
          <a:r>
            <a:rPr lang="en-US" dirty="0" smtClean="0"/>
            <a:t>House of Lords</a:t>
          </a:r>
          <a:endParaRPr lang="ru-RU" dirty="0"/>
        </a:p>
      </dgm:t>
    </dgm:pt>
    <dgm:pt modelId="{ADAD9754-5EBA-41E1-A1FC-148721A05163}" type="parTrans" cxnId="{9D14E0FE-BEDC-455C-A322-3D8F82528890}">
      <dgm:prSet/>
      <dgm:spPr/>
      <dgm:t>
        <a:bodyPr/>
        <a:lstStyle/>
        <a:p>
          <a:endParaRPr lang="ru-RU"/>
        </a:p>
      </dgm:t>
    </dgm:pt>
    <dgm:pt modelId="{F8506473-53AF-4774-9FEE-AC2AA8048D92}" type="sibTrans" cxnId="{9D14E0FE-BEDC-455C-A322-3D8F82528890}">
      <dgm:prSet/>
      <dgm:spPr/>
      <dgm:t>
        <a:bodyPr/>
        <a:lstStyle/>
        <a:p>
          <a:endParaRPr lang="ru-RU"/>
        </a:p>
      </dgm:t>
    </dgm:pt>
    <dgm:pt modelId="{6EC58870-FAA2-48E5-B81A-22BFDD163709}">
      <dgm:prSet phldrT="[Текст]"/>
      <dgm:spPr/>
      <dgm:t>
        <a:bodyPr/>
        <a:lstStyle/>
        <a:p>
          <a:r>
            <a:rPr lang="en-US" dirty="0" smtClean="0"/>
            <a:t>House of Commons</a:t>
          </a:r>
          <a:endParaRPr lang="ru-RU" dirty="0"/>
        </a:p>
      </dgm:t>
    </dgm:pt>
    <dgm:pt modelId="{9AD3B7EE-CCCC-42C3-A103-B1BD62A06CFF}" type="parTrans" cxnId="{15B2722E-1A03-469F-9EDD-ACC36328C17B}">
      <dgm:prSet/>
      <dgm:spPr/>
      <dgm:t>
        <a:bodyPr/>
        <a:lstStyle/>
        <a:p>
          <a:endParaRPr lang="ru-RU"/>
        </a:p>
      </dgm:t>
    </dgm:pt>
    <dgm:pt modelId="{52DEE4CE-7A34-441B-ABEB-B5FB2A369137}" type="sibTrans" cxnId="{15B2722E-1A03-469F-9EDD-ACC36328C17B}">
      <dgm:prSet/>
      <dgm:spPr/>
      <dgm:t>
        <a:bodyPr/>
        <a:lstStyle/>
        <a:p>
          <a:endParaRPr lang="ru-RU"/>
        </a:p>
      </dgm:t>
    </dgm:pt>
    <dgm:pt modelId="{8D1E0325-02F2-4233-97DE-6E5E3F8D7B26}">
      <dgm:prSet/>
      <dgm:spPr/>
      <dgm:t>
        <a:bodyPr/>
        <a:lstStyle/>
        <a:p>
          <a:endParaRPr lang="ru-RU"/>
        </a:p>
      </dgm:t>
    </dgm:pt>
    <dgm:pt modelId="{2C5F4EF5-A4BB-4378-8F3D-617417E8CC58}" type="parTrans" cxnId="{8EDB6F5C-C935-4C60-A312-590B11D2AC72}">
      <dgm:prSet/>
      <dgm:spPr/>
      <dgm:t>
        <a:bodyPr/>
        <a:lstStyle/>
        <a:p>
          <a:endParaRPr lang="ru-RU"/>
        </a:p>
      </dgm:t>
    </dgm:pt>
    <dgm:pt modelId="{F12E1FA0-8EC2-42D1-BAA4-818C8E259D09}" type="sibTrans" cxnId="{8EDB6F5C-C935-4C60-A312-590B11D2AC72}">
      <dgm:prSet/>
      <dgm:spPr/>
      <dgm:t>
        <a:bodyPr/>
        <a:lstStyle/>
        <a:p>
          <a:endParaRPr lang="ru-RU"/>
        </a:p>
      </dgm:t>
    </dgm:pt>
    <dgm:pt modelId="{04A02338-14D9-4F13-91DB-DD328D45938A}" type="pres">
      <dgm:prSet presAssocID="{4DAD9FC2-C1AC-475A-B67F-78788AF487EE}" presName="cycle" presStyleCnt="0">
        <dgm:presLayoutVars>
          <dgm:chMax val="1"/>
          <dgm:dir/>
          <dgm:animLvl val="ctr"/>
          <dgm:resizeHandles val="exact"/>
        </dgm:presLayoutVars>
      </dgm:prSet>
      <dgm:spPr/>
      <dgm:t>
        <a:bodyPr/>
        <a:lstStyle/>
        <a:p>
          <a:endParaRPr lang="ru-RU"/>
        </a:p>
      </dgm:t>
    </dgm:pt>
    <dgm:pt modelId="{A03D5F9A-873A-4174-8999-5D2597E1EF90}" type="pres">
      <dgm:prSet presAssocID="{28A88FF6-62AA-45C1-AE16-D1AA1FD64358}" presName="centerShape" presStyleLbl="node0" presStyleIdx="0" presStyleCnt="1" custScaleX="113084" custScaleY="107245" custLinFactNeighborX="570" custLinFactNeighborY="-43965"/>
      <dgm:spPr/>
      <dgm:t>
        <a:bodyPr/>
        <a:lstStyle/>
        <a:p>
          <a:endParaRPr lang="ru-RU"/>
        </a:p>
      </dgm:t>
    </dgm:pt>
    <dgm:pt modelId="{5D118030-0B96-47EA-8D1F-0BB1ED48ECC5}" type="pres">
      <dgm:prSet presAssocID="{35B5E178-0146-4434-80BA-2F17862FCA6E}" presName="parTrans" presStyleLbl="bgSibTrans2D1" presStyleIdx="0" presStyleCnt="3"/>
      <dgm:spPr/>
      <dgm:t>
        <a:bodyPr/>
        <a:lstStyle/>
        <a:p>
          <a:endParaRPr lang="ru-RU"/>
        </a:p>
      </dgm:t>
    </dgm:pt>
    <dgm:pt modelId="{4D61085F-550E-47F9-A419-80DB2E01281C}" type="pres">
      <dgm:prSet presAssocID="{B9535D3F-5AF1-4DFA-BB43-DDF76DAF84BC}" presName="node" presStyleLbl="node1" presStyleIdx="0" presStyleCnt="3" custRadScaleRad="131343" custRadScaleInc="11019">
        <dgm:presLayoutVars>
          <dgm:bulletEnabled val="1"/>
        </dgm:presLayoutVars>
      </dgm:prSet>
      <dgm:spPr/>
      <dgm:t>
        <a:bodyPr/>
        <a:lstStyle/>
        <a:p>
          <a:endParaRPr lang="ru-RU"/>
        </a:p>
      </dgm:t>
    </dgm:pt>
    <dgm:pt modelId="{D34795EE-15FE-44FF-9442-11E4FCEA8A15}" type="pres">
      <dgm:prSet presAssocID="{ADAD9754-5EBA-41E1-A1FC-148721A05163}" presName="parTrans" presStyleLbl="bgSibTrans2D1" presStyleIdx="1" presStyleCnt="3"/>
      <dgm:spPr/>
      <dgm:t>
        <a:bodyPr/>
        <a:lstStyle/>
        <a:p>
          <a:endParaRPr lang="ru-RU"/>
        </a:p>
      </dgm:t>
    </dgm:pt>
    <dgm:pt modelId="{6744356B-BCE0-4ECA-A0C6-AECFFC7753D6}" type="pres">
      <dgm:prSet presAssocID="{BFDBC105-339F-4991-8C0E-68A9E64D5E2B}" presName="node" presStyleLbl="node1" presStyleIdx="1" presStyleCnt="3" custRadScaleRad="7885" custRadScaleInc="272495">
        <dgm:presLayoutVars>
          <dgm:bulletEnabled val="1"/>
        </dgm:presLayoutVars>
      </dgm:prSet>
      <dgm:spPr/>
      <dgm:t>
        <a:bodyPr/>
        <a:lstStyle/>
        <a:p>
          <a:endParaRPr lang="ru-RU"/>
        </a:p>
      </dgm:t>
    </dgm:pt>
    <dgm:pt modelId="{75DE4A28-C727-415E-8C86-E1B81D037EDA}" type="pres">
      <dgm:prSet presAssocID="{9AD3B7EE-CCCC-42C3-A103-B1BD62A06CFF}" presName="parTrans" presStyleLbl="bgSibTrans2D1" presStyleIdx="2" presStyleCnt="3"/>
      <dgm:spPr/>
      <dgm:t>
        <a:bodyPr/>
        <a:lstStyle/>
        <a:p>
          <a:endParaRPr lang="ru-RU"/>
        </a:p>
      </dgm:t>
    </dgm:pt>
    <dgm:pt modelId="{D34639B1-44E8-49BE-BA3D-C9549EAD3490}" type="pres">
      <dgm:prSet presAssocID="{6EC58870-FAA2-48E5-B81A-22BFDD163709}" presName="node" presStyleLbl="node1" presStyleIdx="2" presStyleCnt="3" custRadScaleRad="99166" custRadScaleInc="38965">
        <dgm:presLayoutVars>
          <dgm:bulletEnabled val="1"/>
        </dgm:presLayoutVars>
      </dgm:prSet>
      <dgm:spPr/>
      <dgm:t>
        <a:bodyPr/>
        <a:lstStyle/>
        <a:p>
          <a:endParaRPr lang="ru-RU"/>
        </a:p>
      </dgm:t>
    </dgm:pt>
  </dgm:ptLst>
  <dgm:cxnLst>
    <dgm:cxn modelId="{6B38D511-30FE-4010-AA62-DD8CB23B2FC2}" type="presOf" srcId="{9AD3B7EE-CCCC-42C3-A103-B1BD62A06CFF}" destId="{75DE4A28-C727-415E-8C86-E1B81D037EDA}" srcOrd="0" destOrd="0" presId="urn:microsoft.com/office/officeart/2005/8/layout/radial4"/>
    <dgm:cxn modelId="{361542B6-B7D1-44C7-84CE-DAF051B48D13}" type="presOf" srcId="{4DAD9FC2-C1AC-475A-B67F-78788AF487EE}" destId="{04A02338-14D9-4F13-91DB-DD328D45938A}" srcOrd="0" destOrd="0" presId="urn:microsoft.com/office/officeart/2005/8/layout/radial4"/>
    <dgm:cxn modelId="{15B2722E-1A03-469F-9EDD-ACC36328C17B}" srcId="{28A88FF6-62AA-45C1-AE16-D1AA1FD64358}" destId="{6EC58870-FAA2-48E5-B81A-22BFDD163709}" srcOrd="2" destOrd="0" parTransId="{9AD3B7EE-CCCC-42C3-A103-B1BD62A06CFF}" sibTransId="{52DEE4CE-7A34-441B-ABEB-B5FB2A369137}"/>
    <dgm:cxn modelId="{71EC060A-829C-4476-996D-B675B85F441E}" type="presOf" srcId="{35B5E178-0146-4434-80BA-2F17862FCA6E}" destId="{5D118030-0B96-47EA-8D1F-0BB1ED48ECC5}" srcOrd="0" destOrd="0" presId="urn:microsoft.com/office/officeart/2005/8/layout/radial4"/>
    <dgm:cxn modelId="{759194B6-E048-4072-941C-D93E4D3C4A0A}" srcId="{28A88FF6-62AA-45C1-AE16-D1AA1FD64358}" destId="{B9535D3F-5AF1-4DFA-BB43-DDF76DAF84BC}" srcOrd="0" destOrd="0" parTransId="{35B5E178-0146-4434-80BA-2F17862FCA6E}" sibTransId="{CB5DDEC7-780F-4B29-8C03-8F1952DC59F8}"/>
    <dgm:cxn modelId="{9D14E0FE-BEDC-455C-A322-3D8F82528890}" srcId="{28A88FF6-62AA-45C1-AE16-D1AA1FD64358}" destId="{BFDBC105-339F-4991-8C0E-68A9E64D5E2B}" srcOrd="1" destOrd="0" parTransId="{ADAD9754-5EBA-41E1-A1FC-148721A05163}" sibTransId="{F8506473-53AF-4774-9FEE-AC2AA8048D92}"/>
    <dgm:cxn modelId="{91F42418-EF43-49DF-B46A-143585499617}" type="presOf" srcId="{6EC58870-FAA2-48E5-B81A-22BFDD163709}" destId="{D34639B1-44E8-49BE-BA3D-C9549EAD3490}" srcOrd="0" destOrd="0" presId="urn:microsoft.com/office/officeart/2005/8/layout/radial4"/>
    <dgm:cxn modelId="{F4112BB3-B0F4-412D-B7C3-B7601A2A6C05}" type="presOf" srcId="{B9535D3F-5AF1-4DFA-BB43-DDF76DAF84BC}" destId="{4D61085F-550E-47F9-A419-80DB2E01281C}" srcOrd="0" destOrd="0" presId="urn:microsoft.com/office/officeart/2005/8/layout/radial4"/>
    <dgm:cxn modelId="{0AB1194F-CD7C-4C96-95CA-77D0283D69E4}" type="presOf" srcId="{28A88FF6-62AA-45C1-AE16-D1AA1FD64358}" destId="{A03D5F9A-873A-4174-8999-5D2597E1EF90}" srcOrd="0" destOrd="0" presId="urn:microsoft.com/office/officeart/2005/8/layout/radial4"/>
    <dgm:cxn modelId="{559C2996-B282-43A1-822B-02599AD00951}" srcId="{4DAD9FC2-C1AC-475A-B67F-78788AF487EE}" destId="{28A88FF6-62AA-45C1-AE16-D1AA1FD64358}" srcOrd="0" destOrd="0" parTransId="{4B487E51-8EA9-43B8-BFD4-7236D351DDCF}" sibTransId="{C6E62FE0-D534-4ED0-BFEB-B333B9F4AEAB}"/>
    <dgm:cxn modelId="{E0D04469-1037-44A5-8827-F1500B5C9CD1}" type="presOf" srcId="{ADAD9754-5EBA-41E1-A1FC-148721A05163}" destId="{D34795EE-15FE-44FF-9442-11E4FCEA8A15}" srcOrd="0" destOrd="0" presId="urn:microsoft.com/office/officeart/2005/8/layout/radial4"/>
    <dgm:cxn modelId="{4C5F3E1E-2B8E-4430-A024-AA0013F022D3}" type="presOf" srcId="{BFDBC105-339F-4991-8C0E-68A9E64D5E2B}" destId="{6744356B-BCE0-4ECA-A0C6-AECFFC7753D6}" srcOrd="0" destOrd="0" presId="urn:microsoft.com/office/officeart/2005/8/layout/radial4"/>
    <dgm:cxn modelId="{8EDB6F5C-C935-4C60-A312-590B11D2AC72}" srcId="{4DAD9FC2-C1AC-475A-B67F-78788AF487EE}" destId="{8D1E0325-02F2-4233-97DE-6E5E3F8D7B26}" srcOrd="1" destOrd="0" parTransId="{2C5F4EF5-A4BB-4378-8F3D-617417E8CC58}" sibTransId="{F12E1FA0-8EC2-42D1-BAA4-818C8E259D09}"/>
    <dgm:cxn modelId="{FB08A439-92C1-4065-AC1F-109BBC20DFE1}" type="presParOf" srcId="{04A02338-14D9-4F13-91DB-DD328D45938A}" destId="{A03D5F9A-873A-4174-8999-5D2597E1EF90}" srcOrd="0" destOrd="0" presId="urn:microsoft.com/office/officeart/2005/8/layout/radial4"/>
    <dgm:cxn modelId="{C36082CF-7C69-43A1-9E22-816374A93A7B}" type="presParOf" srcId="{04A02338-14D9-4F13-91DB-DD328D45938A}" destId="{5D118030-0B96-47EA-8D1F-0BB1ED48ECC5}" srcOrd="1" destOrd="0" presId="urn:microsoft.com/office/officeart/2005/8/layout/radial4"/>
    <dgm:cxn modelId="{B52849D3-3BF0-4174-A2DF-DC27B9A96432}" type="presParOf" srcId="{04A02338-14D9-4F13-91DB-DD328D45938A}" destId="{4D61085F-550E-47F9-A419-80DB2E01281C}" srcOrd="2" destOrd="0" presId="urn:microsoft.com/office/officeart/2005/8/layout/radial4"/>
    <dgm:cxn modelId="{9138BD4B-9171-4958-89D5-F2ADE60A4280}" type="presParOf" srcId="{04A02338-14D9-4F13-91DB-DD328D45938A}" destId="{D34795EE-15FE-44FF-9442-11E4FCEA8A15}" srcOrd="3" destOrd="0" presId="urn:microsoft.com/office/officeart/2005/8/layout/radial4"/>
    <dgm:cxn modelId="{2DCFC942-86DC-4583-8021-0FABEC74FE6A}" type="presParOf" srcId="{04A02338-14D9-4F13-91DB-DD328D45938A}" destId="{6744356B-BCE0-4ECA-A0C6-AECFFC7753D6}" srcOrd="4" destOrd="0" presId="urn:microsoft.com/office/officeart/2005/8/layout/radial4"/>
    <dgm:cxn modelId="{E3FE04DC-1275-4C8B-B37D-988F498A4F7D}" type="presParOf" srcId="{04A02338-14D9-4F13-91DB-DD328D45938A}" destId="{75DE4A28-C727-415E-8C86-E1B81D037EDA}" srcOrd="5" destOrd="0" presId="urn:microsoft.com/office/officeart/2005/8/layout/radial4"/>
    <dgm:cxn modelId="{6396834D-8F0F-464E-A3A4-1617C0C0A9E6}" type="presParOf" srcId="{04A02338-14D9-4F13-91DB-DD328D45938A}" destId="{D34639B1-44E8-49BE-BA3D-C9549EAD3490}" srcOrd="6"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D2884FB-21DB-4901-8803-48546CDC2656}"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ru-RU"/>
        </a:p>
      </dgm:t>
    </dgm:pt>
    <dgm:pt modelId="{4AEC224C-8B95-433A-8F7A-AF6DBC70AC9D}">
      <dgm:prSet phldrT="[Текст]"/>
      <dgm:spPr/>
      <dgm:t>
        <a:bodyPr/>
        <a:lstStyle/>
        <a:p>
          <a:r>
            <a:rPr lang="en-US" dirty="0" smtClean="0"/>
            <a:t>Norman times</a:t>
          </a:r>
          <a:endParaRPr lang="ru-RU" dirty="0"/>
        </a:p>
      </dgm:t>
    </dgm:pt>
    <dgm:pt modelId="{B25709C6-A3DF-45A1-A931-E23A94A0BC74}" type="parTrans" cxnId="{14A92582-A6A9-4500-963F-E5354CEBF011}">
      <dgm:prSet/>
      <dgm:spPr/>
      <dgm:t>
        <a:bodyPr/>
        <a:lstStyle/>
        <a:p>
          <a:endParaRPr lang="ru-RU"/>
        </a:p>
      </dgm:t>
    </dgm:pt>
    <dgm:pt modelId="{7A0CC531-F978-4025-A5B2-1EBAE9012F3A}" type="sibTrans" cxnId="{14A92582-A6A9-4500-963F-E5354CEBF011}">
      <dgm:prSet/>
      <dgm:spPr/>
      <dgm:t>
        <a:bodyPr/>
        <a:lstStyle/>
        <a:p>
          <a:endParaRPr lang="ru-RU"/>
        </a:p>
      </dgm:t>
    </dgm:pt>
    <dgm:pt modelId="{06283FA1-8652-4641-9762-C6443B54575A}">
      <dgm:prSet phldrT="[Текст]"/>
      <dgm:spPr/>
      <dgm:t>
        <a:bodyPr/>
        <a:lstStyle/>
        <a:p>
          <a:r>
            <a:rPr lang="en-US" b="1" dirty="0" smtClean="0">
              <a:ln w="50800"/>
              <a:solidFill>
                <a:schemeClr val="bg1">
                  <a:shade val="50000"/>
                </a:schemeClr>
              </a:solidFill>
            </a:rPr>
            <a:t>The Queen and the Privy Council was the primary authority</a:t>
          </a:r>
          <a:endParaRPr lang="ru-RU" dirty="0"/>
        </a:p>
      </dgm:t>
    </dgm:pt>
    <dgm:pt modelId="{D530FA7D-B262-42F0-B25D-10E5F041815E}" type="parTrans" cxnId="{3AAA5BD2-A2EE-4FEF-B669-7091D750AFCC}">
      <dgm:prSet/>
      <dgm:spPr/>
      <dgm:t>
        <a:bodyPr/>
        <a:lstStyle/>
        <a:p>
          <a:endParaRPr lang="ru-RU"/>
        </a:p>
      </dgm:t>
    </dgm:pt>
    <dgm:pt modelId="{903F57F8-6CF4-4B50-9ACD-5A1336F455AD}" type="sibTrans" cxnId="{3AAA5BD2-A2EE-4FEF-B669-7091D750AFCC}">
      <dgm:prSet/>
      <dgm:spPr/>
      <dgm:t>
        <a:bodyPr/>
        <a:lstStyle/>
        <a:p>
          <a:endParaRPr lang="ru-RU"/>
        </a:p>
      </dgm:t>
    </dgm:pt>
    <dgm:pt modelId="{02E328B3-2974-4726-A2F1-71898BD6424E}">
      <dgm:prSet phldrT="[Текст]"/>
      <dgm:spPr>
        <a:solidFill>
          <a:srgbClr val="99CC00"/>
        </a:solidFill>
      </dgm:spPr>
      <dgm:t>
        <a:bodyPr/>
        <a:lstStyle/>
        <a:p>
          <a:r>
            <a:rPr lang="en-US" dirty="0" smtClean="0"/>
            <a:t>In our time</a:t>
          </a:r>
          <a:endParaRPr lang="ru-RU" dirty="0"/>
        </a:p>
      </dgm:t>
    </dgm:pt>
    <dgm:pt modelId="{70CFBDC5-9306-4DEC-A4C7-5EB6E1AD6DBB}" type="parTrans" cxnId="{6BE4451E-302F-4220-80D9-4CBAD2133774}">
      <dgm:prSet/>
      <dgm:spPr/>
      <dgm:t>
        <a:bodyPr/>
        <a:lstStyle/>
        <a:p>
          <a:endParaRPr lang="ru-RU"/>
        </a:p>
      </dgm:t>
    </dgm:pt>
    <dgm:pt modelId="{DF1FE31F-445C-4297-A86F-ABCFC32B6FE1}" type="sibTrans" cxnId="{6BE4451E-302F-4220-80D9-4CBAD2133774}">
      <dgm:prSet/>
      <dgm:spPr/>
      <dgm:t>
        <a:bodyPr/>
        <a:lstStyle/>
        <a:p>
          <a:endParaRPr lang="ru-RU"/>
        </a:p>
      </dgm:t>
    </dgm:pt>
    <dgm:pt modelId="{E953D633-20A4-44C4-82F0-A20FBD7293ED}">
      <dgm:prSet phldrT="[Текст]"/>
      <dgm:spPr>
        <a:solidFill>
          <a:srgbClr val="FFFFCC">
            <a:alpha val="89804"/>
          </a:srgbClr>
        </a:solidFill>
      </dgm:spPr>
      <dgm:t>
        <a:bodyPr/>
        <a:lstStyle/>
        <a:p>
          <a:r>
            <a:rPr lang="en-US" b="1" dirty="0" smtClean="0"/>
            <a:t>The Queen has full power in the Privy Council, but the Privy Council doesn’t have full power in the Society</a:t>
          </a:r>
          <a:endParaRPr lang="ru-RU" b="1" dirty="0"/>
        </a:p>
      </dgm:t>
    </dgm:pt>
    <dgm:pt modelId="{4092D507-E7F9-4044-82FA-ED389EF35CAF}" type="parTrans" cxnId="{D6C71FFC-AB1F-4431-8B57-B1454BDD9D7E}">
      <dgm:prSet/>
      <dgm:spPr/>
      <dgm:t>
        <a:bodyPr/>
        <a:lstStyle/>
        <a:p>
          <a:endParaRPr lang="ru-RU"/>
        </a:p>
      </dgm:t>
    </dgm:pt>
    <dgm:pt modelId="{F9CB8CB2-3DC9-4A5E-87E0-1E55F626FB0F}" type="sibTrans" cxnId="{D6C71FFC-AB1F-4431-8B57-B1454BDD9D7E}">
      <dgm:prSet/>
      <dgm:spPr/>
      <dgm:t>
        <a:bodyPr/>
        <a:lstStyle/>
        <a:p>
          <a:endParaRPr lang="ru-RU"/>
        </a:p>
      </dgm:t>
    </dgm:pt>
    <dgm:pt modelId="{A3BF6C24-9D76-4482-9390-69EB5861CD49}">
      <dgm:prSet phldrT="[Текст]"/>
      <dgm:spPr/>
      <dgm:t>
        <a:bodyPr/>
        <a:lstStyle/>
        <a:p>
          <a:endParaRPr lang="ru-RU" dirty="0"/>
        </a:p>
      </dgm:t>
    </dgm:pt>
    <dgm:pt modelId="{0CAD4563-32EB-4706-97D5-4BF651AA2B2D}" type="parTrans" cxnId="{760090B7-75CE-41CD-B597-D16B0A1CCBC7}">
      <dgm:prSet/>
      <dgm:spPr/>
      <dgm:t>
        <a:bodyPr/>
        <a:lstStyle/>
        <a:p>
          <a:endParaRPr lang="ru-RU"/>
        </a:p>
      </dgm:t>
    </dgm:pt>
    <dgm:pt modelId="{B4946192-254A-493F-B5FC-723F3F01D6BA}" type="sibTrans" cxnId="{760090B7-75CE-41CD-B597-D16B0A1CCBC7}">
      <dgm:prSet/>
      <dgm:spPr/>
      <dgm:t>
        <a:bodyPr/>
        <a:lstStyle/>
        <a:p>
          <a:endParaRPr lang="ru-RU"/>
        </a:p>
      </dgm:t>
    </dgm:pt>
    <dgm:pt modelId="{9E8784D7-75C0-41CB-9603-B6B44FC55D2B}" type="pres">
      <dgm:prSet presAssocID="{FD2884FB-21DB-4901-8803-48546CDC2656}" presName="Name0" presStyleCnt="0">
        <dgm:presLayoutVars>
          <dgm:dir/>
          <dgm:animLvl val="lvl"/>
          <dgm:resizeHandles/>
        </dgm:presLayoutVars>
      </dgm:prSet>
      <dgm:spPr/>
      <dgm:t>
        <a:bodyPr/>
        <a:lstStyle/>
        <a:p>
          <a:endParaRPr lang="ru-RU"/>
        </a:p>
      </dgm:t>
    </dgm:pt>
    <dgm:pt modelId="{5B9CE734-308F-4962-8CDB-C582E0E4D355}" type="pres">
      <dgm:prSet presAssocID="{4AEC224C-8B95-433A-8F7A-AF6DBC70AC9D}" presName="linNode" presStyleCnt="0"/>
      <dgm:spPr/>
    </dgm:pt>
    <dgm:pt modelId="{3A41975B-4FCC-40A2-BB2C-8CCA6844EE09}" type="pres">
      <dgm:prSet presAssocID="{4AEC224C-8B95-433A-8F7A-AF6DBC70AC9D}" presName="parentShp" presStyleLbl="node1" presStyleIdx="0" presStyleCnt="2">
        <dgm:presLayoutVars>
          <dgm:bulletEnabled val="1"/>
        </dgm:presLayoutVars>
      </dgm:prSet>
      <dgm:spPr/>
      <dgm:t>
        <a:bodyPr/>
        <a:lstStyle/>
        <a:p>
          <a:endParaRPr lang="ru-RU"/>
        </a:p>
      </dgm:t>
    </dgm:pt>
    <dgm:pt modelId="{BCD244CB-CBFB-4A26-BEF5-1FA442FF8EE4}" type="pres">
      <dgm:prSet presAssocID="{4AEC224C-8B95-433A-8F7A-AF6DBC70AC9D}" presName="childShp" presStyleLbl="bgAccFollowNode1" presStyleIdx="0" presStyleCnt="2">
        <dgm:presLayoutVars>
          <dgm:bulletEnabled val="1"/>
        </dgm:presLayoutVars>
      </dgm:prSet>
      <dgm:spPr>
        <a:prstGeom prst="doubleWave">
          <a:avLst/>
        </a:prstGeom>
      </dgm:spPr>
      <dgm:t>
        <a:bodyPr/>
        <a:lstStyle/>
        <a:p>
          <a:endParaRPr lang="ru-RU"/>
        </a:p>
      </dgm:t>
    </dgm:pt>
    <dgm:pt modelId="{71EE8782-4F8C-440E-B273-FE344C703F8E}" type="pres">
      <dgm:prSet presAssocID="{7A0CC531-F978-4025-A5B2-1EBAE9012F3A}" presName="spacing" presStyleCnt="0"/>
      <dgm:spPr/>
    </dgm:pt>
    <dgm:pt modelId="{EBDB3C3E-EA7A-464C-A38A-34937478F50A}" type="pres">
      <dgm:prSet presAssocID="{02E328B3-2974-4726-A2F1-71898BD6424E}" presName="linNode" presStyleCnt="0"/>
      <dgm:spPr/>
    </dgm:pt>
    <dgm:pt modelId="{AB6B0AF2-1706-4C31-96C8-F7CDA24EF0EC}" type="pres">
      <dgm:prSet presAssocID="{02E328B3-2974-4726-A2F1-71898BD6424E}" presName="parentShp" presStyleLbl="node1" presStyleIdx="1" presStyleCnt="2">
        <dgm:presLayoutVars>
          <dgm:bulletEnabled val="1"/>
        </dgm:presLayoutVars>
      </dgm:prSet>
      <dgm:spPr/>
      <dgm:t>
        <a:bodyPr/>
        <a:lstStyle/>
        <a:p>
          <a:endParaRPr lang="ru-RU"/>
        </a:p>
      </dgm:t>
    </dgm:pt>
    <dgm:pt modelId="{898A83FB-64DB-4C3B-909E-FF8F602FBCBB}" type="pres">
      <dgm:prSet presAssocID="{02E328B3-2974-4726-A2F1-71898BD6424E}" presName="childShp" presStyleLbl="bgAccFollowNode1" presStyleIdx="1" presStyleCnt="2">
        <dgm:presLayoutVars>
          <dgm:bulletEnabled val="1"/>
        </dgm:presLayoutVars>
      </dgm:prSet>
      <dgm:spPr>
        <a:prstGeom prst="doubleWave">
          <a:avLst/>
        </a:prstGeom>
      </dgm:spPr>
      <dgm:t>
        <a:bodyPr/>
        <a:lstStyle/>
        <a:p>
          <a:endParaRPr lang="ru-RU"/>
        </a:p>
      </dgm:t>
    </dgm:pt>
  </dgm:ptLst>
  <dgm:cxnLst>
    <dgm:cxn modelId="{D6C71FFC-AB1F-4431-8B57-B1454BDD9D7E}" srcId="{02E328B3-2974-4726-A2F1-71898BD6424E}" destId="{E953D633-20A4-44C4-82F0-A20FBD7293ED}" srcOrd="0" destOrd="0" parTransId="{4092D507-E7F9-4044-82FA-ED389EF35CAF}" sibTransId="{F9CB8CB2-3DC9-4A5E-87E0-1E55F626FB0F}"/>
    <dgm:cxn modelId="{14A92582-A6A9-4500-963F-E5354CEBF011}" srcId="{FD2884FB-21DB-4901-8803-48546CDC2656}" destId="{4AEC224C-8B95-433A-8F7A-AF6DBC70AC9D}" srcOrd="0" destOrd="0" parTransId="{B25709C6-A3DF-45A1-A931-E23A94A0BC74}" sibTransId="{7A0CC531-F978-4025-A5B2-1EBAE9012F3A}"/>
    <dgm:cxn modelId="{6BE4451E-302F-4220-80D9-4CBAD2133774}" srcId="{FD2884FB-21DB-4901-8803-48546CDC2656}" destId="{02E328B3-2974-4726-A2F1-71898BD6424E}" srcOrd="1" destOrd="0" parTransId="{70CFBDC5-9306-4DEC-A4C7-5EB6E1AD6DBB}" sibTransId="{DF1FE31F-445C-4297-A86F-ABCFC32B6FE1}"/>
    <dgm:cxn modelId="{59783F22-0C80-4DB6-971F-4708CE2FD62A}" type="presOf" srcId="{E953D633-20A4-44C4-82F0-A20FBD7293ED}" destId="{898A83FB-64DB-4C3B-909E-FF8F602FBCBB}" srcOrd="0" destOrd="0" presId="urn:microsoft.com/office/officeart/2005/8/layout/vList6"/>
    <dgm:cxn modelId="{760090B7-75CE-41CD-B597-D16B0A1CCBC7}" srcId="{4AEC224C-8B95-433A-8F7A-AF6DBC70AC9D}" destId="{A3BF6C24-9D76-4482-9390-69EB5861CD49}" srcOrd="0" destOrd="0" parTransId="{0CAD4563-32EB-4706-97D5-4BF651AA2B2D}" sibTransId="{B4946192-254A-493F-B5FC-723F3F01D6BA}"/>
    <dgm:cxn modelId="{DE2D3014-7BBF-466E-AA17-0AD98843333E}" type="presOf" srcId="{02E328B3-2974-4726-A2F1-71898BD6424E}" destId="{AB6B0AF2-1706-4C31-96C8-F7CDA24EF0EC}" srcOrd="0" destOrd="0" presId="urn:microsoft.com/office/officeart/2005/8/layout/vList6"/>
    <dgm:cxn modelId="{012D2A48-762A-4B9E-B013-AC6E6FC95315}" type="presOf" srcId="{06283FA1-8652-4641-9762-C6443B54575A}" destId="{BCD244CB-CBFB-4A26-BEF5-1FA442FF8EE4}" srcOrd="0" destOrd="1" presId="urn:microsoft.com/office/officeart/2005/8/layout/vList6"/>
    <dgm:cxn modelId="{3AAA5BD2-A2EE-4FEF-B669-7091D750AFCC}" srcId="{4AEC224C-8B95-433A-8F7A-AF6DBC70AC9D}" destId="{06283FA1-8652-4641-9762-C6443B54575A}" srcOrd="1" destOrd="0" parTransId="{D530FA7D-B262-42F0-B25D-10E5F041815E}" sibTransId="{903F57F8-6CF4-4B50-9ACD-5A1336F455AD}"/>
    <dgm:cxn modelId="{6B298599-474E-4B9D-A583-EFD9167E9D4A}" type="presOf" srcId="{A3BF6C24-9D76-4482-9390-69EB5861CD49}" destId="{BCD244CB-CBFB-4A26-BEF5-1FA442FF8EE4}" srcOrd="0" destOrd="0" presId="urn:microsoft.com/office/officeart/2005/8/layout/vList6"/>
    <dgm:cxn modelId="{2DC172C4-69EB-4E17-945B-DC2E2F7366D7}" type="presOf" srcId="{FD2884FB-21DB-4901-8803-48546CDC2656}" destId="{9E8784D7-75C0-41CB-9603-B6B44FC55D2B}" srcOrd="0" destOrd="0" presId="urn:microsoft.com/office/officeart/2005/8/layout/vList6"/>
    <dgm:cxn modelId="{3732AA3C-5255-42BD-BB63-F3A50DE6EC70}" type="presOf" srcId="{4AEC224C-8B95-433A-8F7A-AF6DBC70AC9D}" destId="{3A41975B-4FCC-40A2-BB2C-8CCA6844EE09}" srcOrd="0" destOrd="0" presId="urn:microsoft.com/office/officeart/2005/8/layout/vList6"/>
    <dgm:cxn modelId="{E088378F-6551-4EB0-9228-F28952DF437E}" type="presParOf" srcId="{9E8784D7-75C0-41CB-9603-B6B44FC55D2B}" destId="{5B9CE734-308F-4962-8CDB-C582E0E4D355}" srcOrd="0" destOrd="0" presId="urn:microsoft.com/office/officeart/2005/8/layout/vList6"/>
    <dgm:cxn modelId="{9DAFDFF4-CE79-43D4-B73B-38D8466381EE}" type="presParOf" srcId="{5B9CE734-308F-4962-8CDB-C582E0E4D355}" destId="{3A41975B-4FCC-40A2-BB2C-8CCA6844EE09}" srcOrd="0" destOrd="0" presId="urn:microsoft.com/office/officeart/2005/8/layout/vList6"/>
    <dgm:cxn modelId="{9AA3A7F9-8B3B-4164-9A78-AD44BF8367CF}" type="presParOf" srcId="{5B9CE734-308F-4962-8CDB-C582E0E4D355}" destId="{BCD244CB-CBFB-4A26-BEF5-1FA442FF8EE4}" srcOrd="1" destOrd="0" presId="urn:microsoft.com/office/officeart/2005/8/layout/vList6"/>
    <dgm:cxn modelId="{1F65ED9C-42CB-45A3-86B6-C3255B8DE100}" type="presParOf" srcId="{9E8784D7-75C0-41CB-9603-B6B44FC55D2B}" destId="{71EE8782-4F8C-440E-B273-FE344C703F8E}" srcOrd="1" destOrd="0" presId="urn:microsoft.com/office/officeart/2005/8/layout/vList6"/>
    <dgm:cxn modelId="{AA0CF0C2-8E53-48BE-8BE1-C4059A4EF08B}" type="presParOf" srcId="{9E8784D7-75C0-41CB-9603-B6B44FC55D2B}" destId="{EBDB3C3E-EA7A-464C-A38A-34937478F50A}" srcOrd="2" destOrd="0" presId="urn:microsoft.com/office/officeart/2005/8/layout/vList6"/>
    <dgm:cxn modelId="{E685035B-E1F0-4B56-8800-5178A2CF6A5A}" type="presParOf" srcId="{EBDB3C3E-EA7A-464C-A38A-34937478F50A}" destId="{AB6B0AF2-1706-4C31-96C8-F7CDA24EF0EC}" srcOrd="0" destOrd="0" presId="urn:microsoft.com/office/officeart/2005/8/layout/vList6"/>
    <dgm:cxn modelId="{AD09AC37-C7CA-488C-AB6B-40150CA11AE7}" type="presParOf" srcId="{EBDB3C3E-EA7A-464C-A38A-34937478F50A}" destId="{898A83FB-64DB-4C3B-909E-FF8F602FBCBB}"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03D5F9A-873A-4174-8999-5D2597E1EF90}">
      <dsp:nvSpPr>
        <dsp:cNvPr id="0" name=""/>
        <dsp:cNvSpPr/>
      </dsp:nvSpPr>
      <dsp:spPr>
        <a:xfrm>
          <a:off x="2203312" y="0"/>
          <a:ext cx="1912779" cy="1814014"/>
        </a:xfrm>
        <a:prstGeom prst="ellipse">
          <a:avLst/>
        </a:prstGeom>
        <a:solidFill>
          <a:srgbClr val="00B050"/>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PARLIAMENT</a:t>
          </a:r>
          <a:endParaRPr lang="ru-RU" sz="1600" b="1" kern="1200" dirty="0"/>
        </a:p>
      </dsp:txBody>
      <dsp:txXfrm>
        <a:off x="2203312" y="0"/>
        <a:ext cx="1912779" cy="1814014"/>
      </dsp:txXfrm>
    </dsp:sp>
    <dsp:sp modelId="{5D118030-0B96-47EA-8D1F-0BB1ED48ECC5}">
      <dsp:nvSpPr>
        <dsp:cNvPr id="0" name=""/>
        <dsp:cNvSpPr/>
      </dsp:nvSpPr>
      <dsp:spPr>
        <a:xfrm rot="10782547">
          <a:off x="803438" y="674577"/>
          <a:ext cx="1322902" cy="48206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D61085F-550E-47F9-A419-80DB2E01281C}">
      <dsp:nvSpPr>
        <dsp:cNvPr id="0" name=""/>
        <dsp:cNvSpPr/>
      </dsp:nvSpPr>
      <dsp:spPr>
        <a:xfrm>
          <a:off x="0" y="276212"/>
          <a:ext cx="1606894" cy="1285515"/>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en-US" sz="2400" kern="1200" dirty="0" smtClean="0"/>
            <a:t>Queen</a:t>
          </a:r>
          <a:endParaRPr lang="ru-RU" sz="2400" kern="1200" dirty="0"/>
        </a:p>
      </dsp:txBody>
      <dsp:txXfrm>
        <a:off x="0" y="276212"/>
        <a:ext cx="1606894" cy="1285515"/>
      </dsp:txXfrm>
    </dsp:sp>
    <dsp:sp modelId="{D34795EE-15FE-44FF-9442-11E4FCEA8A15}">
      <dsp:nvSpPr>
        <dsp:cNvPr id="0" name=""/>
        <dsp:cNvSpPr/>
      </dsp:nvSpPr>
      <dsp:spPr>
        <a:xfrm rot="5360319">
          <a:off x="2526821" y="2300491"/>
          <a:ext cx="1303496" cy="48206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744356B-BCE0-4ECA-A0C6-AECFFC7753D6}">
      <dsp:nvSpPr>
        <dsp:cNvPr id="0" name=""/>
        <dsp:cNvSpPr/>
      </dsp:nvSpPr>
      <dsp:spPr>
        <a:xfrm>
          <a:off x="2382645" y="2550472"/>
          <a:ext cx="1606894" cy="1285515"/>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en-US" sz="2400" kern="1200" dirty="0" smtClean="0"/>
            <a:t>House of Lords</a:t>
          </a:r>
          <a:endParaRPr lang="ru-RU" sz="2400" kern="1200" dirty="0"/>
        </a:p>
      </dsp:txBody>
      <dsp:txXfrm>
        <a:off x="2382645" y="2550472"/>
        <a:ext cx="1606894" cy="1285515"/>
      </dsp:txXfrm>
    </dsp:sp>
    <dsp:sp modelId="{75DE4A28-C727-415E-8C86-E1B81D037EDA}">
      <dsp:nvSpPr>
        <dsp:cNvPr id="0" name=""/>
        <dsp:cNvSpPr/>
      </dsp:nvSpPr>
      <dsp:spPr>
        <a:xfrm rot="2113939">
          <a:off x="3848550" y="1779402"/>
          <a:ext cx="1775298" cy="48206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34639B1-44E8-49BE-BA3D-C9549EAD3490}">
      <dsp:nvSpPr>
        <dsp:cNvPr id="0" name=""/>
        <dsp:cNvSpPr/>
      </dsp:nvSpPr>
      <dsp:spPr>
        <a:xfrm>
          <a:off x="4657801" y="1889757"/>
          <a:ext cx="1606894" cy="1285515"/>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en-US" sz="2400" kern="1200" dirty="0" smtClean="0"/>
            <a:t>House of Commons</a:t>
          </a:r>
          <a:endParaRPr lang="ru-RU" sz="2400" kern="1200" dirty="0"/>
        </a:p>
      </dsp:txBody>
      <dsp:txXfrm>
        <a:off x="4657801" y="1889757"/>
        <a:ext cx="1606894" cy="128551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CD244CB-CBFB-4A26-BEF5-1FA442FF8EE4}">
      <dsp:nvSpPr>
        <dsp:cNvPr id="0" name=""/>
        <dsp:cNvSpPr/>
      </dsp:nvSpPr>
      <dsp:spPr>
        <a:xfrm>
          <a:off x="2851516" y="448"/>
          <a:ext cx="4277275" cy="1748338"/>
        </a:xfrm>
        <a:prstGeom prst="doubleWave">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t" anchorCtr="0">
          <a:noAutofit/>
        </a:bodyPr>
        <a:lstStyle/>
        <a:p>
          <a:pPr marL="228600" lvl="1" indent="-228600" algn="l" defTabSz="977900">
            <a:lnSpc>
              <a:spcPct val="90000"/>
            </a:lnSpc>
            <a:spcBef>
              <a:spcPct val="0"/>
            </a:spcBef>
            <a:spcAft>
              <a:spcPct val="15000"/>
            </a:spcAft>
            <a:buChar char="••"/>
          </a:pPr>
          <a:endParaRPr lang="ru-RU" sz="2200" kern="1200" dirty="0"/>
        </a:p>
        <a:p>
          <a:pPr marL="228600" lvl="1" indent="-228600" algn="l" defTabSz="977900">
            <a:lnSpc>
              <a:spcPct val="90000"/>
            </a:lnSpc>
            <a:spcBef>
              <a:spcPct val="0"/>
            </a:spcBef>
            <a:spcAft>
              <a:spcPct val="15000"/>
            </a:spcAft>
            <a:buChar char="••"/>
          </a:pPr>
          <a:r>
            <a:rPr lang="en-US" sz="2200" b="1" kern="1200" dirty="0" smtClean="0">
              <a:ln w="50800"/>
              <a:solidFill>
                <a:schemeClr val="bg1">
                  <a:shade val="50000"/>
                </a:schemeClr>
              </a:solidFill>
            </a:rPr>
            <a:t>The Queen and the Privy Council was the primary authority</a:t>
          </a:r>
          <a:endParaRPr lang="ru-RU" sz="2200" kern="1200" dirty="0"/>
        </a:p>
      </dsp:txBody>
      <dsp:txXfrm>
        <a:off x="2851516" y="448"/>
        <a:ext cx="4277275" cy="1748338"/>
      </dsp:txXfrm>
    </dsp:sp>
    <dsp:sp modelId="{3A41975B-4FCC-40A2-BB2C-8CCA6844EE09}">
      <dsp:nvSpPr>
        <dsp:cNvPr id="0" name=""/>
        <dsp:cNvSpPr/>
      </dsp:nvSpPr>
      <dsp:spPr>
        <a:xfrm>
          <a:off x="0" y="448"/>
          <a:ext cx="2851516" cy="1748338"/>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89535" rIns="179070" bIns="89535" numCol="1" spcCol="1270" anchor="ctr" anchorCtr="0">
          <a:noAutofit/>
        </a:bodyPr>
        <a:lstStyle/>
        <a:p>
          <a:pPr lvl="0" algn="ctr" defTabSz="2089150">
            <a:lnSpc>
              <a:spcPct val="90000"/>
            </a:lnSpc>
            <a:spcBef>
              <a:spcPct val="0"/>
            </a:spcBef>
            <a:spcAft>
              <a:spcPct val="35000"/>
            </a:spcAft>
          </a:pPr>
          <a:r>
            <a:rPr lang="en-US" sz="4700" kern="1200" dirty="0" smtClean="0"/>
            <a:t>Norman times</a:t>
          </a:r>
          <a:endParaRPr lang="ru-RU" sz="4700" kern="1200" dirty="0"/>
        </a:p>
      </dsp:txBody>
      <dsp:txXfrm>
        <a:off x="0" y="448"/>
        <a:ext cx="2851516" cy="1748338"/>
      </dsp:txXfrm>
    </dsp:sp>
    <dsp:sp modelId="{898A83FB-64DB-4C3B-909E-FF8F602FBCBB}">
      <dsp:nvSpPr>
        <dsp:cNvPr id="0" name=""/>
        <dsp:cNvSpPr/>
      </dsp:nvSpPr>
      <dsp:spPr>
        <a:xfrm>
          <a:off x="2851516" y="1923620"/>
          <a:ext cx="4277275" cy="1748338"/>
        </a:xfrm>
        <a:prstGeom prst="doubleWave">
          <a:avLst/>
        </a:prstGeom>
        <a:solidFill>
          <a:srgbClr val="FFFFCC">
            <a:alpha val="89804"/>
          </a:srgb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t" anchorCtr="0">
          <a:noAutofit/>
        </a:bodyPr>
        <a:lstStyle/>
        <a:p>
          <a:pPr marL="228600" lvl="1" indent="-228600" algn="l" defTabSz="977900">
            <a:lnSpc>
              <a:spcPct val="90000"/>
            </a:lnSpc>
            <a:spcBef>
              <a:spcPct val="0"/>
            </a:spcBef>
            <a:spcAft>
              <a:spcPct val="15000"/>
            </a:spcAft>
            <a:buChar char="••"/>
          </a:pPr>
          <a:r>
            <a:rPr lang="en-US" sz="2200" b="1" kern="1200" dirty="0" smtClean="0"/>
            <a:t>The Queen has full power in the Privy Council, but the Privy Council doesn’t have full power in the Society</a:t>
          </a:r>
          <a:endParaRPr lang="ru-RU" sz="2200" b="1" kern="1200" dirty="0"/>
        </a:p>
      </dsp:txBody>
      <dsp:txXfrm>
        <a:off x="2851516" y="1923620"/>
        <a:ext cx="4277275" cy="1748338"/>
      </dsp:txXfrm>
    </dsp:sp>
    <dsp:sp modelId="{AB6B0AF2-1706-4C31-96C8-F7CDA24EF0EC}">
      <dsp:nvSpPr>
        <dsp:cNvPr id="0" name=""/>
        <dsp:cNvSpPr/>
      </dsp:nvSpPr>
      <dsp:spPr>
        <a:xfrm>
          <a:off x="0" y="1923620"/>
          <a:ext cx="2851516" cy="1748338"/>
        </a:xfrm>
        <a:prstGeom prst="roundRect">
          <a:avLst/>
        </a:prstGeom>
        <a:solidFill>
          <a:srgbClr val="99CC00"/>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89535" rIns="179070" bIns="89535" numCol="1" spcCol="1270" anchor="ctr" anchorCtr="0">
          <a:noAutofit/>
        </a:bodyPr>
        <a:lstStyle/>
        <a:p>
          <a:pPr lvl="0" algn="ctr" defTabSz="2089150">
            <a:lnSpc>
              <a:spcPct val="90000"/>
            </a:lnSpc>
            <a:spcBef>
              <a:spcPct val="0"/>
            </a:spcBef>
            <a:spcAft>
              <a:spcPct val="35000"/>
            </a:spcAft>
          </a:pPr>
          <a:r>
            <a:rPr lang="en-US" sz="4700" kern="1200" dirty="0" smtClean="0"/>
            <a:t>In our time</a:t>
          </a:r>
          <a:endParaRPr lang="ru-RU" sz="4700" kern="1200" dirty="0"/>
        </a:p>
      </dsp:txBody>
      <dsp:txXfrm>
        <a:off x="0" y="1923620"/>
        <a:ext cx="2851516" cy="1748338"/>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53935E1B-C644-4508-8D2A-B09A27F1DB15}" type="datetimeFigureOut">
              <a:rPr lang="ru-RU" smtClean="0"/>
              <a:pPr/>
              <a:t>27.11.2016</a:t>
            </a:fld>
            <a:endParaRPr lang="ru-RU" dirty="0"/>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012FE16-93B1-49AD-AB23-8A7FCF0A0F02}" type="slidenum">
              <a:rPr lang="ru-RU" smtClean="0"/>
              <a:pPr/>
              <a:t>‹#›</a:t>
            </a:fld>
            <a:endParaRPr lang="ru-RU" dirty="0"/>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3935E1B-C644-4508-8D2A-B09A27F1DB15}" type="datetimeFigureOut">
              <a:rPr lang="ru-RU" smtClean="0"/>
              <a:pPr/>
              <a:t>27.11.2016</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012FE16-93B1-49AD-AB23-8A7FCF0A0F02}"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3935E1B-C644-4508-8D2A-B09A27F1DB15}" type="datetimeFigureOut">
              <a:rPr lang="ru-RU" smtClean="0"/>
              <a:pPr/>
              <a:t>27.11.2016</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012FE16-93B1-49AD-AB23-8A7FCF0A0F02}"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3935E1B-C644-4508-8D2A-B09A27F1DB15}" type="datetimeFigureOut">
              <a:rPr lang="ru-RU" smtClean="0"/>
              <a:pPr/>
              <a:t>27.11.2016</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012FE16-93B1-49AD-AB23-8A7FCF0A0F02}"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53935E1B-C644-4508-8D2A-B09A27F1DB15}" type="datetimeFigureOut">
              <a:rPr lang="ru-RU" smtClean="0"/>
              <a:pPr/>
              <a:t>27.11.2016</a:t>
            </a:fld>
            <a:endParaRPr lang="ru-RU" dirty="0"/>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012FE16-93B1-49AD-AB23-8A7FCF0A0F02}" type="slidenum">
              <a:rPr lang="ru-RU" smtClean="0"/>
              <a:pPr/>
              <a:t>‹#›</a:t>
            </a:fld>
            <a:endParaRPr lang="ru-RU" dirty="0"/>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3935E1B-C644-4508-8D2A-B09A27F1DB15}" type="datetimeFigureOut">
              <a:rPr lang="ru-RU" smtClean="0"/>
              <a:pPr/>
              <a:t>27.11.2016</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a:xfrm>
            <a:off x="8641080" y="6514568"/>
            <a:ext cx="464288" cy="274320"/>
          </a:xfrm>
        </p:spPr>
        <p:txBody>
          <a:bodyPr/>
          <a:lstStyle>
            <a:extLst/>
          </a:lstStyle>
          <a:p>
            <a:fld id="{7012FE16-93B1-49AD-AB23-8A7FCF0A0F02}" type="slidenum">
              <a:rPr lang="ru-RU" smtClean="0"/>
              <a:pPr/>
              <a:t>‹#›</a:t>
            </a:fld>
            <a:endParaRPr lang="ru-RU" dirty="0"/>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dirty="0"/>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dirty="0"/>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3935E1B-C644-4508-8D2A-B09A27F1DB15}" type="datetimeFigureOut">
              <a:rPr lang="ru-RU" smtClean="0"/>
              <a:pPr/>
              <a:t>27.11.2016</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a:xfrm>
            <a:off x="8641080" y="6514568"/>
            <a:ext cx="464288" cy="274320"/>
          </a:xfrm>
        </p:spPr>
        <p:txBody>
          <a:bodyPr/>
          <a:lstStyle>
            <a:extLst/>
          </a:lstStyle>
          <a:p>
            <a:fld id="{7012FE16-93B1-49AD-AB23-8A7FCF0A0F02}"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3935E1B-C644-4508-8D2A-B09A27F1DB15}" type="datetimeFigureOut">
              <a:rPr lang="ru-RU" smtClean="0"/>
              <a:pPr/>
              <a:t>27.11.2016</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7012FE16-93B1-49AD-AB23-8A7FCF0A0F02}" type="slidenum">
              <a:rPr lang="ru-RU" smtClean="0"/>
              <a:pPr/>
              <a:t>‹#›</a:t>
            </a:fld>
            <a:endParaRPr lang="ru-RU" dirty="0"/>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3935E1B-C644-4508-8D2A-B09A27F1DB15}" type="datetimeFigureOut">
              <a:rPr lang="ru-RU" smtClean="0"/>
              <a:pPr/>
              <a:t>27.11.2016</a:t>
            </a:fld>
            <a:endParaRPr lang="ru-RU" dirty="0"/>
          </a:p>
        </p:txBody>
      </p:sp>
      <p:sp>
        <p:nvSpPr>
          <p:cNvPr id="3" name="Нижний колонтитул 2"/>
          <p:cNvSpPr>
            <a:spLocks noGrp="1"/>
          </p:cNvSpPr>
          <p:nvPr>
            <p:ph type="ftr" sz="quarter" idx="11"/>
          </p:nvPr>
        </p:nvSpPr>
        <p:spPr/>
        <p:txBody>
          <a:bodyPr/>
          <a:lstStyle>
            <a:extLst/>
          </a:lstStyle>
          <a:p>
            <a:endParaRPr lang="ru-RU" dirty="0"/>
          </a:p>
        </p:txBody>
      </p:sp>
      <p:sp>
        <p:nvSpPr>
          <p:cNvPr id="4" name="Номер слайда 3"/>
          <p:cNvSpPr>
            <a:spLocks noGrp="1"/>
          </p:cNvSpPr>
          <p:nvPr>
            <p:ph type="sldNum" sz="quarter" idx="12"/>
          </p:nvPr>
        </p:nvSpPr>
        <p:spPr/>
        <p:txBody>
          <a:bodyPr/>
          <a:lstStyle>
            <a:extLst/>
          </a:lstStyle>
          <a:p>
            <a:fld id="{7012FE16-93B1-49AD-AB23-8A7FCF0A0F02}"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53935E1B-C644-4508-8D2A-B09A27F1DB15}" type="datetimeFigureOut">
              <a:rPr lang="ru-RU" smtClean="0"/>
              <a:pPr/>
              <a:t>27.11.2016</a:t>
            </a:fld>
            <a:endParaRPr lang="ru-RU" dirty="0"/>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012FE16-93B1-49AD-AB23-8A7FCF0A0F02}" type="slidenum">
              <a:rPr lang="ru-RU" smtClean="0"/>
              <a:pPr/>
              <a:t>‹#›</a:t>
            </a:fld>
            <a:endParaRPr lang="ru-RU" dirty="0"/>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dirty="0"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53935E1B-C644-4508-8D2A-B09A27F1DB15}" type="datetimeFigureOut">
              <a:rPr lang="ru-RU" smtClean="0"/>
              <a:pPr/>
              <a:t>27.11.2016</a:t>
            </a:fld>
            <a:endParaRPr lang="ru-RU" dirty="0"/>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012FE16-93B1-49AD-AB23-8A7FCF0A0F02}" type="slidenum">
              <a:rPr lang="ru-RU" smtClean="0"/>
              <a:pPr/>
              <a:t>‹#›</a:t>
            </a:fld>
            <a:endParaRPr lang="ru-RU" dirty="0"/>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dirty="0"/>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53935E1B-C644-4508-8D2A-B09A27F1DB15}" type="datetimeFigureOut">
              <a:rPr lang="ru-RU" smtClean="0"/>
              <a:pPr/>
              <a:t>27.11.2016</a:t>
            </a:fld>
            <a:endParaRPr lang="ru-RU" dirty="0"/>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7012FE16-93B1-49AD-AB23-8A7FCF0A0F02}" type="slidenum">
              <a:rPr lang="ru-RU" smtClean="0"/>
              <a:pPr/>
              <a:t>‹#›</a:t>
            </a:fld>
            <a:endParaRPr lang="ru-RU" dirty="0"/>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computeractive.co.uk/IMG/532/59532/high-court-london-580x358.jpg?1245679575" TargetMode="Externa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upload.wikimedia.org/wikipedia/commons/0/02/Canterbury_Cathedral_-_Portal_Nave_Cross-spire.jpeg" TargetMode="Externa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285728"/>
            <a:ext cx="8229600" cy="2071702"/>
          </a:xfrm>
        </p:spPr>
        <p:txBody>
          <a:bodyPr>
            <a:normAutofit fontScale="90000"/>
          </a:bodyPr>
          <a:lstStyle/>
          <a:p>
            <a:r>
              <a:rPr lang="en-US" b="1" dirty="0" smtClean="0"/>
              <a:t>The role of the Queen Elizabeth ll in the Modern Great Britain </a:t>
            </a:r>
            <a:endParaRPr lang="ru-RU" b="1" dirty="0"/>
          </a:p>
        </p:txBody>
      </p:sp>
      <p:sp>
        <p:nvSpPr>
          <p:cNvPr id="3" name="Подзаголовок 2"/>
          <p:cNvSpPr>
            <a:spLocks noGrp="1"/>
          </p:cNvSpPr>
          <p:nvPr>
            <p:ph type="subTitle" idx="1"/>
          </p:nvPr>
        </p:nvSpPr>
        <p:spPr>
          <a:xfrm>
            <a:off x="251520" y="5229200"/>
            <a:ext cx="3096344" cy="1431032"/>
          </a:xfrm>
        </p:spPr>
        <p:txBody>
          <a:bodyPr>
            <a:normAutofit/>
          </a:bodyPr>
          <a:lstStyle/>
          <a:p>
            <a:pPr algn="l"/>
            <a:r>
              <a:rPr lang="en-US" sz="2000" b="1" dirty="0" smtClean="0"/>
              <a:t> </a:t>
            </a:r>
            <a:endParaRPr lang="ru-RU" sz="2000" b="1" dirty="0" smtClean="0"/>
          </a:p>
          <a:p>
            <a:endParaRPr lang="ru-RU" sz="1000" b="1" dirty="0"/>
          </a:p>
        </p:txBody>
      </p:sp>
      <p:pic>
        <p:nvPicPr>
          <p:cNvPr id="4" name="Picture 2"/>
          <p:cNvPicPr>
            <a:picLocks noChangeAspect="1" noChangeArrowheads="1"/>
          </p:cNvPicPr>
          <p:nvPr/>
        </p:nvPicPr>
        <p:blipFill>
          <a:blip r:embed="rId2" cstate="print"/>
          <a:srcRect/>
          <a:stretch>
            <a:fillRect/>
          </a:stretch>
        </p:blipFill>
        <p:spPr bwMode="auto">
          <a:xfrm>
            <a:off x="2000232" y="2285992"/>
            <a:ext cx="4857784" cy="4572008"/>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Схема 8"/>
          <p:cNvGraphicFramePr/>
          <p:nvPr/>
        </p:nvGraphicFramePr>
        <p:xfrm>
          <a:off x="827584" y="836712"/>
          <a:ext cx="7128792"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Содержимое 2"/>
          <p:cNvSpPr txBox="1">
            <a:spLocks/>
          </p:cNvSpPr>
          <p:nvPr/>
        </p:nvSpPr>
        <p:spPr>
          <a:xfrm>
            <a:off x="611560" y="5085184"/>
            <a:ext cx="8229600" cy="1395536"/>
          </a:xfrm>
          <a:prstGeom prst="rect">
            <a:avLst/>
          </a:prstGeom>
        </p:spPr>
        <p:txBody>
          <a:bodyPr>
            <a:normAutofit/>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en-US" sz="2800" b="1" i="1" u="sng" strike="noStrike" kern="1200" cap="none" spc="0" normalizeH="0" baseline="0" noProof="0" dirty="0" smtClean="0">
                <a:ln>
                  <a:noFill/>
                </a:ln>
                <a:solidFill>
                  <a:srgbClr val="FFFF00"/>
                </a:solidFill>
                <a:effectLst/>
                <a:uLnTx/>
                <a:uFillTx/>
                <a:latin typeface="+mn-lt"/>
                <a:ea typeface="+mn-ea"/>
                <a:cs typeface="+mn-cs"/>
              </a:rPr>
              <a:t>Conclusion : The Queen has a big rights in the Privy Council, but the Privy Council has limited powers in the society. </a:t>
            </a:r>
            <a:endParaRPr kumimoji="0" lang="ru-RU" sz="2800" b="1" i="1" u="sng" strike="noStrike" kern="1200" cap="none" spc="0" normalizeH="0" baseline="0" noProof="0" dirty="0">
              <a:ln>
                <a:noFill/>
              </a:ln>
              <a:solidFill>
                <a:srgbClr val="FFFF00"/>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IV. The Queen and the Court system</a:t>
            </a:r>
            <a:endParaRPr lang="ru-RU" dirty="0"/>
          </a:p>
        </p:txBody>
      </p:sp>
      <p:sp>
        <p:nvSpPr>
          <p:cNvPr id="3" name="Содержимое 2"/>
          <p:cNvSpPr>
            <a:spLocks noGrp="1"/>
          </p:cNvSpPr>
          <p:nvPr>
            <p:ph idx="1"/>
          </p:nvPr>
        </p:nvSpPr>
        <p:spPr>
          <a:xfrm>
            <a:off x="457200" y="1646237"/>
            <a:ext cx="8229600" cy="918667"/>
          </a:xfrm>
        </p:spPr>
        <p:txBody>
          <a:bodyPr>
            <a:normAutofit/>
          </a:bodyPr>
          <a:lstStyle/>
          <a:p>
            <a:pPr>
              <a:buNone/>
            </a:pPr>
            <a:r>
              <a:rPr lang="en-US" sz="1600" dirty="0" smtClean="0"/>
              <a:t>     While no longer administering justice in a practical way, the Sovereign today still retains an important symbolic role as the figure in whose name justice is carried out, and  the law  is maintained.</a:t>
            </a:r>
          </a:p>
        </p:txBody>
      </p:sp>
      <p:sp>
        <p:nvSpPr>
          <p:cNvPr id="5" name="Содержимое 2"/>
          <p:cNvSpPr txBox="1">
            <a:spLocks/>
          </p:cNvSpPr>
          <p:nvPr/>
        </p:nvSpPr>
        <p:spPr>
          <a:xfrm>
            <a:off x="539552" y="5373216"/>
            <a:ext cx="8229600" cy="1224136"/>
          </a:xfrm>
          <a:prstGeom prst="rect">
            <a:avLst/>
          </a:prstGeom>
        </p:spPr>
        <p:txBody>
          <a:bodyPr>
            <a:normAutofit/>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en-US" sz="2800" b="1" i="1" u="sng" strike="noStrike" kern="1200" cap="none" spc="0" normalizeH="0" baseline="0" noProof="0" dirty="0" smtClean="0">
                <a:ln>
                  <a:noFill/>
                </a:ln>
                <a:solidFill>
                  <a:srgbClr val="FFFF00"/>
                </a:solidFill>
                <a:effectLst/>
                <a:uLnTx/>
                <a:uFillTx/>
                <a:latin typeface="+mn-lt"/>
                <a:ea typeface="+mn-ea"/>
                <a:cs typeface="+mn-cs"/>
              </a:rPr>
              <a:t>Conclusion : In the Court system  the Queen plays a nominal role.</a:t>
            </a:r>
            <a:endParaRPr kumimoji="0" lang="ru-RU" sz="2800" b="1" i="1" u="sng" strike="noStrike" kern="1200" cap="none" spc="0" normalizeH="0" baseline="0" noProof="0" dirty="0">
              <a:ln>
                <a:noFill/>
              </a:ln>
              <a:solidFill>
                <a:srgbClr val="FFFF00"/>
              </a:solidFill>
              <a:effectLst/>
              <a:uLnTx/>
              <a:uFillTx/>
              <a:latin typeface="+mn-lt"/>
              <a:ea typeface="+mn-ea"/>
              <a:cs typeface="+mn-cs"/>
            </a:endParaRPr>
          </a:p>
        </p:txBody>
      </p:sp>
      <p:pic>
        <p:nvPicPr>
          <p:cNvPr id="6148" name="Picture 4" descr="Картинка 16 из 56019">
            <a:hlinkClick r:id="rId2"/>
          </p:cNvPr>
          <p:cNvPicPr>
            <a:picLocks noChangeAspect="1" noChangeArrowheads="1"/>
          </p:cNvPicPr>
          <p:nvPr/>
        </p:nvPicPr>
        <p:blipFill>
          <a:blip r:embed="rId3" cstate="print"/>
          <a:srcRect/>
          <a:stretch>
            <a:fillRect/>
          </a:stretch>
        </p:blipFill>
        <p:spPr bwMode="auto">
          <a:xfrm>
            <a:off x="3707904" y="2420888"/>
            <a:ext cx="4680520" cy="2880321"/>
          </a:xfrm>
          <a:prstGeom prst="rect">
            <a:avLst/>
          </a:prstGeom>
          <a:noFill/>
        </p:spPr>
      </p:pic>
      <p:pic>
        <p:nvPicPr>
          <p:cNvPr id="8" name="Рисунок 7" descr="C:\Users\Елена\Desktop\elizabeth_ii.jpg"/>
          <p:cNvPicPr/>
          <p:nvPr/>
        </p:nvPicPr>
        <p:blipFill>
          <a:blip r:embed="rId4" cstate="print"/>
          <a:srcRect/>
          <a:stretch>
            <a:fillRect/>
          </a:stretch>
        </p:blipFill>
        <p:spPr bwMode="auto">
          <a:xfrm>
            <a:off x="1187624" y="2924944"/>
            <a:ext cx="1872208" cy="2304256"/>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253536"/>
            <a:ext cx="7355160" cy="1143000"/>
          </a:xfrm>
        </p:spPr>
        <p:txBody>
          <a:bodyPr>
            <a:normAutofit fontScale="90000"/>
          </a:bodyPr>
          <a:lstStyle/>
          <a:p>
            <a:r>
              <a:rPr lang="en-US" dirty="0" smtClean="0"/>
              <a:t>V. The Queen and the Church. </a:t>
            </a:r>
            <a:endParaRPr lang="ru-RU" dirty="0"/>
          </a:p>
        </p:txBody>
      </p:sp>
      <p:sp>
        <p:nvSpPr>
          <p:cNvPr id="3" name="Содержимое 2"/>
          <p:cNvSpPr>
            <a:spLocks noGrp="1"/>
          </p:cNvSpPr>
          <p:nvPr>
            <p:ph idx="1"/>
          </p:nvPr>
        </p:nvSpPr>
        <p:spPr>
          <a:xfrm>
            <a:off x="457200" y="1646237"/>
            <a:ext cx="8229600" cy="918667"/>
          </a:xfrm>
        </p:spPr>
        <p:txBody>
          <a:bodyPr>
            <a:normAutofit/>
          </a:bodyPr>
          <a:lstStyle/>
          <a:p>
            <a:pPr>
              <a:buNone/>
            </a:pPr>
            <a:r>
              <a:rPr lang="en-US" sz="1600" dirty="0" smtClean="0"/>
              <a:t>     In the United Kingdom, The Queen's title includes the words 'Defender of the Faith‘ . This means Her Majesty has a specific role in both the Church of England and the Church of Scotland.</a:t>
            </a:r>
          </a:p>
          <a:p>
            <a:endParaRPr lang="en-US" sz="1600" dirty="0" smtClean="0"/>
          </a:p>
          <a:p>
            <a:pPr>
              <a:buNone/>
            </a:pPr>
            <a:endParaRPr lang="ru-RU" sz="1600" dirty="0"/>
          </a:p>
        </p:txBody>
      </p:sp>
      <p:pic>
        <p:nvPicPr>
          <p:cNvPr id="5" name="Рисунок 4" descr="Файл:Canterbury Cathedral - Portal Nave Cross-spire.jpeg">
            <a:hlinkClick r:id="rId2"/>
          </p:cNvPr>
          <p:cNvPicPr/>
          <p:nvPr/>
        </p:nvPicPr>
        <p:blipFill>
          <a:blip r:embed="rId3" cstate="print"/>
          <a:srcRect/>
          <a:stretch>
            <a:fillRect/>
          </a:stretch>
        </p:blipFill>
        <p:spPr bwMode="auto">
          <a:xfrm>
            <a:off x="3923928" y="2276872"/>
            <a:ext cx="4509309" cy="3240360"/>
          </a:xfrm>
          <a:prstGeom prst="rect">
            <a:avLst/>
          </a:prstGeom>
          <a:noFill/>
          <a:ln w="9525">
            <a:noFill/>
            <a:miter lim="800000"/>
            <a:headEnd/>
            <a:tailEnd/>
          </a:ln>
        </p:spPr>
      </p:pic>
      <p:sp>
        <p:nvSpPr>
          <p:cNvPr id="6" name="Содержимое 2"/>
          <p:cNvSpPr txBox="1">
            <a:spLocks/>
          </p:cNvSpPr>
          <p:nvPr/>
        </p:nvSpPr>
        <p:spPr>
          <a:xfrm>
            <a:off x="467544" y="5589240"/>
            <a:ext cx="8229600" cy="1179512"/>
          </a:xfrm>
          <a:prstGeom prst="rect">
            <a:avLst/>
          </a:prstGeom>
        </p:spPr>
        <p:txBody>
          <a:bodyPr>
            <a:normAutofit/>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en-US" sz="2800" b="1" i="1" u="sng" strike="noStrike" kern="1200" cap="none" spc="0" normalizeH="0" baseline="0" noProof="0" dirty="0" smtClean="0">
                <a:ln>
                  <a:noFill/>
                </a:ln>
                <a:solidFill>
                  <a:srgbClr val="FFFF00"/>
                </a:solidFill>
                <a:effectLst/>
                <a:uLnTx/>
                <a:uFillTx/>
                <a:latin typeface="+mn-lt"/>
                <a:ea typeface="+mn-ea"/>
                <a:cs typeface="+mn-cs"/>
              </a:rPr>
              <a:t>Conclusion : In the Church of England the Queen plays one of the most important role.</a:t>
            </a:r>
          </a:p>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endParaRPr kumimoji="0" lang="ru-RU" sz="2800" b="0" i="0" u="none" strike="noStrike" kern="1200" cap="none" spc="0" normalizeH="0" baseline="0" noProof="0" dirty="0">
              <a:ln>
                <a:noFill/>
              </a:ln>
              <a:solidFill>
                <a:srgbClr val="FFFF00"/>
              </a:solidFill>
              <a:effectLst/>
              <a:uLnTx/>
              <a:uFillTx/>
              <a:latin typeface="+mn-lt"/>
              <a:ea typeface="+mn-ea"/>
              <a:cs typeface="+mn-cs"/>
            </a:endParaRPr>
          </a:p>
        </p:txBody>
      </p:sp>
      <p:pic>
        <p:nvPicPr>
          <p:cNvPr id="7" name="LBoxImage" descr="With senior clerics"/>
          <p:cNvPicPr/>
          <p:nvPr/>
        </p:nvPicPr>
        <p:blipFill>
          <a:blip r:embed="rId4" cstate="print"/>
          <a:srcRect/>
          <a:stretch>
            <a:fillRect/>
          </a:stretch>
        </p:blipFill>
        <p:spPr bwMode="auto">
          <a:xfrm>
            <a:off x="683568" y="3284984"/>
            <a:ext cx="2952328" cy="2263924"/>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253536"/>
            <a:ext cx="6779096" cy="1143000"/>
          </a:xfrm>
        </p:spPr>
        <p:txBody>
          <a:bodyPr>
            <a:normAutofit fontScale="90000"/>
          </a:bodyPr>
          <a:lstStyle/>
          <a:p>
            <a:r>
              <a:rPr lang="en-US" dirty="0" smtClean="0"/>
              <a:t>VI. The Queen and the Army</a:t>
            </a:r>
            <a:endParaRPr lang="ru-RU" dirty="0"/>
          </a:p>
        </p:txBody>
      </p:sp>
      <p:sp>
        <p:nvSpPr>
          <p:cNvPr id="3" name="Содержимое 2"/>
          <p:cNvSpPr>
            <a:spLocks noGrp="1"/>
          </p:cNvSpPr>
          <p:nvPr>
            <p:ph idx="1"/>
          </p:nvPr>
        </p:nvSpPr>
        <p:spPr>
          <a:xfrm>
            <a:off x="457200" y="1646237"/>
            <a:ext cx="8229600" cy="918667"/>
          </a:xfrm>
        </p:spPr>
        <p:txBody>
          <a:bodyPr>
            <a:normAutofit/>
          </a:bodyPr>
          <a:lstStyle/>
          <a:p>
            <a:pPr>
              <a:buNone/>
            </a:pPr>
            <a:r>
              <a:rPr lang="en-US" sz="1600" dirty="0" smtClean="0"/>
              <a:t>     The Queen is the only person to declare war and peace. This dates back from when the Monarch was responsible for raising, maintaining and equipping the Army and Navy.</a:t>
            </a:r>
          </a:p>
          <a:p>
            <a:pPr>
              <a:buNone/>
            </a:pPr>
            <a:endParaRPr lang="en-US" sz="1600" dirty="0" smtClean="0"/>
          </a:p>
        </p:txBody>
      </p:sp>
      <p:pic>
        <p:nvPicPr>
          <p:cNvPr id="4" name="Рисунок 3" descr="Британская армия"/>
          <p:cNvPicPr/>
          <p:nvPr/>
        </p:nvPicPr>
        <p:blipFill>
          <a:blip r:embed="rId2" cstate="print"/>
          <a:srcRect/>
          <a:stretch>
            <a:fillRect/>
          </a:stretch>
        </p:blipFill>
        <p:spPr bwMode="auto">
          <a:xfrm>
            <a:off x="4644008" y="2420888"/>
            <a:ext cx="4176464" cy="2880320"/>
          </a:xfrm>
          <a:prstGeom prst="rect">
            <a:avLst/>
          </a:prstGeom>
          <a:noFill/>
          <a:ln w="9525">
            <a:noFill/>
            <a:miter lim="800000"/>
            <a:headEnd/>
            <a:tailEnd/>
          </a:ln>
        </p:spPr>
      </p:pic>
      <p:sp>
        <p:nvSpPr>
          <p:cNvPr id="5" name="Содержимое 2"/>
          <p:cNvSpPr txBox="1">
            <a:spLocks/>
          </p:cNvSpPr>
          <p:nvPr/>
        </p:nvSpPr>
        <p:spPr>
          <a:xfrm>
            <a:off x="323528" y="5229200"/>
            <a:ext cx="8229600" cy="1512168"/>
          </a:xfrm>
          <a:prstGeom prst="rect">
            <a:avLst/>
          </a:prstGeom>
        </p:spPr>
        <p:txBody>
          <a:bodyPr>
            <a:normAutofit/>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en-US" sz="2800" b="1" i="1" u="sng" strike="noStrike" kern="1200" cap="none" spc="0" normalizeH="0" baseline="0" noProof="0" dirty="0" smtClean="0">
                <a:ln>
                  <a:noFill/>
                </a:ln>
                <a:solidFill>
                  <a:srgbClr val="FFFF00"/>
                </a:solidFill>
                <a:effectLst/>
                <a:uLnTx/>
                <a:uFillTx/>
                <a:latin typeface="+mn-lt"/>
                <a:ea typeface="+mn-ea"/>
                <a:cs typeface="+mn-cs"/>
              </a:rPr>
              <a:t>Conclusion: since  the Queen is the Head of the Armed Forces, </a:t>
            </a:r>
            <a:r>
              <a:rPr lang="en-US" sz="2800" b="1" i="1" u="sng" noProof="0" dirty="0" smtClean="0">
                <a:solidFill>
                  <a:srgbClr val="FFFF00"/>
                </a:solidFill>
              </a:rPr>
              <a:t>it</a:t>
            </a:r>
            <a:r>
              <a:rPr kumimoji="0" lang="en-US" sz="2800" b="1" i="1" u="sng" strike="noStrike" kern="1200" cap="none" spc="0" normalizeH="0" baseline="0" noProof="0" dirty="0" smtClean="0">
                <a:ln>
                  <a:noFill/>
                </a:ln>
                <a:solidFill>
                  <a:srgbClr val="FFFF00"/>
                </a:solidFill>
                <a:effectLst/>
                <a:uLnTx/>
                <a:uFillTx/>
                <a:latin typeface="+mn-lt"/>
                <a:ea typeface="+mn-ea"/>
                <a:cs typeface="+mn-cs"/>
              </a:rPr>
              <a:t> plays a crucial role and has the highest authority in the British Army.</a:t>
            </a:r>
            <a:endParaRPr kumimoji="0" lang="ru-RU" sz="2800" b="1" i="1" u="sng" strike="noStrike" kern="1200" cap="none" spc="0" normalizeH="0" baseline="0" noProof="0" dirty="0">
              <a:ln>
                <a:noFill/>
              </a:ln>
              <a:solidFill>
                <a:srgbClr val="FFFF00"/>
              </a:solidFill>
              <a:effectLst/>
              <a:uLnTx/>
              <a:uFillTx/>
              <a:latin typeface="+mn-lt"/>
              <a:ea typeface="+mn-ea"/>
              <a:cs typeface="+mn-cs"/>
            </a:endParaRPr>
          </a:p>
        </p:txBody>
      </p:sp>
      <p:pic>
        <p:nvPicPr>
          <p:cNvPr id="6" name="LBoxImage" descr="HMS Endurance"/>
          <p:cNvPicPr/>
          <p:nvPr/>
        </p:nvPicPr>
        <p:blipFill>
          <a:blip r:embed="rId3" cstate="print"/>
          <a:srcRect/>
          <a:stretch>
            <a:fillRect/>
          </a:stretch>
        </p:blipFill>
        <p:spPr bwMode="auto">
          <a:xfrm>
            <a:off x="395536" y="2420888"/>
            <a:ext cx="3960440" cy="2808312"/>
          </a:xfrm>
          <a:prstGeom prst="rect">
            <a:avLst/>
          </a:prstGeom>
          <a:noFill/>
          <a:ln w="9525">
            <a:noFill/>
            <a:miter lim="800000"/>
            <a:headEnd/>
            <a:tailEnd/>
          </a:ln>
        </p:spPr>
      </p:pic>
    </p:spTree>
  </p:cSld>
  <p:clrMapOvr>
    <a:masterClrMapping/>
  </p:clrMapOvr>
  <p:transition>
    <p:spli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VII. Elizabeth II and Society</a:t>
            </a:r>
            <a:endParaRPr lang="ru-RU" dirty="0"/>
          </a:p>
        </p:txBody>
      </p:sp>
      <p:sp>
        <p:nvSpPr>
          <p:cNvPr id="3" name="Содержимое 2"/>
          <p:cNvSpPr>
            <a:spLocks noGrp="1"/>
          </p:cNvSpPr>
          <p:nvPr>
            <p:ph idx="1"/>
          </p:nvPr>
        </p:nvSpPr>
        <p:spPr>
          <a:xfrm>
            <a:off x="457200" y="1646237"/>
            <a:ext cx="8229600" cy="1422723"/>
          </a:xfrm>
        </p:spPr>
        <p:txBody>
          <a:bodyPr>
            <a:normAutofit/>
          </a:bodyPr>
          <a:lstStyle/>
          <a:p>
            <a:r>
              <a:rPr lang="en-US" sz="2800" i="1" dirty="0" smtClean="0"/>
              <a:t>The Queen Elizabeth II plays a major role for the society - it maintains a balance between public authorities and ordinary citizens. </a:t>
            </a:r>
            <a:endParaRPr lang="ru-RU" sz="2800" i="1" dirty="0"/>
          </a:p>
        </p:txBody>
      </p:sp>
      <p:pic>
        <p:nvPicPr>
          <p:cNvPr id="4" name="Рисунок 3" descr="«Поддержка моей семьи, всех ее поколений, была неоценимой, — сказала Елизавета II и особо выделила роль ее супруга, герцога Эдинбургского."/>
          <p:cNvPicPr/>
          <p:nvPr/>
        </p:nvPicPr>
        <p:blipFill>
          <a:blip r:embed="rId2" cstate="print"/>
          <a:srcRect/>
          <a:stretch>
            <a:fillRect/>
          </a:stretch>
        </p:blipFill>
        <p:spPr bwMode="auto">
          <a:xfrm>
            <a:off x="4572000" y="3140968"/>
            <a:ext cx="4320480" cy="2953147"/>
          </a:xfrm>
          <a:prstGeom prst="rect">
            <a:avLst/>
          </a:prstGeom>
          <a:noFill/>
          <a:ln w="9525">
            <a:noFill/>
            <a:miter lim="800000"/>
            <a:headEnd/>
            <a:tailEnd/>
          </a:ln>
        </p:spPr>
      </p:pic>
      <p:pic>
        <p:nvPicPr>
          <p:cNvPr id="5" name="Рисунок 4" descr="В этом году программная речь королевы намечена на начало мая, в отличие от традиционного осеннего выступления."/>
          <p:cNvPicPr/>
          <p:nvPr/>
        </p:nvPicPr>
        <p:blipFill>
          <a:blip r:embed="rId3" cstate="print"/>
          <a:srcRect/>
          <a:stretch>
            <a:fillRect/>
          </a:stretch>
        </p:blipFill>
        <p:spPr bwMode="auto">
          <a:xfrm>
            <a:off x="251520" y="3140968"/>
            <a:ext cx="4032448" cy="29523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The conclusion from the research work</a:t>
            </a:r>
            <a:endParaRPr lang="ru-RU" dirty="0"/>
          </a:p>
        </p:txBody>
      </p:sp>
      <p:sp>
        <p:nvSpPr>
          <p:cNvPr id="3" name="Содержимое 2"/>
          <p:cNvSpPr>
            <a:spLocks noGrp="1"/>
          </p:cNvSpPr>
          <p:nvPr>
            <p:ph idx="1"/>
          </p:nvPr>
        </p:nvSpPr>
        <p:spPr>
          <a:xfrm>
            <a:off x="457200" y="1646237"/>
            <a:ext cx="8229600" cy="1710755"/>
          </a:xfrm>
        </p:spPr>
        <p:txBody>
          <a:bodyPr>
            <a:normAutofit fontScale="92500"/>
          </a:bodyPr>
          <a:lstStyle/>
          <a:p>
            <a:pPr>
              <a:buNone/>
            </a:pPr>
            <a:r>
              <a:rPr lang="en-US" sz="2800" b="1" dirty="0" smtClean="0">
                <a:solidFill>
                  <a:srgbClr val="92D050"/>
                </a:solidFill>
              </a:rPr>
              <a:t>   For many government agencies the Queen plays only nominal value, but at the same time it maintains the balance and stability between ordinary citizens and authorities. </a:t>
            </a:r>
            <a:endParaRPr lang="ru-RU" sz="2800" b="1" dirty="0">
              <a:solidFill>
                <a:srgbClr val="92D050"/>
              </a:solidFill>
            </a:endParaRPr>
          </a:p>
        </p:txBody>
      </p:sp>
      <p:pic>
        <p:nvPicPr>
          <p:cNvPr id="4" name="Рисунок 3" descr="В своей речи королева поблагодарила спикера палаты общин Джона Беркоу и спикера палаты лордов баронессу Д’Соуза за поздравления, а также…"/>
          <p:cNvPicPr/>
          <p:nvPr/>
        </p:nvPicPr>
        <p:blipFill>
          <a:blip r:embed="rId2" cstate="print"/>
          <a:srcRect/>
          <a:stretch>
            <a:fillRect/>
          </a:stretch>
        </p:blipFill>
        <p:spPr bwMode="auto">
          <a:xfrm>
            <a:off x="2411760" y="3284984"/>
            <a:ext cx="4680520" cy="3240360"/>
          </a:xfrm>
          <a:prstGeom prst="rect">
            <a:avLst/>
          </a:prstGeom>
          <a:noFill/>
          <a:ln w="9525">
            <a:noFill/>
            <a:miter lim="800000"/>
            <a:headEnd/>
            <a:tailEnd/>
          </a:ln>
        </p:spPr>
      </p:pic>
    </p:spTree>
  </p:cSld>
  <p:clrMapOvr>
    <a:masterClrMapping/>
  </p:clrMapOvr>
  <p:transition>
    <p:split orient="vert"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04664"/>
            <a:ext cx="8229600" cy="936104"/>
          </a:xfrm>
        </p:spPr>
        <p:txBody>
          <a:bodyPr>
            <a:normAutofit fontScale="90000"/>
          </a:bodyPr>
          <a:lstStyle/>
          <a:p>
            <a:r>
              <a:rPr lang="en-US" b="1" i="1" u="sng" dirty="0" smtClean="0"/>
              <a:t/>
            </a:r>
            <a:br>
              <a:rPr lang="en-US" b="1" i="1" u="sng" dirty="0" smtClean="0"/>
            </a:br>
            <a:r>
              <a:rPr lang="en-US" b="1" i="1" u="sng" dirty="0" smtClean="0"/>
              <a:t/>
            </a:r>
            <a:br>
              <a:rPr lang="en-US" b="1" i="1" u="sng" dirty="0" smtClean="0"/>
            </a:br>
            <a:r>
              <a:rPr lang="en-US" b="1" i="1" u="sng" dirty="0" smtClean="0"/>
              <a:t/>
            </a:r>
            <a:br>
              <a:rPr lang="en-US" b="1" i="1" u="sng" dirty="0" smtClean="0"/>
            </a:br>
            <a:r>
              <a:rPr lang="en-US" dirty="0" smtClean="0"/>
              <a:t>Materials used</a:t>
            </a:r>
            <a:endParaRPr lang="ru-RU" dirty="0"/>
          </a:p>
        </p:txBody>
      </p:sp>
      <p:sp>
        <p:nvSpPr>
          <p:cNvPr id="3" name="Содержимое 2"/>
          <p:cNvSpPr>
            <a:spLocks noGrp="1"/>
          </p:cNvSpPr>
          <p:nvPr>
            <p:ph idx="1"/>
          </p:nvPr>
        </p:nvSpPr>
        <p:spPr/>
        <p:txBody>
          <a:bodyPr>
            <a:normAutofit/>
          </a:bodyPr>
          <a:lstStyle/>
          <a:p>
            <a:r>
              <a:rPr lang="en-US" sz="2000" dirty="0" smtClean="0"/>
              <a:t>Official Website of British Monarchy</a:t>
            </a:r>
            <a:br>
              <a:rPr lang="en-US" sz="2000" dirty="0" smtClean="0"/>
            </a:br>
            <a:r>
              <a:rPr lang="en-US" sz="2000" dirty="0" smtClean="0"/>
              <a:t>www.royal.gov.uk</a:t>
            </a:r>
            <a:br>
              <a:rPr lang="en-US" sz="2000" dirty="0" smtClean="0"/>
            </a:br>
            <a:endParaRPr lang="en-US" sz="2000" dirty="0" smtClean="0"/>
          </a:p>
          <a:p>
            <a:r>
              <a:rPr lang="en-US" sz="2000" dirty="0" smtClean="0"/>
              <a:t>Information Website about Great Britain: www.velikobritaniya.org</a:t>
            </a:r>
          </a:p>
          <a:p>
            <a:pPr>
              <a:buNone/>
            </a:pPr>
            <a:endParaRPr lang="ru-RU" sz="2000" dirty="0" smtClean="0"/>
          </a:p>
          <a:p>
            <a:r>
              <a:rPr lang="en-US" sz="2000" dirty="0" smtClean="0"/>
              <a:t>Website "All monarchs of the World“:</a:t>
            </a:r>
            <a:endParaRPr lang="ru-RU" sz="2000" dirty="0" smtClean="0"/>
          </a:p>
          <a:p>
            <a:pPr>
              <a:buNone/>
            </a:pPr>
            <a:r>
              <a:rPr lang="en-US" sz="2000" dirty="0" smtClean="0"/>
              <a:t>    http://www.allmonarchs.net/uk.html</a:t>
            </a:r>
            <a:endParaRPr lang="ru-RU" sz="2000" dirty="0" smtClean="0"/>
          </a:p>
          <a:p>
            <a:pPr>
              <a:buNone/>
            </a:pPr>
            <a:r>
              <a:rPr lang="en-US" sz="2000" dirty="0" smtClean="0"/>
              <a:t>    http://www.allmonarchs.net/uk/elizabeth_ii.html</a:t>
            </a:r>
            <a:endParaRPr lang="ru-RU" sz="2000" dirty="0" smtClean="0"/>
          </a:p>
          <a:p>
            <a:endParaRPr lang="ru-RU"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Thanks for listening </a:t>
            </a:r>
            <a:endParaRPr lang="ru-RU" dirty="0"/>
          </a:p>
        </p:txBody>
      </p:sp>
    </p:spTree>
  </p:cSld>
  <p:clrMapOvr>
    <a:masterClrMapping/>
  </p:clrMapOvr>
  <p:transition>
    <p:push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Research question </a:t>
            </a:r>
            <a:endParaRPr lang="ru-RU" dirty="0"/>
          </a:p>
        </p:txBody>
      </p:sp>
      <p:sp>
        <p:nvSpPr>
          <p:cNvPr id="3" name="Содержимое 2"/>
          <p:cNvSpPr>
            <a:spLocks noGrp="1"/>
          </p:cNvSpPr>
          <p:nvPr>
            <p:ph idx="1"/>
          </p:nvPr>
        </p:nvSpPr>
        <p:spPr/>
        <p:txBody>
          <a:bodyPr/>
          <a:lstStyle/>
          <a:p>
            <a:r>
              <a:rPr lang="en-US" dirty="0" smtClean="0"/>
              <a:t>What is the role </a:t>
            </a:r>
            <a:r>
              <a:rPr lang="en-US" smtClean="0"/>
              <a:t>of the </a:t>
            </a:r>
            <a:r>
              <a:rPr lang="en-US" dirty="0" smtClean="0"/>
              <a:t>Queen Elizabeth ll in the process of managing the UK? </a:t>
            </a:r>
            <a:endParaRPr lang="ru-RU" dirty="0"/>
          </a:p>
        </p:txBody>
      </p:sp>
      <p:pic>
        <p:nvPicPr>
          <p:cNvPr id="4" name="Рисунок 3" descr="Королевский парламент Великобритании (18 фото)"/>
          <p:cNvPicPr/>
          <p:nvPr/>
        </p:nvPicPr>
        <p:blipFill>
          <a:blip r:embed="rId2" cstate="print"/>
          <a:srcRect/>
          <a:stretch>
            <a:fillRect/>
          </a:stretch>
        </p:blipFill>
        <p:spPr bwMode="auto">
          <a:xfrm>
            <a:off x="1835696" y="3068960"/>
            <a:ext cx="5400600" cy="3312368"/>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536"/>
            <a:ext cx="8291264" cy="1143000"/>
          </a:xfrm>
        </p:spPr>
        <p:txBody>
          <a:bodyPr>
            <a:normAutofit/>
          </a:bodyPr>
          <a:lstStyle/>
          <a:p>
            <a:r>
              <a:rPr lang="en-US" sz="2200" b="1" dirty="0" smtClean="0"/>
              <a:t>By studying a </a:t>
            </a:r>
            <a:r>
              <a:rPr lang="en-US" sz="2800" b="1" dirty="0" smtClean="0"/>
              <a:t>variety</a:t>
            </a:r>
            <a:r>
              <a:rPr lang="en-US" sz="2200" b="1" dirty="0" smtClean="0"/>
              <a:t> of media, I have encountered with the views of different people:</a:t>
            </a:r>
            <a:endParaRPr lang="ru-RU" b="1" dirty="0"/>
          </a:p>
        </p:txBody>
      </p:sp>
      <p:graphicFrame>
        <p:nvGraphicFramePr>
          <p:cNvPr id="5" name="Содержимое 4"/>
          <p:cNvGraphicFramePr>
            <a:graphicFrameLocks noGrp="1"/>
          </p:cNvGraphicFramePr>
          <p:nvPr>
            <p:ph idx="1"/>
          </p:nvPr>
        </p:nvGraphicFramePr>
        <p:xfrm>
          <a:off x="539552" y="1484784"/>
          <a:ext cx="8229600" cy="521176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260648"/>
            <a:ext cx="8229600" cy="1206699"/>
          </a:xfrm>
        </p:spPr>
        <p:txBody>
          <a:bodyPr/>
          <a:lstStyle/>
          <a:p>
            <a:pPr>
              <a:buNone/>
            </a:pPr>
            <a:r>
              <a:rPr lang="en-US" dirty="0" smtClean="0"/>
              <a:t>  To answer this question we must explore the relationship between the Queen with:</a:t>
            </a:r>
            <a:endParaRPr lang="ru-RU" dirty="0"/>
          </a:p>
        </p:txBody>
      </p:sp>
      <p:sp>
        <p:nvSpPr>
          <p:cNvPr id="6" name="Стрелка вниз 5"/>
          <p:cNvSpPr/>
          <p:nvPr/>
        </p:nvSpPr>
        <p:spPr>
          <a:xfrm rot="5400000">
            <a:off x="2771800" y="4149080"/>
            <a:ext cx="576064" cy="432048"/>
          </a:xfrm>
          <a:prstGeom prst="downArrow">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с двумя скругленными противолежащими углами 6"/>
          <p:cNvSpPr/>
          <p:nvPr/>
        </p:nvSpPr>
        <p:spPr>
          <a:xfrm>
            <a:off x="3275856" y="1916832"/>
            <a:ext cx="2376264" cy="2952328"/>
          </a:xfrm>
          <a:prstGeom prst="round2DiagRect">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lvl="0" algn="ctr" fontAlgn="base">
              <a:spcBef>
                <a:spcPct val="0"/>
              </a:spcBef>
              <a:spcAft>
                <a:spcPct val="0"/>
              </a:spcAft>
            </a:pPr>
            <a:endParaRPr kumimoji="0" lang="en-US" sz="3200" b="1" i="0" u="none" strike="noStrike" normalizeH="0" baseline="0" dirty="0" smtClean="0">
              <a:ln w="50800"/>
              <a:solidFill>
                <a:schemeClr val="bg1">
                  <a:shade val="50000"/>
                </a:schemeClr>
              </a:solidFill>
              <a:ea typeface="Calibri" pitchFamily="34" charset="0"/>
              <a:cs typeface="Times New Roman" pitchFamily="18" charset="0"/>
            </a:endParaRPr>
          </a:p>
          <a:p>
            <a:pPr lvl="0" algn="ctr" fontAlgn="base">
              <a:spcBef>
                <a:spcPct val="0"/>
              </a:spcBef>
              <a:spcAft>
                <a:spcPct val="0"/>
              </a:spcAft>
            </a:pPr>
            <a:endParaRPr lang="en-US" sz="3200" b="1" dirty="0" smtClean="0">
              <a:ln w="50800"/>
              <a:solidFill>
                <a:schemeClr val="bg1">
                  <a:shade val="50000"/>
                </a:schemeClr>
              </a:solidFill>
              <a:ea typeface="Calibri" pitchFamily="34" charset="0"/>
              <a:cs typeface="Times New Roman" pitchFamily="18" charset="0"/>
            </a:endParaRPr>
          </a:p>
          <a:p>
            <a:pPr lvl="0" algn="ctr" fontAlgn="base">
              <a:spcBef>
                <a:spcPct val="0"/>
              </a:spcBef>
              <a:spcAft>
                <a:spcPct val="0"/>
              </a:spcAft>
            </a:pPr>
            <a:endParaRPr kumimoji="0" lang="en-US" sz="3200" b="1" i="0" u="none" strike="noStrike" normalizeH="0" baseline="0" dirty="0" smtClean="0">
              <a:ln w="50800"/>
              <a:solidFill>
                <a:schemeClr val="bg1">
                  <a:shade val="50000"/>
                </a:schemeClr>
              </a:solidFill>
              <a:ea typeface="Calibri" pitchFamily="34" charset="0"/>
              <a:cs typeface="Times New Roman" pitchFamily="18" charset="0"/>
            </a:endParaRPr>
          </a:p>
          <a:p>
            <a:pPr lvl="0" algn="ctr" fontAlgn="base">
              <a:spcBef>
                <a:spcPct val="0"/>
              </a:spcBef>
              <a:spcAft>
                <a:spcPct val="0"/>
              </a:spcAft>
            </a:pPr>
            <a:endParaRPr lang="en-US" sz="3200" b="1" dirty="0" smtClean="0">
              <a:ln w="50800"/>
              <a:solidFill>
                <a:schemeClr val="bg1">
                  <a:shade val="50000"/>
                </a:schemeClr>
              </a:solidFill>
              <a:ea typeface="Calibri" pitchFamily="34" charset="0"/>
              <a:cs typeface="Times New Roman" pitchFamily="18" charset="0"/>
            </a:endParaRPr>
          </a:p>
          <a:p>
            <a:pPr lvl="0" algn="ctr" fontAlgn="base">
              <a:spcBef>
                <a:spcPct val="0"/>
              </a:spcBef>
              <a:spcAft>
                <a:spcPct val="0"/>
              </a:spcAft>
            </a:pPr>
            <a:r>
              <a:rPr kumimoji="0" lang="en-US" sz="3200" b="1" i="0" u="none" strike="noStrike" normalizeH="0" baseline="0" dirty="0" smtClean="0">
                <a:ln w="50800"/>
                <a:solidFill>
                  <a:schemeClr val="bg1">
                    <a:shade val="50000"/>
                  </a:schemeClr>
                </a:solidFill>
                <a:ea typeface="Calibri" pitchFamily="34" charset="0"/>
                <a:cs typeface="Times New Roman" pitchFamily="18" charset="0"/>
              </a:rPr>
              <a:t>QUEEN</a:t>
            </a:r>
            <a:endParaRPr kumimoji="0" lang="en-US" sz="3200" b="1" i="0" u="none" strike="noStrike" normalizeH="0" baseline="0" dirty="0" smtClean="0">
              <a:ln w="50800"/>
              <a:solidFill>
                <a:schemeClr val="bg1">
                  <a:shade val="50000"/>
                </a:schemeClr>
              </a:solidFill>
              <a:cs typeface="Arial" pitchFamily="34" charset="0"/>
            </a:endParaRPr>
          </a:p>
        </p:txBody>
      </p:sp>
      <p:sp>
        <p:nvSpPr>
          <p:cNvPr id="8" name="Скругленный прямоугольник 7"/>
          <p:cNvSpPr/>
          <p:nvPr/>
        </p:nvSpPr>
        <p:spPr>
          <a:xfrm>
            <a:off x="3275856" y="5301208"/>
            <a:ext cx="2448272"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Court system</a:t>
            </a:r>
            <a:endParaRPr lang="ru-RU" dirty="0"/>
          </a:p>
        </p:txBody>
      </p:sp>
      <p:sp>
        <p:nvSpPr>
          <p:cNvPr id="9" name="Скругленный прямоугольник 8"/>
          <p:cNvSpPr/>
          <p:nvPr/>
        </p:nvSpPr>
        <p:spPr>
          <a:xfrm>
            <a:off x="6084168" y="4077072"/>
            <a:ext cx="2448272"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Privy Council</a:t>
            </a:r>
            <a:endParaRPr lang="ru-RU" dirty="0"/>
          </a:p>
        </p:txBody>
      </p:sp>
      <p:sp>
        <p:nvSpPr>
          <p:cNvPr id="10" name="Скругленный прямоугольник 9"/>
          <p:cNvSpPr/>
          <p:nvPr/>
        </p:nvSpPr>
        <p:spPr>
          <a:xfrm>
            <a:off x="6084168" y="1916832"/>
            <a:ext cx="2376264"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Parliament</a:t>
            </a:r>
            <a:endParaRPr lang="ru-RU" dirty="0"/>
          </a:p>
        </p:txBody>
      </p:sp>
      <p:sp>
        <p:nvSpPr>
          <p:cNvPr id="11" name="Скругленный прямоугольник 10"/>
          <p:cNvSpPr/>
          <p:nvPr/>
        </p:nvSpPr>
        <p:spPr>
          <a:xfrm>
            <a:off x="6084168" y="2996952"/>
            <a:ext cx="2448272"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Prime-Minister</a:t>
            </a:r>
            <a:endParaRPr lang="ru-RU" dirty="0"/>
          </a:p>
        </p:txBody>
      </p:sp>
      <p:sp>
        <p:nvSpPr>
          <p:cNvPr id="12" name="Скругленный прямоугольник 11"/>
          <p:cNvSpPr/>
          <p:nvPr/>
        </p:nvSpPr>
        <p:spPr>
          <a:xfrm>
            <a:off x="683568" y="3933056"/>
            <a:ext cx="2160240"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Church</a:t>
            </a:r>
            <a:endParaRPr lang="ru-RU" dirty="0"/>
          </a:p>
        </p:txBody>
      </p:sp>
      <p:sp>
        <p:nvSpPr>
          <p:cNvPr id="13" name="Скругленный прямоугольник 12"/>
          <p:cNvSpPr/>
          <p:nvPr/>
        </p:nvSpPr>
        <p:spPr>
          <a:xfrm>
            <a:off x="683568" y="2924944"/>
            <a:ext cx="2160240"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Army</a:t>
            </a:r>
            <a:endParaRPr lang="ru-RU" dirty="0"/>
          </a:p>
        </p:txBody>
      </p:sp>
      <p:sp>
        <p:nvSpPr>
          <p:cNvPr id="14" name="Скругленный прямоугольник 13"/>
          <p:cNvSpPr/>
          <p:nvPr/>
        </p:nvSpPr>
        <p:spPr>
          <a:xfrm>
            <a:off x="683568" y="1916832"/>
            <a:ext cx="2160240"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Society</a:t>
            </a:r>
            <a:endParaRPr lang="ru-RU" dirty="0"/>
          </a:p>
        </p:txBody>
      </p:sp>
      <p:sp>
        <p:nvSpPr>
          <p:cNvPr id="15" name="Стрелка вниз 14"/>
          <p:cNvSpPr/>
          <p:nvPr/>
        </p:nvSpPr>
        <p:spPr>
          <a:xfrm rot="5400000">
            <a:off x="2771800" y="2132856"/>
            <a:ext cx="576064" cy="432048"/>
          </a:xfrm>
          <a:prstGeom prst="downArrow">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Стрелка вниз 15"/>
          <p:cNvSpPr/>
          <p:nvPr/>
        </p:nvSpPr>
        <p:spPr>
          <a:xfrm rot="5400000">
            <a:off x="2771800" y="3068960"/>
            <a:ext cx="576064" cy="432048"/>
          </a:xfrm>
          <a:prstGeom prst="downArrow">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Стрелка вниз 16"/>
          <p:cNvSpPr/>
          <p:nvPr/>
        </p:nvSpPr>
        <p:spPr>
          <a:xfrm rot="16200000">
            <a:off x="5580112" y="2132856"/>
            <a:ext cx="576064" cy="432048"/>
          </a:xfrm>
          <a:prstGeom prst="downArrow">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Стрелка вниз 17"/>
          <p:cNvSpPr/>
          <p:nvPr/>
        </p:nvSpPr>
        <p:spPr>
          <a:xfrm rot="16200000">
            <a:off x="5580112" y="4221088"/>
            <a:ext cx="576064" cy="432048"/>
          </a:xfrm>
          <a:prstGeom prst="downArrow">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Стрелка вниз 18"/>
          <p:cNvSpPr/>
          <p:nvPr/>
        </p:nvSpPr>
        <p:spPr>
          <a:xfrm rot="16200000">
            <a:off x="5580112" y="3212976"/>
            <a:ext cx="576064" cy="432048"/>
          </a:xfrm>
          <a:prstGeom prst="downArrow">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Стрелка вниз 19"/>
          <p:cNvSpPr/>
          <p:nvPr/>
        </p:nvSpPr>
        <p:spPr>
          <a:xfrm>
            <a:off x="4211960" y="4869160"/>
            <a:ext cx="576064" cy="432048"/>
          </a:xfrm>
          <a:prstGeom prst="downArrow">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1" name="im-157424505" descr="Королева Елизавета II. Архив"/>
          <p:cNvPicPr/>
          <p:nvPr/>
        </p:nvPicPr>
        <p:blipFill>
          <a:blip r:embed="rId2" cstate="print"/>
          <a:srcRect/>
          <a:stretch>
            <a:fillRect/>
          </a:stretch>
        </p:blipFill>
        <p:spPr bwMode="auto">
          <a:xfrm>
            <a:off x="3563888" y="2636912"/>
            <a:ext cx="1872208" cy="1296143"/>
          </a:xfrm>
          <a:prstGeom prst="rect">
            <a:avLst/>
          </a:prstGeom>
          <a:noFill/>
          <a:ln w="9525">
            <a:noFill/>
            <a:miter lim="800000"/>
            <a:headEnd/>
            <a:tailEnd/>
          </a:ln>
        </p:spPr>
      </p:pic>
    </p:spTree>
  </p:cSld>
  <p:clrMapOvr>
    <a:masterClrMapping/>
  </p:clrMapOvr>
  <p:transition>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253536"/>
            <a:ext cx="7571184" cy="1143000"/>
          </a:xfrm>
        </p:spPr>
        <p:txBody>
          <a:bodyPr>
            <a:normAutofit fontScale="90000"/>
          </a:bodyPr>
          <a:lstStyle/>
          <a:p>
            <a:r>
              <a:rPr lang="en-US" dirty="0" smtClean="0"/>
              <a:t>I. The Queen in the Parliament </a:t>
            </a:r>
            <a:endParaRPr lang="ru-RU" dirty="0"/>
          </a:p>
        </p:txBody>
      </p:sp>
      <p:sp>
        <p:nvSpPr>
          <p:cNvPr id="3" name="Содержимое 2"/>
          <p:cNvSpPr>
            <a:spLocks noGrp="1"/>
          </p:cNvSpPr>
          <p:nvPr>
            <p:ph idx="1"/>
          </p:nvPr>
        </p:nvSpPr>
        <p:spPr>
          <a:xfrm>
            <a:off x="467544" y="1556792"/>
            <a:ext cx="8229600" cy="1422723"/>
          </a:xfrm>
        </p:spPr>
        <p:txBody>
          <a:bodyPr>
            <a:normAutofit/>
          </a:bodyPr>
          <a:lstStyle/>
          <a:p>
            <a:pPr>
              <a:buNone/>
            </a:pPr>
            <a:r>
              <a:rPr lang="en-US" sz="1700" dirty="0" smtClean="0"/>
              <a:t>     The Queen in Parliament - the official name of the British legal system, which consists of the Queen, the House of Lords and the House of Commons</a:t>
            </a:r>
            <a:r>
              <a:rPr lang="en-US" sz="1700" dirty="0" smtClean="0"/>
              <a:t>.</a:t>
            </a:r>
            <a:r>
              <a:rPr lang="ru-RU" sz="1700" smtClean="0"/>
              <a:t> </a:t>
            </a:r>
            <a:r>
              <a:rPr lang="en-US" sz="1700" smtClean="0"/>
              <a:t>The</a:t>
            </a:r>
            <a:r>
              <a:rPr lang="en-US" sz="1700" dirty="0" smtClean="0"/>
              <a:t> House of Commons, the majority of the members of which usually supports the ruling party, has the greatest political power. The Queen on the advice of Ministers has to approve all orders.</a:t>
            </a:r>
          </a:p>
        </p:txBody>
      </p:sp>
      <p:pic>
        <p:nvPicPr>
          <p:cNvPr id="4" name="Picture 2"/>
          <p:cNvPicPr>
            <a:picLocks noChangeAspect="1" noChangeArrowheads="1"/>
          </p:cNvPicPr>
          <p:nvPr/>
        </p:nvPicPr>
        <p:blipFill>
          <a:blip r:embed="rId2" cstate="print"/>
          <a:srcRect/>
          <a:stretch>
            <a:fillRect/>
          </a:stretch>
        </p:blipFill>
        <p:spPr bwMode="auto">
          <a:xfrm>
            <a:off x="827584" y="3933056"/>
            <a:ext cx="2304256" cy="2304256"/>
          </a:xfrm>
          <a:prstGeom prst="rect">
            <a:avLst/>
          </a:prstGeom>
          <a:noFill/>
          <a:ln w="9525">
            <a:noFill/>
            <a:miter lim="800000"/>
            <a:headEnd/>
            <a:tailEnd/>
          </a:ln>
        </p:spPr>
      </p:pic>
      <p:pic>
        <p:nvPicPr>
          <p:cNvPr id="5" name="Рисунок 4" descr="Королевский парламент Великобритании (18 фото)"/>
          <p:cNvPicPr/>
          <p:nvPr/>
        </p:nvPicPr>
        <p:blipFill>
          <a:blip r:embed="rId3" cstate="print"/>
          <a:srcRect/>
          <a:stretch>
            <a:fillRect/>
          </a:stretch>
        </p:blipFill>
        <p:spPr bwMode="auto">
          <a:xfrm>
            <a:off x="3563888" y="3429000"/>
            <a:ext cx="4968552" cy="2808312"/>
          </a:xfrm>
          <a:prstGeom prst="rect">
            <a:avLst/>
          </a:prstGeom>
          <a:noFill/>
          <a:ln w="9525">
            <a:noFill/>
            <a:miter lim="800000"/>
            <a:headEnd/>
            <a:tailEnd/>
          </a:ln>
        </p:spPr>
      </p:pic>
    </p:spTree>
  </p:cSld>
  <p:clrMapOvr>
    <a:masterClrMapping/>
  </p:clrMapOvr>
  <p:transition>
    <p:pull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Скругленный прямоугольник 6"/>
          <p:cNvSpPr/>
          <p:nvPr/>
        </p:nvSpPr>
        <p:spPr>
          <a:xfrm>
            <a:off x="611560" y="1700808"/>
            <a:ext cx="2736304" cy="2232248"/>
          </a:xfrm>
          <a:prstGeom prst="roundRect">
            <a:avLst/>
          </a:prstGeom>
          <a:solidFill>
            <a:schemeClr val="tx1">
              <a:lumMod val="85000"/>
              <a:alpha val="2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r>
              <a:rPr lang="en-US" sz="2000" b="1" dirty="0" smtClean="0"/>
              <a:t>The most </a:t>
            </a:r>
          </a:p>
          <a:p>
            <a:pPr algn="ctr"/>
            <a:r>
              <a:rPr lang="en-US" sz="2000" b="1" dirty="0" smtClean="0"/>
              <a:t>irrelevant role</a:t>
            </a:r>
          </a:p>
          <a:p>
            <a:pPr algn="ctr"/>
            <a:endParaRPr lang="ru-RU" dirty="0"/>
          </a:p>
        </p:txBody>
      </p:sp>
      <p:sp>
        <p:nvSpPr>
          <p:cNvPr id="6" name="Скругленный прямоугольник 5"/>
          <p:cNvSpPr/>
          <p:nvPr/>
        </p:nvSpPr>
        <p:spPr>
          <a:xfrm>
            <a:off x="3851920" y="3429000"/>
            <a:ext cx="4824536" cy="2160240"/>
          </a:xfrm>
          <a:prstGeom prst="roundRect">
            <a:avLst/>
          </a:prstGeom>
          <a:solidFill>
            <a:schemeClr val="tx1">
              <a:lumMod val="85000"/>
              <a:alpha val="2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r>
              <a:rPr lang="en-US" dirty="0" smtClean="0"/>
              <a:t>                               </a:t>
            </a:r>
            <a:r>
              <a:rPr lang="en-US" sz="2000" b="1" dirty="0" smtClean="0"/>
              <a:t>The most </a:t>
            </a:r>
          </a:p>
          <a:p>
            <a:pPr algn="ctr"/>
            <a:r>
              <a:rPr lang="en-US" sz="2000" b="1" dirty="0" smtClean="0"/>
              <a:t>                             important role</a:t>
            </a:r>
          </a:p>
          <a:p>
            <a:pPr algn="ctr"/>
            <a:endParaRPr lang="ru-RU" dirty="0"/>
          </a:p>
        </p:txBody>
      </p:sp>
      <p:sp>
        <p:nvSpPr>
          <p:cNvPr id="2" name="Заголовок 1"/>
          <p:cNvSpPr>
            <a:spLocks noGrp="1"/>
          </p:cNvSpPr>
          <p:nvPr>
            <p:ph type="title"/>
          </p:nvPr>
        </p:nvSpPr>
        <p:spPr/>
        <p:txBody>
          <a:bodyPr/>
          <a:lstStyle/>
          <a:p>
            <a:r>
              <a:rPr lang="en-US" dirty="0" smtClean="0"/>
              <a:t>The Queen </a:t>
            </a:r>
            <a:r>
              <a:rPr lang="en-US" dirty="0" smtClean="0">
                <a:solidFill>
                  <a:srgbClr val="FF0000"/>
                </a:solidFill>
              </a:rPr>
              <a:t>&amp;</a:t>
            </a:r>
            <a:r>
              <a:rPr lang="en-US" dirty="0" smtClean="0"/>
              <a:t> Parliament</a:t>
            </a:r>
            <a:endParaRPr lang="ru-RU" dirty="0"/>
          </a:p>
        </p:txBody>
      </p:sp>
      <p:graphicFrame>
        <p:nvGraphicFramePr>
          <p:cNvPr id="5" name="Схема 4"/>
          <p:cNvGraphicFramePr/>
          <p:nvPr/>
        </p:nvGraphicFramePr>
        <p:xfrm>
          <a:off x="1619672" y="1628800"/>
          <a:ext cx="6264696" cy="38884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Содержимое 2"/>
          <p:cNvSpPr txBox="1">
            <a:spLocks/>
          </p:cNvSpPr>
          <p:nvPr/>
        </p:nvSpPr>
        <p:spPr>
          <a:xfrm>
            <a:off x="539552" y="5373216"/>
            <a:ext cx="8352928" cy="1224136"/>
          </a:xfrm>
          <a:prstGeom prst="rect">
            <a:avLst/>
          </a:prstGeom>
        </p:spPr>
        <p:txBody>
          <a:bodyPr>
            <a:normAutofit fontScale="92500" lnSpcReduction="10000"/>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None/>
              <a:tabLst/>
              <a:defRPr/>
            </a:pPr>
            <a:r>
              <a:rPr kumimoji="0" lang="en-US" sz="2800" b="0" i="0" u="none" strike="noStrike" kern="1200" cap="none" spc="0" normalizeH="0" baseline="0" noProof="0" dirty="0" smtClean="0">
                <a:ln>
                  <a:noFill/>
                </a:ln>
                <a:solidFill>
                  <a:srgbClr val="FFFF00"/>
                </a:solidFill>
                <a:effectLst/>
                <a:uLnTx/>
                <a:uFillTx/>
                <a:latin typeface="+mn-lt"/>
                <a:ea typeface="+mn-ea"/>
                <a:cs typeface="+mn-cs"/>
              </a:rPr>
              <a:t>     </a:t>
            </a:r>
          </a:p>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en-US" sz="2800" b="1" i="1" u="sng" strike="noStrike" kern="1200" cap="none" spc="0" normalizeH="0" baseline="0" noProof="0" dirty="0" smtClean="0">
                <a:ln>
                  <a:noFill/>
                </a:ln>
                <a:solidFill>
                  <a:srgbClr val="FFFF00"/>
                </a:solidFill>
                <a:effectLst/>
                <a:uLnTx/>
                <a:uFillTx/>
                <a:latin typeface="+mn-lt"/>
                <a:ea typeface="+mn-ea"/>
                <a:cs typeface="+mn-cs"/>
              </a:rPr>
              <a:t>Conclusion : the Queen doesn’t not have full power in the Parliament .</a:t>
            </a:r>
            <a:endParaRPr kumimoji="0" lang="ru-RU" sz="2800" b="1" i="1" u="sng" strike="noStrike" kern="1200" cap="none" spc="0" normalizeH="0" baseline="0" noProof="0" dirty="0">
              <a:ln>
                <a:noFill/>
              </a:ln>
              <a:solidFill>
                <a:srgbClr val="FFFF00"/>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II. The Queen and the Prime - Minister </a:t>
            </a:r>
            <a:endParaRPr lang="ru-RU" dirty="0"/>
          </a:p>
        </p:txBody>
      </p:sp>
      <p:pic>
        <p:nvPicPr>
          <p:cNvPr id="4" name="Picture 2"/>
          <p:cNvPicPr>
            <a:picLocks noChangeAspect="1" noChangeArrowheads="1"/>
          </p:cNvPicPr>
          <p:nvPr/>
        </p:nvPicPr>
        <p:blipFill>
          <a:blip r:embed="rId2" cstate="print"/>
          <a:srcRect/>
          <a:stretch>
            <a:fillRect/>
          </a:stretch>
        </p:blipFill>
        <p:spPr bwMode="auto">
          <a:xfrm>
            <a:off x="2195736" y="2780928"/>
            <a:ext cx="4777943" cy="3384376"/>
          </a:xfrm>
          <a:prstGeom prst="rect">
            <a:avLst/>
          </a:prstGeom>
          <a:noFill/>
          <a:ln w="9525">
            <a:noFill/>
            <a:miter lim="800000"/>
            <a:headEnd/>
            <a:tailEnd/>
          </a:ln>
        </p:spPr>
      </p:pic>
      <p:sp>
        <p:nvSpPr>
          <p:cNvPr id="5" name="Содержимое 2"/>
          <p:cNvSpPr txBox="1">
            <a:spLocks/>
          </p:cNvSpPr>
          <p:nvPr/>
        </p:nvSpPr>
        <p:spPr>
          <a:xfrm>
            <a:off x="539552" y="1556792"/>
            <a:ext cx="8229600" cy="1198315"/>
          </a:xfrm>
          <a:prstGeom prst="rect">
            <a:avLst/>
          </a:prstGeom>
        </p:spPr>
        <p:txBody>
          <a:bodyPr>
            <a:normAutofit/>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     The queen still has some significant rights, such as the right to appoint the Prime minister. The Prime Minister is usually appointed by the leader of the party that won the election, but in exceptional circumstances, the Queen may appoint a prime minister anyone else. </a:t>
            </a:r>
          </a:p>
        </p:txBody>
      </p:sp>
    </p:spTree>
  </p:cSld>
  <p:clrMapOvr>
    <a:masterClrMapping/>
  </p:clrMapOvr>
  <p:transition>
    <p:pull dir="l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4355976" y="1052736"/>
            <a:ext cx="4392488" cy="1944216"/>
          </a:xfrm>
          <a:prstGeom prst="roundRect">
            <a:avLst/>
          </a:prstGeom>
          <a:solidFill>
            <a:schemeClr val="accent2">
              <a:alpha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r>
              <a:rPr lang="en-US" dirty="0" smtClean="0"/>
              <a:t>The Leader </a:t>
            </a:r>
            <a:r>
              <a:rPr lang="en-US" dirty="0"/>
              <a:t>of the </a:t>
            </a:r>
            <a:r>
              <a:rPr lang="en-US" dirty="0" smtClean="0"/>
              <a:t>Party</a:t>
            </a:r>
            <a:r>
              <a:rPr lang="en-US" dirty="0"/>
              <a:t> that won the </a:t>
            </a:r>
            <a:r>
              <a:rPr lang="en-US" dirty="0" smtClean="0"/>
              <a:t>election</a:t>
            </a:r>
            <a:endParaRPr lang="ru-RU" dirty="0"/>
          </a:p>
        </p:txBody>
      </p:sp>
      <p:sp>
        <p:nvSpPr>
          <p:cNvPr id="2" name="Прямоугольник с одним вырезанным углом 1"/>
          <p:cNvSpPr/>
          <p:nvPr/>
        </p:nvSpPr>
        <p:spPr>
          <a:xfrm>
            <a:off x="4427984" y="1268760"/>
            <a:ext cx="2664296" cy="1152128"/>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Prime-Minister</a:t>
            </a:r>
            <a:endParaRPr lang="ru-RU" dirty="0"/>
          </a:p>
        </p:txBody>
      </p:sp>
      <p:sp>
        <p:nvSpPr>
          <p:cNvPr id="3" name="Прямоугольник с двумя скругленными противолежащими углами 2"/>
          <p:cNvSpPr/>
          <p:nvPr/>
        </p:nvSpPr>
        <p:spPr>
          <a:xfrm>
            <a:off x="827584" y="1340768"/>
            <a:ext cx="2592288" cy="1080120"/>
          </a:xfrm>
          <a:prstGeom prst="round2DiagRect">
            <a:avLst/>
          </a:prstGeom>
          <a:solidFill>
            <a:srgbClr val="0070C0"/>
          </a:solidFill>
          <a:ln>
            <a:solidFill>
              <a:schemeClr val="accent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3200" dirty="0" smtClean="0"/>
              <a:t>Queen</a:t>
            </a:r>
            <a:endParaRPr lang="ru-RU" sz="3200" dirty="0"/>
          </a:p>
        </p:txBody>
      </p:sp>
      <p:sp>
        <p:nvSpPr>
          <p:cNvPr id="7" name="Стрелка вниз 6"/>
          <p:cNvSpPr/>
          <p:nvPr/>
        </p:nvSpPr>
        <p:spPr>
          <a:xfrm>
            <a:off x="1835696" y="2420888"/>
            <a:ext cx="576064" cy="1080120"/>
          </a:xfrm>
          <a:prstGeom prst="downArrow">
            <a:avLst/>
          </a:prstGeom>
          <a:solidFill>
            <a:srgbClr val="0070C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с двумя скругленными противолежащими углами 7"/>
          <p:cNvSpPr/>
          <p:nvPr/>
        </p:nvSpPr>
        <p:spPr>
          <a:xfrm>
            <a:off x="683568" y="3573016"/>
            <a:ext cx="3312368" cy="1656184"/>
          </a:xfrm>
          <a:prstGeom prst="round2Diag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lvl="0" algn="just" fontAlgn="base">
              <a:spcBef>
                <a:spcPct val="0"/>
              </a:spcBef>
              <a:spcAft>
                <a:spcPct val="0"/>
              </a:spcAft>
            </a:pPr>
            <a:r>
              <a:rPr kumimoji="0" lang="en-US" b="1" i="0" u="none" strike="noStrike" normalizeH="0" baseline="0" dirty="0" smtClean="0">
                <a:ln w="50800"/>
                <a:solidFill>
                  <a:schemeClr val="bg1">
                    <a:shade val="50000"/>
                  </a:schemeClr>
                </a:solidFill>
                <a:ea typeface="Calibri" pitchFamily="34" charset="0"/>
                <a:cs typeface="Times New Roman" pitchFamily="18" charset="0"/>
              </a:rPr>
              <a:t>The Queen may appoint a</a:t>
            </a:r>
            <a:r>
              <a:rPr lang="en-US" b="1" dirty="0">
                <a:ln w="50800"/>
                <a:solidFill>
                  <a:schemeClr val="bg1">
                    <a:shade val="50000"/>
                  </a:schemeClr>
                </a:solidFill>
                <a:ea typeface="Calibri" pitchFamily="34" charset="0"/>
                <a:cs typeface="Times New Roman" pitchFamily="18" charset="0"/>
              </a:rPr>
              <a:t> </a:t>
            </a:r>
            <a:r>
              <a:rPr lang="en-US" b="1" dirty="0" smtClean="0">
                <a:ln w="50800"/>
                <a:solidFill>
                  <a:schemeClr val="bg1">
                    <a:shade val="50000"/>
                  </a:schemeClr>
                </a:solidFill>
                <a:ea typeface="Calibri" pitchFamily="34" charset="0"/>
                <a:cs typeface="Times New Roman" pitchFamily="18" charset="0"/>
              </a:rPr>
              <a:t>P</a:t>
            </a:r>
            <a:r>
              <a:rPr kumimoji="0" lang="en-US" b="1" i="0" u="none" strike="noStrike" normalizeH="0" baseline="0" dirty="0" smtClean="0">
                <a:ln w="50800"/>
                <a:solidFill>
                  <a:schemeClr val="bg1">
                    <a:shade val="50000"/>
                  </a:schemeClr>
                </a:solidFill>
                <a:ea typeface="Calibri" pitchFamily="34" charset="0"/>
                <a:cs typeface="Times New Roman" pitchFamily="18" charset="0"/>
              </a:rPr>
              <a:t>rime-minister</a:t>
            </a:r>
            <a:r>
              <a:rPr lang="en-US" b="1" dirty="0">
                <a:ln w="50800"/>
                <a:solidFill>
                  <a:schemeClr val="bg1">
                    <a:shade val="50000"/>
                  </a:schemeClr>
                </a:solidFill>
                <a:ea typeface="Calibri" pitchFamily="34" charset="0"/>
                <a:cs typeface="Times New Roman" pitchFamily="18" charset="0"/>
              </a:rPr>
              <a:t> </a:t>
            </a:r>
            <a:r>
              <a:rPr kumimoji="0" lang="en-US" b="1" i="0" u="none" strike="noStrike" normalizeH="0" baseline="0" dirty="0" smtClean="0">
                <a:ln w="50800"/>
                <a:solidFill>
                  <a:schemeClr val="bg1">
                    <a:shade val="50000"/>
                  </a:schemeClr>
                </a:solidFill>
                <a:ea typeface="Calibri" pitchFamily="34" charset="0"/>
                <a:cs typeface="Times New Roman" pitchFamily="18" charset="0"/>
              </a:rPr>
              <a:t>anyone else. </a:t>
            </a:r>
            <a:endParaRPr kumimoji="0" lang="en-US" sz="2400" b="1" i="0" u="none" strike="noStrike" normalizeH="0" baseline="0" dirty="0" smtClean="0">
              <a:ln w="50800"/>
              <a:solidFill>
                <a:schemeClr val="bg1">
                  <a:shade val="50000"/>
                </a:schemeClr>
              </a:solidFill>
              <a:cs typeface="Arial" pitchFamily="34" charset="0"/>
            </a:endParaRPr>
          </a:p>
        </p:txBody>
      </p:sp>
      <p:sp>
        <p:nvSpPr>
          <p:cNvPr id="10" name="Стрелка вниз 9"/>
          <p:cNvSpPr/>
          <p:nvPr/>
        </p:nvSpPr>
        <p:spPr>
          <a:xfrm rot="16200000">
            <a:off x="3599892" y="1448780"/>
            <a:ext cx="576064" cy="936104"/>
          </a:xfrm>
          <a:prstGeom prst="downArrow">
            <a:avLst/>
          </a:prstGeom>
          <a:solidFill>
            <a:srgbClr val="0070C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Содержимое 2"/>
          <p:cNvSpPr txBox="1">
            <a:spLocks/>
          </p:cNvSpPr>
          <p:nvPr/>
        </p:nvSpPr>
        <p:spPr>
          <a:xfrm>
            <a:off x="611560" y="5301208"/>
            <a:ext cx="8229600" cy="1152128"/>
          </a:xfrm>
          <a:prstGeom prst="rect">
            <a:avLst/>
          </a:prstGeom>
        </p:spPr>
        <p:txBody>
          <a:bodyPr>
            <a:normAutofit fontScale="92500"/>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None/>
              <a:tabLst/>
              <a:defRPr/>
            </a:pPr>
            <a:r>
              <a:rPr kumimoji="0" lang="en-US" sz="1700" b="0" i="0" u="none" strike="noStrike" kern="1200" cap="none" spc="0" normalizeH="0" baseline="0" noProof="0" dirty="0" smtClean="0">
                <a:ln>
                  <a:noFill/>
                </a:ln>
                <a:solidFill>
                  <a:srgbClr val="FFFF00"/>
                </a:solidFill>
                <a:effectLst/>
                <a:uLnTx/>
                <a:uFillTx/>
                <a:latin typeface="+mn-lt"/>
                <a:ea typeface="+mn-ea"/>
                <a:cs typeface="+mn-cs"/>
              </a:rPr>
              <a:t> </a:t>
            </a:r>
          </a:p>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en-US" sz="2800" b="1" i="1" u="sng" strike="noStrike" kern="1200" cap="none" spc="0" normalizeH="0" baseline="0" noProof="0" dirty="0" smtClean="0">
                <a:ln>
                  <a:noFill/>
                </a:ln>
                <a:solidFill>
                  <a:srgbClr val="FFFF00"/>
                </a:solidFill>
                <a:effectLst/>
                <a:uLnTx/>
                <a:uFillTx/>
                <a:latin typeface="+mn-lt"/>
                <a:ea typeface="+mn-ea"/>
                <a:cs typeface="+mn-cs"/>
              </a:rPr>
              <a:t>Conclusion : The Queen has significant rights in  relation to the Prime Minister </a:t>
            </a:r>
            <a:endParaRPr kumimoji="0" lang="ru-RU" sz="2800" b="1" i="1" u="sng" strike="noStrike" kern="1200" cap="none" spc="0" normalizeH="0" baseline="0" noProof="0" dirty="0">
              <a:ln>
                <a:noFill/>
              </a:ln>
              <a:solidFill>
                <a:srgbClr val="FFFF00"/>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III. The Queen and the Privy Council </a:t>
            </a:r>
            <a:endParaRPr lang="ru-RU" dirty="0"/>
          </a:p>
        </p:txBody>
      </p:sp>
      <p:sp>
        <p:nvSpPr>
          <p:cNvPr id="3" name="Содержимое 2"/>
          <p:cNvSpPr>
            <a:spLocks noGrp="1"/>
          </p:cNvSpPr>
          <p:nvPr>
            <p:ph idx="1"/>
          </p:nvPr>
        </p:nvSpPr>
        <p:spPr>
          <a:xfrm>
            <a:off x="179512" y="1556793"/>
            <a:ext cx="8712968" cy="1152128"/>
          </a:xfrm>
        </p:spPr>
        <p:txBody>
          <a:bodyPr>
            <a:normAutofit fontScale="92500"/>
          </a:bodyPr>
          <a:lstStyle/>
          <a:p>
            <a:pPr>
              <a:buNone/>
            </a:pPr>
            <a:r>
              <a:rPr lang="en-US" sz="1600" dirty="0" smtClean="0"/>
              <a:t>     The Privy Council - the oldest functioning legislative assembly form, its roots extend from the Norman kings of the Court, which held its meetings in secret. Until the 17th century monarch and the Privy Council represented the government, and parliament's role was to allocate money to state and monarchic needs. Today, the Privy Council has limited powers. </a:t>
            </a:r>
          </a:p>
        </p:txBody>
      </p:sp>
      <p:pic>
        <p:nvPicPr>
          <p:cNvPr id="5" name="LBoxImage" descr="Head of State"/>
          <p:cNvPicPr/>
          <p:nvPr/>
        </p:nvPicPr>
        <p:blipFill>
          <a:blip r:embed="rId2" cstate="print"/>
          <a:srcRect/>
          <a:stretch>
            <a:fillRect/>
          </a:stretch>
        </p:blipFill>
        <p:spPr bwMode="auto">
          <a:xfrm>
            <a:off x="2771800" y="2780928"/>
            <a:ext cx="3744416" cy="3528392"/>
          </a:xfrm>
          <a:prstGeom prst="rect">
            <a:avLst/>
          </a:prstGeom>
          <a:noFill/>
          <a:ln w="9525">
            <a:noFill/>
            <a:miter lim="800000"/>
            <a:headEnd/>
            <a:tailEnd/>
          </a:ln>
        </p:spPr>
      </p:pic>
    </p:spTree>
  </p:cSld>
  <p:clrMapOvr>
    <a:masterClrMapping/>
  </p:clrMapOvr>
  <p:transition>
    <p:pull dir="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1647</TotalTime>
  <Words>282</Words>
  <Application>Microsoft Office PowerPoint</Application>
  <PresentationFormat>Экран (4:3)</PresentationFormat>
  <Paragraphs>85</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Литейная</vt:lpstr>
      <vt:lpstr>The role of the Queen Elizabeth ll in the Modern Great Britain </vt:lpstr>
      <vt:lpstr>Research question </vt:lpstr>
      <vt:lpstr>By studying a variety of media, I have encountered with the views of different people:</vt:lpstr>
      <vt:lpstr>Слайд 4</vt:lpstr>
      <vt:lpstr>I. The Queen in the Parliament </vt:lpstr>
      <vt:lpstr>The Queen &amp; Parliament</vt:lpstr>
      <vt:lpstr>II. The Queen and the Prime - Minister </vt:lpstr>
      <vt:lpstr>Слайд 8</vt:lpstr>
      <vt:lpstr>III. The Queen and the Privy Council </vt:lpstr>
      <vt:lpstr>Слайд 10</vt:lpstr>
      <vt:lpstr>IV. The Queen and the Court system</vt:lpstr>
      <vt:lpstr>V. The Queen and the Church. </vt:lpstr>
      <vt:lpstr>VI. The Queen and the Army</vt:lpstr>
      <vt:lpstr>VII. Elizabeth II and Society</vt:lpstr>
      <vt:lpstr>The conclusion from the research work</vt:lpstr>
      <vt:lpstr>   Materials used</vt:lpstr>
      <vt:lpstr>Thanks for listening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Queen Elizabeth ll in the Modern Great Britain</dc:title>
  <dc:creator>Елена</dc:creator>
  <cp:lastModifiedBy>Олечка</cp:lastModifiedBy>
  <cp:revision>185</cp:revision>
  <dcterms:created xsi:type="dcterms:W3CDTF">2012-02-04T10:40:50Z</dcterms:created>
  <dcterms:modified xsi:type="dcterms:W3CDTF">2016-11-27T12:26:10Z</dcterms:modified>
</cp:coreProperties>
</file>