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handoutMasterIdLst>
    <p:handoutMasterId r:id="rId33"/>
  </p:handoutMasterIdLst>
  <p:sldIdLst>
    <p:sldId id="286" r:id="rId2"/>
    <p:sldId id="256" r:id="rId3"/>
    <p:sldId id="257" r:id="rId4"/>
    <p:sldId id="258" r:id="rId5"/>
    <p:sldId id="259" r:id="rId6"/>
    <p:sldId id="266" r:id="rId7"/>
    <p:sldId id="260" r:id="rId8"/>
    <p:sldId id="261" r:id="rId9"/>
    <p:sldId id="262" r:id="rId10"/>
    <p:sldId id="265" r:id="rId11"/>
    <p:sldId id="263" r:id="rId12"/>
    <p:sldId id="268" r:id="rId13"/>
    <p:sldId id="285" r:id="rId14"/>
    <p:sldId id="264" r:id="rId15"/>
    <p:sldId id="267" r:id="rId16"/>
    <p:sldId id="269" r:id="rId17"/>
    <p:sldId id="270" r:id="rId18"/>
    <p:sldId id="271" r:id="rId19"/>
    <p:sldId id="287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075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185EF7-8428-48E7-AD24-415C4A389772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75B4DD-E319-4A80-8444-8A72CC00A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74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85744-5660-469D-8B41-B86FCD2B3D2F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406A4-C52D-4C00-A5A4-B6106D5762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529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406A4-C52D-4C00-A5A4-B6106D57626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493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921B-289A-4C8D-9921-DFE569EC8379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B605-C6FF-4D95-95AE-61E01540A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466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921B-289A-4C8D-9921-DFE569EC8379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B605-C6FF-4D95-95AE-61E01540A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37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921B-289A-4C8D-9921-DFE569EC8379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B605-C6FF-4D95-95AE-61E01540A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043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921B-289A-4C8D-9921-DFE569EC8379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B605-C6FF-4D95-95AE-61E01540A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36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921B-289A-4C8D-9921-DFE569EC8379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B605-C6FF-4D95-95AE-61E01540A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5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921B-289A-4C8D-9921-DFE569EC8379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B605-C6FF-4D95-95AE-61E01540A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34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921B-289A-4C8D-9921-DFE569EC8379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B605-C6FF-4D95-95AE-61E01540A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336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921B-289A-4C8D-9921-DFE569EC8379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B605-C6FF-4D95-95AE-61E01540A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004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921B-289A-4C8D-9921-DFE569EC8379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B605-C6FF-4D95-95AE-61E01540A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057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921B-289A-4C8D-9921-DFE569EC8379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B605-C6FF-4D95-95AE-61E01540A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381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921B-289A-4C8D-9921-DFE569EC8379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5B605-C6FF-4D95-95AE-61E01540A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684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1921B-289A-4C8D-9921-DFE569EC8379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5B605-C6FF-4D95-95AE-61E01540A4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136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ВНЕДРЕНИЕ ТЕХНОЛОГИИ ДЕЯТЕЛЬНОСТНОГО 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МЕТОДА НА ЗАНЯТИЯХ ПО ФОРМИРОВАНИЮ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ЭЛЕМЕНТАРНЫХ МАТЕМАТИЧЕСКИХ ПОНЯТИЙ.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Воспитатель : Шестакова В.Г.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972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b="1" dirty="0" smtClean="0"/>
              <a:t>«Открытие» нового способа действий.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На этом этапе мы, используя подводящий диалог, организуем построение нового знания, которое чётко фиксируется нами вместе с детьми в речи.</a:t>
            </a:r>
            <a:endParaRPr lang="ru-RU" sz="2000" dirty="0"/>
          </a:p>
        </p:txBody>
      </p:sp>
      <p:pic>
        <p:nvPicPr>
          <p:cNvPr id="7170" name="Picture 2" descr="F:\DCIM\100PHOTO\SAM_12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31377"/>
            <a:ext cx="3837330" cy="2158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F:\DCIM\100PHOTO\SAM_12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3624" y="3789875"/>
            <a:ext cx="4965133" cy="279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48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/>
              <a:t>В каждое занятие включаем</a:t>
            </a:r>
            <a:r>
              <a:rPr lang="ru-RU" sz="2000" b="1" dirty="0" smtClean="0"/>
              <a:t> физкультминутки</a:t>
            </a:r>
            <a:r>
              <a:rPr lang="ru-RU" sz="2000" dirty="0" smtClean="0"/>
              <a:t>, тематически связанные с учебным заданием, которые позволяют переключать активность детей  (умственную, речевую), не выходя из игровой ситуации.</a:t>
            </a:r>
            <a:endParaRPr lang="ru-RU" sz="2000" dirty="0"/>
          </a:p>
        </p:txBody>
      </p:sp>
      <p:pic>
        <p:nvPicPr>
          <p:cNvPr id="6146" name="Picture 2" descr="F:\DCIM\100PHOTO\SAM_12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95253"/>
            <a:ext cx="3816424" cy="246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F:\DCIM\100PHOTO\SAM_12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595254"/>
            <a:ext cx="3888398" cy="246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DCIM\100PHOTO\SAM_126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3558" y="4109508"/>
            <a:ext cx="4668051" cy="262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64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/>
              <a:t>4.Включение нового знания в систему знаний ребёнка.</a:t>
            </a:r>
            <a:br>
              <a:rPr lang="ru-RU" sz="2000" dirty="0" smtClean="0"/>
            </a:br>
            <a:r>
              <a:rPr lang="ru-RU" sz="2000" b="1" dirty="0" smtClean="0"/>
              <a:t>Занятие « Прямоугольник».</a:t>
            </a:r>
            <a:endParaRPr lang="ru-RU" sz="2000" b="1" dirty="0"/>
          </a:p>
        </p:txBody>
      </p:sp>
      <p:pic>
        <p:nvPicPr>
          <p:cNvPr id="11266" name="Picture 2" descr="C:\Users\Виктор\IMAG10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4544449" cy="256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Виктор\IMAG10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7680" y="1385288"/>
            <a:ext cx="4593211" cy="2589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Виктор\IMAG10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439157" y="4221088"/>
            <a:ext cx="4235128" cy="245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959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Скамейка для зверей.</a:t>
            </a:r>
            <a:endParaRPr lang="ru-RU" sz="2000" b="1" dirty="0"/>
          </a:p>
        </p:txBody>
      </p:sp>
      <p:pic>
        <p:nvPicPr>
          <p:cNvPr id="3075" name="Picture 3" descr="F:\DCIM\100PHOTO\SAM_127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92167"/>
            <a:ext cx="4494255" cy="2606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DCIM\100PHOTO\SAM_12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618153"/>
            <a:ext cx="4588161" cy="2580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F:\DCIM\100PHOTO\SAM_127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738834"/>
            <a:ext cx="4678574" cy="263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F:\DCIM\100PHOTO\SAM_127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3738834"/>
            <a:ext cx="4104456" cy="269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28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/>
              <a:t>4.Включение нового  знания в систему знаний.</a:t>
            </a:r>
            <a:br>
              <a:rPr lang="ru-RU" sz="2000" dirty="0" smtClean="0"/>
            </a:br>
            <a:r>
              <a:rPr lang="ru-RU" sz="2000" dirty="0" smtClean="0"/>
              <a:t>Занятие « Измерение  линейкой»</a:t>
            </a:r>
            <a:endParaRPr lang="ru-RU" sz="2000" b="1" dirty="0"/>
          </a:p>
        </p:txBody>
      </p:sp>
      <p:pic>
        <p:nvPicPr>
          <p:cNvPr id="9218" name="Picture 2" descr="G:\IMG_41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227375"/>
            <a:ext cx="2508330" cy="334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G:\IMG_41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005064"/>
            <a:ext cx="3651993" cy="2738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G:\IMG_41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213725"/>
            <a:ext cx="2657618" cy="354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56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IMG_41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311" y="247627"/>
            <a:ext cx="4305663" cy="322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G:\IMG_41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31603"/>
            <a:ext cx="2839007" cy="3785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G:\IMG_41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9902" y="3898217"/>
            <a:ext cx="3774877" cy="2831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80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5.Итог занятия.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 завершении мы фиксируем с детьми новое знание в устной речи и организуем осмысление их деятельности на занятии с помощью вопросов: «Где были?», « Что узнали?», « Кому помогли?»</a:t>
            </a:r>
            <a:br>
              <a:rPr lang="ru-RU" sz="2000" dirty="0" smtClean="0"/>
            </a:br>
            <a:r>
              <a:rPr lang="ru-RU" sz="2000" dirty="0" smtClean="0"/>
              <a:t>Воспитатель отмечает: « Смогли помочь, потому что научились…узнали…»</a:t>
            </a:r>
            <a:br>
              <a:rPr lang="ru-RU" sz="2000" dirty="0" smtClean="0"/>
            </a:br>
            <a:r>
              <a:rPr lang="ru-RU" sz="2000" dirty="0" smtClean="0"/>
              <a:t>На тренировочных и итоговых занятиях мы закрепляем полученные знания и обращаем внимание детей на то, что полученные знания помогли им выйти победителями из трудной ситуации.</a:t>
            </a:r>
            <a:endParaRPr lang="ru-RU" sz="2000" dirty="0"/>
          </a:p>
        </p:txBody>
      </p:sp>
      <p:pic>
        <p:nvPicPr>
          <p:cNvPr id="7171" name="Picture 3" descr="G:\IMG_00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645024"/>
            <a:ext cx="3300454" cy="295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26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\Desktop\IMAG10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1340" y="3573016"/>
            <a:ext cx="5574910" cy="3142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Следует подчеркнуть ,что формирование математических представлений </a:t>
            </a:r>
            <a:r>
              <a:rPr lang="ru-RU" sz="2000" b="1" dirty="0" err="1" smtClean="0"/>
              <a:t>деятельностным</a:t>
            </a:r>
            <a:r>
              <a:rPr lang="ru-RU" sz="2000" b="1" dirty="0" smtClean="0"/>
              <a:t> методом </a:t>
            </a:r>
            <a:r>
              <a:rPr lang="ru-RU" sz="2000" dirty="0" smtClean="0"/>
              <a:t>не ограничивается одним лишь занятием, а включается в систему всех других для детского сада видов деятельности: игры, рисование, лепки и т. д.</a:t>
            </a:r>
            <a:endParaRPr lang="ru-RU" sz="2000" dirty="0"/>
          </a:p>
        </p:txBody>
      </p:sp>
      <p:pic>
        <p:nvPicPr>
          <p:cNvPr id="1026" name="Picture 2" descr="C:\Users\Виктор\Desktop\IMAG10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138868"/>
            <a:ext cx="5395275" cy="3041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054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702064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/>
              <a:t>Проект: « Деревья средней полосы».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Принцип деятельности, вариативности, мини-макса, непрерывности, творчества.</a:t>
            </a:r>
            <a:br>
              <a:rPr lang="ru-RU" sz="2400" dirty="0" smtClean="0"/>
            </a:br>
            <a:r>
              <a:rPr lang="ru-RU" sz="2400" b="1" dirty="0" smtClean="0"/>
              <a:t>Занятия: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«Путешествие в смешанный лес», « Как растут деревья», « В лес за грибами и ягодами», « Береги лес» </a:t>
            </a:r>
            <a:endParaRPr lang="ru-RU" sz="2400" dirty="0"/>
          </a:p>
        </p:txBody>
      </p:sp>
      <p:pic>
        <p:nvPicPr>
          <p:cNvPr id="5123" name="Picture 3" descr="C:\Users\Виктор\Desktop\Кора\SAM_08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0243" y="3861049"/>
            <a:ext cx="3908077" cy="293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Виктор\Desktop\Кора\SAM_08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018" y="4077071"/>
            <a:ext cx="3620046" cy="2715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Виктор\Desktop\Кора\SAM_08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114854"/>
            <a:ext cx="3126569" cy="2344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106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C:\Users\Илья\Desktop\мукпку\DSCN379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772816"/>
            <a:ext cx="4998112" cy="3747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БЕСЕДА:Какие</a:t>
            </a:r>
            <a:r>
              <a:rPr lang="ru-RU" dirty="0" smtClean="0"/>
              <a:t> листья на деревьях?</a:t>
            </a:r>
            <a:br>
              <a:rPr lang="ru-RU" dirty="0" smtClean="0"/>
            </a:br>
            <a:r>
              <a:rPr lang="ru-RU" dirty="0" smtClean="0"/>
              <a:t>(Гербарии)</a:t>
            </a:r>
            <a:endParaRPr lang="ru-RU" dirty="0"/>
          </a:p>
        </p:txBody>
      </p:sp>
      <p:pic>
        <p:nvPicPr>
          <p:cNvPr id="2053" name="Picture 5" descr="C:\Users\Илья\Desktop\мукпку\DSCN379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83968" y="2708920"/>
            <a:ext cx="470998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9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6264695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Основной  целью образовательной системы </a:t>
            </a:r>
            <a:r>
              <a:rPr lang="ru-RU" sz="2000" b="1" dirty="0" err="1" smtClean="0"/>
              <a:t>деятельностного</a:t>
            </a:r>
            <a:r>
              <a:rPr lang="ru-RU" sz="2000" b="1" dirty="0" smtClean="0"/>
              <a:t> метода </a:t>
            </a:r>
            <a:r>
              <a:rPr lang="ru-RU" sz="2000" dirty="0" smtClean="0"/>
              <a:t>обучения « Школа 2000..» представлена система математического развития дошкольников в  ходе дидактической игры: мышления, творческих сил и </a:t>
            </a:r>
            <a:r>
              <a:rPr lang="ru-RU" sz="2000" dirty="0" err="1" smtClean="0"/>
              <a:t>деятельностных</a:t>
            </a:r>
            <a:r>
              <a:rPr lang="ru-RU" sz="2000" dirty="0" smtClean="0"/>
              <a:t> способностей, </a:t>
            </a:r>
            <a:r>
              <a:rPr lang="ru-RU" sz="2000" dirty="0" err="1" smtClean="0"/>
              <a:t>общеучебных</a:t>
            </a:r>
            <a:r>
              <a:rPr lang="ru-RU" sz="2000" dirty="0" smtClean="0"/>
              <a:t> умений и качеств личности, обеспечивающих эффективное обучение в школе.</a:t>
            </a:r>
            <a:br>
              <a:rPr lang="ru-RU" sz="2000" dirty="0" smtClean="0"/>
            </a:br>
            <a:r>
              <a:rPr lang="ru-RU" sz="2000" dirty="0" smtClean="0"/>
              <a:t>Следует подчеркнуть, что  развитие способностей ребёнка к построению собственного </a:t>
            </a:r>
            <a:r>
              <a:rPr lang="ru-RU" sz="2000" dirty="0" err="1" smtClean="0"/>
              <a:t>деятельностного</a:t>
            </a:r>
            <a:r>
              <a:rPr lang="ru-RU" sz="2000" dirty="0" smtClean="0"/>
              <a:t> пространства в рамках игровой ситуации-это принципиально новая задача, которую мы старались решить на занятиях и вне занятий.</a:t>
            </a:r>
            <a:br>
              <a:rPr lang="ru-RU" sz="2000" dirty="0" smtClean="0"/>
            </a:br>
            <a:r>
              <a:rPr lang="ru-RU" sz="2000" b="1" dirty="0" err="1" smtClean="0"/>
              <a:t>Деятельностные</a:t>
            </a:r>
            <a:r>
              <a:rPr lang="ru-RU" sz="2000" b="1" dirty="0" smtClean="0"/>
              <a:t> цели: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1. Развитие познавательных процессов и мыслительных операций.</a:t>
            </a:r>
            <a:br>
              <a:rPr lang="ru-RU" sz="2000" dirty="0" smtClean="0"/>
            </a:br>
            <a:r>
              <a:rPr lang="ru-RU" sz="2000" dirty="0" smtClean="0"/>
              <a:t>2. Мотивация к игровой деятельности и приобретения первичного </a:t>
            </a:r>
            <a:r>
              <a:rPr lang="ru-RU" sz="2000" dirty="0" err="1" smtClean="0"/>
              <a:t>деятельностного</a:t>
            </a:r>
            <a:r>
              <a:rPr lang="ru-RU" sz="2000" dirty="0" smtClean="0"/>
              <a:t> опыта( понимания задания и его выполнения, самоконтроль, преобразование, коммуникативное взаимодействие).</a:t>
            </a:r>
            <a:br>
              <a:rPr lang="ru-RU" sz="2000" dirty="0" smtClean="0"/>
            </a:br>
            <a:r>
              <a:rPr lang="ru-RU" sz="2000" dirty="0" smtClean="0"/>
              <a:t>3. Приобретение работы с языковыми средствами.</a:t>
            </a:r>
            <a:br>
              <a:rPr lang="ru-RU" sz="2000" dirty="0" smtClean="0"/>
            </a:br>
            <a:r>
              <a:rPr lang="ru-RU" sz="2000" b="1" dirty="0" smtClean="0"/>
              <a:t>Воспитательные цели: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Формирование эмоциональной направленности на получение в ходе игры внутри некоторой группы положительного результата.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8305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Исследуем кору деревьев, сравниваем по толщине, по длине.</a:t>
            </a:r>
            <a:endParaRPr lang="ru-RU" sz="2400" b="1" dirty="0"/>
          </a:p>
        </p:txBody>
      </p:sp>
      <p:pic>
        <p:nvPicPr>
          <p:cNvPr id="9218" name="Picture 2" descr="C:\Users\Виктор\Desktop\Кора\SAM_09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053" y="814748"/>
            <a:ext cx="3913984" cy="274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Виктор\Desktop\Кора\SAM_09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053" y="3727167"/>
            <a:ext cx="3998691" cy="299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Виктор\Desktop\Кора\SAM_09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727167"/>
            <a:ext cx="4037848" cy="302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F:\DCIM\100PHOTO\SAM_093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1582" y="814748"/>
            <a:ext cx="4072282" cy="274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567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Виктор\Desktop\Кора\SAM_09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2627" y="3501008"/>
            <a:ext cx="4291542" cy="321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Виктор\Desktop\Кора\SAM_09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16633"/>
            <a:ext cx="5258135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Виктор\Desktop\Кора\SAM_094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512" y="3501008"/>
            <a:ext cx="4243095" cy="318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64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C:\Users\Виктор\Desktop\100PHOTO\SAM_10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3" y="0"/>
            <a:ext cx="5004048" cy="2996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Виктор\Desktop\100PHOTO\SAM_10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622" y="23028"/>
            <a:ext cx="5022614" cy="3117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F:\DCIM\100PHOTO\SAM_10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48" y="-34519"/>
            <a:ext cx="9112652" cy="3760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Виктор\Desktop\100PHOTO\SAM_10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356992"/>
            <a:ext cx="5658480" cy="3472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74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Три периода осени</a:t>
            </a:r>
            <a:br>
              <a:rPr lang="ru-RU" dirty="0" smtClean="0"/>
            </a:br>
            <a:r>
              <a:rPr lang="ru-RU" dirty="0" smtClean="0"/>
              <a:t>(Ранняя, золотая, поздняя)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2" descr="C:\Users\Илья\Desktop\мукпку\DSCN38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7776" y="1600200"/>
            <a:ext cx="788844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27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Илья\Desktop\мукпку\DSCN37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04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Илья\Desktop\мукпку\DSCN37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06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Коллекция семян.</a:t>
            </a:r>
            <a:endParaRPr lang="ru-RU" dirty="0"/>
          </a:p>
        </p:txBody>
      </p:sp>
      <p:pic>
        <p:nvPicPr>
          <p:cNvPr id="20482" name="Picture 2" descr="C:\Users\Илья\Desktop\мукпку\DSCN37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99592" y="1340768"/>
            <a:ext cx="6984776" cy="523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23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Илья\Desktop\мукпку\DSCN37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91680" y="1556792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286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Мини-музей « Мир деревянных вещей»</a:t>
            </a:r>
            <a:endParaRPr lang="ru-RU" b="1" dirty="0"/>
          </a:p>
        </p:txBody>
      </p:sp>
      <p:pic>
        <p:nvPicPr>
          <p:cNvPr id="6146" name="Picture 2" descr="C:\Users\Виктор\Desktop\100PHOTO\SAM_09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74743"/>
            <a:ext cx="8424936" cy="523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50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иктор\Desktop\100PHOTO\SAM_09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207" y="183154"/>
            <a:ext cx="4470819" cy="3353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Виктор\Desktop\100PHOTO\SAM_09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5800" y="183154"/>
            <a:ext cx="4124237" cy="3330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Виктор\Desktop\100PHOTO\SAM_09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567133"/>
            <a:ext cx="4387823" cy="329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Виктор\Desktop\100PHOTO\SAM_09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030" y="3591865"/>
            <a:ext cx="4335962" cy="314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4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136904" cy="3672408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В дидактической системе « Школа 2000..» выделяются три основных типа занятий с дошкольниками:</a:t>
            </a:r>
            <a:br>
              <a:rPr lang="ru-RU" sz="2000" dirty="0" smtClean="0"/>
            </a:br>
            <a:r>
              <a:rPr lang="ru-RU" sz="2000" b="1" dirty="0" smtClean="0"/>
              <a:t>- занятия открытого типа ;</a:t>
            </a:r>
            <a:br>
              <a:rPr lang="ru-RU" sz="2000" b="1" dirty="0" smtClean="0"/>
            </a:br>
            <a:r>
              <a:rPr lang="ru-RU" sz="2000" b="1" dirty="0" smtClean="0"/>
              <a:t>- тренировочное занятие;</a:t>
            </a:r>
            <a:br>
              <a:rPr lang="ru-RU" sz="2000" b="1" dirty="0" smtClean="0"/>
            </a:br>
            <a:r>
              <a:rPr lang="ru-RU" sz="2000" b="1" dirty="0" smtClean="0"/>
              <a:t>- итоговое занятие.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Структура занятий каждого типа, дидактические задачи этапов занятий являются адаптацией технологии </a:t>
            </a:r>
            <a:r>
              <a:rPr lang="ru-RU" sz="2000" dirty="0" err="1" smtClean="0"/>
              <a:t>деятельностного</a:t>
            </a:r>
            <a:r>
              <a:rPr lang="ru-RU" sz="2000" dirty="0" smtClean="0"/>
              <a:t> метода для дошкольного периода с учётом целей дошкольной подготовки детей:</a:t>
            </a:r>
            <a:br>
              <a:rPr lang="ru-RU" sz="2000" dirty="0" smtClean="0"/>
            </a:br>
            <a:r>
              <a:rPr lang="ru-RU" sz="2000" dirty="0" smtClean="0"/>
              <a:t>используя принцип деятельности, вариативности, непрерывности и др.</a:t>
            </a:r>
            <a:br>
              <a:rPr lang="ru-RU" sz="2000" dirty="0" smtClean="0"/>
            </a:br>
            <a:r>
              <a:rPr lang="ru-RU" sz="2000" dirty="0" smtClean="0"/>
              <a:t>Особенностью занятий « </a:t>
            </a:r>
            <a:r>
              <a:rPr lang="ru-RU" sz="2000" b="1" dirty="0" smtClean="0"/>
              <a:t>открытия» нового знания </a:t>
            </a:r>
            <a:r>
              <a:rPr lang="ru-RU" sz="2000" dirty="0" smtClean="0"/>
              <a:t>является то ,что используя диалог, воспитатель организует открытие нового знания.</a:t>
            </a:r>
            <a:endParaRPr lang="ru-RU" sz="2000" dirty="0"/>
          </a:p>
        </p:txBody>
      </p:sp>
      <p:pic>
        <p:nvPicPr>
          <p:cNvPr id="3" name="Picture 2" descr="C:\Users\Виктор\Pictures\S80058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172" y="3879391"/>
            <a:ext cx="3799980" cy="284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G:\IMG_01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879391"/>
            <a:ext cx="3812962" cy="2859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08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Вывод: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Используя в своей работе </a:t>
            </a:r>
            <a:r>
              <a:rPr lang="ru-RU" sz="2000" dirty="0" err="1" smtClean="0"/>
              <a:t>деятельностный</a:t>
            </a:r>
            <a:r>
              <a:rPr lang="ru-RU" sz="2000" dirty="0" smtClean="0"/>
              <a:t> метод мы отмечаем у наших детей формирование мыслительных операций: анализ, синтез, сравнение, обобщение, конкретизация, классификация.</a:t>
            </a:r>
            <a:br>
              <a:rPr lang="ru-RU" sz="2000" dirty="0" smtClean="0"/>
            </a:br>
            <a:r>
              <a:rPr lang="ru-RU" sz="2000" dirty="0" smtClean="0"/>
              <a:t>Развитие вариативного мышления: фантазии, воображения, творческих способностей.</a:t>
            </a:r>
            <a:br>
              <a:rPr lang="ru-RU" sz="2000" dirty="0" smtClean="0"/>
            </a:br>
            <a:r>
              <a:rPr lang="ru-RU" sz="2000" dirty="0" smtClean="0"/>
              <a:t>Развитие речи, умение аргументировать свои высказывания, строить простейшие умозаключения.					Увеличения объёма памяти и внимания.</a:t>
            </a:r>
            <a:br>
              <a:rPr lang="ru-RU" sz="2000" dirty="0" smtClean="0"/>
            </a:br>
            <a:r>
              <a:rPr lang="ru-RU" sz="2000" dirty="0" smtClean="0"/>
              <a:t>Устанавливать правильные отношения со сверстниками и взрослыми, видеть себя глазами окружающих.</a:t>
            </a:r>
            <a:br>
              <a:rPr lang="ru-RU" sz="2000" dirty="0" smtClean="0"/>
            </a:br>
            <a:r>
              <a:rPr lang="ru-RU" sz="2000" dirty="0" smtClean="0"/>
              <a:t>Формировать </a:t>
            </a:r>
            <a:r>
              <a:rPr lang="ru-RU" sz="2000" dirty="0" err="1" smtClean="0"/>
              <a:t>общеучебные</a:t>
            </a:r>
            <a:r>
              <a:rPr lang="ru-RU" sz="2000" dirty="0" smtClean="0"/>
              <a:t> умения( умение обдумывать и планировать свои действия,</a:t>
            </a:r>
            <a:br>
              <a:rPr lang="ru-RU" sz="2000" dirty="0" smtClean="0"/>
            </a:br>
            <a:r>
              <a:rPr lang="ru-RU" sz="2000" dirty="0" smtClean="0"/>
              <a:t> осуществлять решения в соответствии с заданными правилами, проверять результат своих действий и т. д.)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6799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Структура занятий « открытия» нового знания имеет следующий вид: </a:t>
            </a:r>
            <a:br>
              <a:rPr lang="ru-RU" sz="2000" b="1" dirty="0" smtClean="0"/>
            </a:br>
            <a:r>
              <a:rPr lang="ru-RU" sz="2000" b="1" dirty="0" smtClean="0"/>
              <a:t>1.Введение в игровую ситуацию.</a:t>
            </a:r>
            <a:br>
              <a:rPr lang="ru-RU" sz="2000" b="1" dirty="0" smtClean="0"/>
            </a:br>
            <a:r>
              <a:rPr lang="ru-RU" sz="2000" dirty="0" smtClean="0"/>
              <a:t>Началу занятия предшествует  ситуация ( помоги герою, решение бытовых вопросов, путешествие и т. д., мотивирующая детей к дидактической игре «детская цель», включающая детей в познавательную деятельность.</a:t>
            </a:r>
            <a:br>
              <a:rPr lang="ru-RU" sz="2000" dirty="0" smtClean="0"/>
            </a:br>
            <a:r>
              <a:rPr lang="ru-RU" sz="2000" b="1" dirty="0" smtClean="0"/>
              <a:t>Игровая ситуация к занятию: « Прямоугольник»</a:t>
            </a:r>
            <a:endParaRPr lang="ru-RU" sz="2000" b="1" dirty="0"/>
          </a:p>
        </p:txBody>
      </p:sp>
      <p:pic>
        <p:nvPicPr>
          <p:cNvPr id="1027" name="Picture 3" descr="F:\DCIM\100PHOTO\SAM_12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861937"/>
            <a:ext cx="7077329" cy="3818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8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Игровая ситуация к занятию: « Сравнение по толщине»</a:t>
            </a:r>
            <a:endParaRPr lang="ru-RU" sz="2000" b="1" dirty="0"/>
          </a:p>
        </p:txBody>
      </p:sp>
      <p:pic>
        <p:nvPicPr>
          <p:cNvPr id="2052" name="Picture 4" descr="F:\DCIM\100PHOTO\SAM_12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394481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53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b="1" dirty="0" smtClean="0"/>
              <a:t>Игровая ситуация к занятию : « Измерение линейкой»</a:t>
            </a:r>
            <a:endParaRPr lang="ru-RU" sz="2000" b="1" dirty="0"/>
          </a:p>
        </p:txBody>
      </p:sp>
      <p:pic>
        <p:nvPicPr>
          <p:cNvPr id="8194" name="Picture 2" descr="F:\DCIM\100PHOTO\SAM_12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28799"/>
            <a:ext cx="8434487" cy="474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8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b="1" dirty="0" smtClean="0"/>
              <a:t>2.Актуализация и затруднение в игровой ситуации.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На данном этапе актуализируются знания необходимые для следующего шага. Завершение этапа связано с формированием в речи затруднения в предметной деятельности и  его причины ( « не получилось», « и почему не получилось»).</a:t>
            </a:r>
            <a:endParaRPr lang="ru-RU" sz="2000" dirty="0"/>
          </a:p>
        </p:txBody>
      </p:sp>
      <p:pic>
        <p:nvPicPr>
          <p:cNvPr id="3075" name="Picture 3" descr="C:\Users\Виктор\IMAG10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272" y="1772816"/>
            <a:ext cx="8420984" cy="4747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94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F:\DCIM\100PHOTO\SAM_12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4685" y="3501008"/>
            <a:ext cx="4645292" cy="311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DCIM\100PHOTO\SAM_12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1764" y="622312"/>
            <a:ext cx="3832994" cy="251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Виктор\IMAG10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414" y="442292"/>
            <a:ext cx="4480930" cy="287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Виктор\IMAG10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894709"/>
            <a:ext cx="3183698" cy="233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10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b="1" dirty="0" smtClean="0"/>
              <a:t>Занятие: « Сравнение по толщине»</a:t>
            </a:r>
            <a:endParaRPr lang="ru-RU" sz="2000" b="1" dirty="0"/>
          </a:p>
        </p:txBody>
      </p:sp>
      <p:pic>
        <p:nvPicPr>
          <p:cNvPr id="5122" name="Picture 2" descr="F:\DCIM\100PHOTO\SAM_12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4178013" cy="235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DCIM\100PHOTO\SAM_12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268760"/>
            <a:ext cx="4037997" cy="2376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F:\DCIM\100PHOTO\SAM_12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900062"/>
            <a:ext cx="4071048" cy="2625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DCIM\100PHOTO\SAM_125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486" y="3900062"/>
            <a:ext cx="4160986" cy="257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00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</TotalTime>
  <Words>235</Words>
  <Application>Microsoft Office PowerPoint</Application>
  <PresentationFormat>Экран (4:3)</PresentationFormat>
  <Paragraphs>23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ВНЕДРЕНИЕ ТЕХНОЛОГИИ ДЕЯТЕЛЬНОСТНОГО   МЕТОДА НА ЗАНЯТИЯХ ПО ФОРМИРОВАНИЮ   ЭЛЕМЕНТАРНЫХ МАТЕМАТИЧЕСКИХ ПОНЯТИЙ.     Воспитатель : Шестакова В.Г.</vt:lpstr>
      <vt:lpstr>Основной  целью образовательной системы деятельностного метода обучения « Школа 2000..» представлена система математического развития дошкольников в  ходе дидактической игры: мышления, творческих сил и деятельностных способностей, общеучебных умений и качеств личности, обеспечивающих эффективное обучение в школе. Следует подчеркнуть, что  развитие способностей ребёнка к построению собственного деятельностного пространства в рамках игровой ситуации-это принципиально новая задача, которую мы старались решить на занятиях и вне занятий. Деятельностные цели: 1. Развитие познавательных процессов и мыслительных операций. 2. Мотивация к игровой деятельности и приобретения первичного деятельностного опыта( понимания задания и его выполнения, самоконтроль, преобразование, коммуникативное взаимодействие). 3. Приобретение работы с языковыми средствами. Воспитательные цели: Формирование эмоциональной направленности на получение в ходе игры внутри некоторой группы положительного результата.</vt:lpstr>
      <vt:lpstr>В дидактической системе « Школа 2000..» выделяются три основных типа занятий с дошкольниками: - занятия открытого типа ; - тренировочное занятие; - итоговое занятие. Структура занятий каждого типа, дидактические задачи этапов занятий являются адаптацией технологии деятельностного метода для дошкольного периода с учётом целей дошкольной подготовки детей: используя принцип деятельности, вариативности, непрерывности и др. Особенностью занятий « открытия» нового знания является то ,что используя диалог, воспитатель организует открытие нового знания.</vt:lpstr>
      <vt:lpstr>Структура занятий « открытия» нового знания имеет следующий вид:  1.Введение в игровую ситуацию. Началу занятия предшествует  ситуация ( помоги герою, решение бытовых вопросов, путешествие и т. д., мотивирующая детей к дидактической игре «детская цель», включающая детей в познавательную деятельность. Игровая ситуация к занятию: « Прямоугольник»</vt:lpstr>
      <vt:lpstr>Игровая ситуация к занятию: « Сравнение по толщине»</vt:lpstr>
      <vt:lpstr>Игровая ситуация к занятию : « Измерение линейкой»</vt:lpstr>
      <vt:lpstr>2.Актуализация и затруднение в игровой ситуации. На данном этапе актуализируются знания необходимые для следующего шага. Завершение этапа связано с формированием в речи затруднения в предметной деятельности и  его причины ( « не получилось», « и почему не получилось»).</vt:lpstr>
      <vt:lpstr>Презентация PowerPoint</vt:lpstr>
      <vt:lpstr>Занятие: « Сравнение по толщине»</vt:lpstr>
      <vt:lpstr>«Открытие» нового способа действий. На этом этапе мы, используя подводящий диалог, организуем построение нового знания, которое чётко фиксируется нами вместе с детьми в речи.</vt:lpstr>
      <vt:lpstr>В каждое занятие включаем физкультминутки, тематически связанные с учебным заданием, которые позволяют переключать активность детей  (умственную, речевую), не выходя из игровой ситуации.</vt:lpstr>
      <vt:lpstr>4.Включение нового знания в систему знаний ребёнка. Занятие « Прямоугольник».</vt:lpstr>
      <vt:lpstr>Скамейка для зверей.</vt:lpstr>
      <vt:lpstr>4.Включение нового  знания в систему знаний. Занятие « Измерение  линейкой»</vt:lpstr>
      <vt:lpstr>Презентация PowerPoint</vt:lpstr>
      <vt:lpstr>5.Итог занятия. В завершении мы фиксируем с детьми новое знание в устной речи и организуем осмысление их деятельности на занятии с помощью вопросов: «Где были?», « Что узнали?», « Кому помогли?» Воспитатель отмечает: « Смогли помочь, потому что научились…узнали…» На тренировочных и итоговых занятиях мы закрепляем полученные знания и обращаем внимание детей на то, что полученные знания помогли им выйти победителями из трудной ситуации.</vt:lpstr>
      <vt:lpstr>Следует подчеркнуть ,что формирование математических представлений деятельностным методом не ограничивается одним лишь занятием, а включается в систему всех других для детского сада видов деятельности: игры, рисование, лепки и т. д.</vt:lpstr>
      <vt:lpstr>Проект: « Деревья средней полосы». Принцип деятельности, вариативности, мини-макса, непрерывности, творчества. Занятия:  «Путешествие в смешанный лес», « Как растут деревья», « В лес за грибами и ягодами», « Береги лес» </vt:lpstr>
      <vt:lpstr>БЕСЕДА:Какие листья на деревьях? (Гербарии)</vt:lpstr>
      <vt:lpstr>Исследуем кору деревьев, сравниваем по толщине, по длине.</vt:lpstr>
      <vt:lpstr>Презентация PowerPoint</vt:lpstr>
      <vt:lpstr>Презентация PowerPoint</vt:lpstr>
      <vt:lpstr>Три периода осени (Ранняя, золотая, поздняя) </vt:lpstr>
      <vt:lpstr>Презентация PowerPoint</vt:lpstr>
      <vt:lpstr>Презентация PowerPoint</vt:lpstr>
      <vt:lpstr>Коллекция семян.</vt:lpstr>
      <vt:lpstr>Презентация PowerPoint</vt:lpstr>
      <vt:lpstr>Мини-музей « Мир деревянных вещей»</vt:lpstr>
      <vt:lpstr>Презентация PowerPoint</vt:lpstr>
      <vt:lpstr>Вывод: Используя в своей работе деятельностный метод мы отмечаем у наших детей формирование мыслительных операций: анализ, синтез, сравнение, обобщение, конкретизация, классификация. Развитие вариативного мышления: фантазии, воображения, творческих способностей. Развитие речи, умение аргументировать свои высказывания, строить простейшие умозаключения.     Увеличения объёма памяти и внимания. Устанавливать правильные отношения со сверстниками и взрослыми, видеть себя глазами окружающих. Формировать общеучебные умения( умение обдумывать и планировать свои действия,  осуществлять решения в соответствии с заданными правилами, проверять результат своих действий и т. д.)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Основной  целью программы представлена система математического развития дошкольников в  ходе дидактической игры мышления, творческих сил и деятельностных способностей, общеучебных умений и качеств личности, обеспечивающих эффективное обучение в школе.</dc:title>
  <dc:creator>Виктор</dc:creator>
  <cp:lastModifiedBy>Виктор</cp:lastModifiedBy>
  <cp:revision>47</cp:revision>
  <cp:lastPrinted>2016-03-27T17:34:45Z</cp:lastPrinted>
  <dcterms:created xsi:type="dcterms:W3CDTF">2016-03-17T07:15:46Z</dcterms:created>
  <dcterms:modified xsi:type="dcterms:W3CDTF">2016-11-27T16:15:38Z</dcterms:modified>
</cp:coreProperties>
</file>