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0" r:id="rId9"/>
    <p:sldId id="267" r:id="rId10"/>
    <p:sldId id="268" r:id="rId11"/>
    <p:sldId id="269" r:id="rId12"/>
    <p:sldId id="264" r:id="rId13"/>
    <p:sldId id="265" r:id="rId14"/>
    <p:sldId id="266" r:id="rId15"/>
    <p:sldId id="276" r:id="rId16"/>
    <p:sldId id="287" r:id="rId17"/>
    <p:sldId id="277" r:id="rId18"/>
    <p:sldId id="278" r:id="rId19"/>
    <p:sldId id="288" r:id="rId20"/>
    <p:sldId id="272" r:id="rId21"/>
    <p:sldId id="273" r:id="rId22"/>
    <p:sldId id="289" r:id="rId23"/>
    <p:sldId id="279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1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19739-9DE9-492B-823E-619466FB3AD2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B6099-E326-4F8F-A55D-86530660AF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51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B6099-E326-4F8F-A55D-86530660AF4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867FA0-D8D0-438F-AB15-5A4C14BDE888}" type="datetimeFigureOut">
              <a:rPr lang="ru-RU" smtClean="0"/>
              <a:pPr/>
              <a:t>13.10.2016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64A8EA-5065-4065-87B3-7B9A587E90B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572560" cy="6072230"/>
          </a:xfrm>
        </p:spPr>
        <p:txBody>
          <a:bodyPr>
            <a:noAutofit/>
          </a:bodyPr>
          <a:lstStyle/>
          <a:p>
            <a:pPr marR="45720" lvl="0">
              <a:spcBef>
                <a:spcPct val="20000"/>
              </a:spcBef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200" b="0" dirty="0">
                <a:solidFill>
                  <a:schemeClr val="bg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Автор</a:t>
            </a:r>
            <a:r>
              <a:rPr lang="ru-RU" sz="2200" b="0" dirty="0" smtClean="0">
                <a:solidFill>
                  <a:schemeClr val="bg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: Кадонцева Светлана Александровна</a:t>
            </a:r>
            <a:br>
              <a:rPr lang="ru-RU" sz="2200" b="0" dirty="0" smtClean="0">
                <a:solidFill>
                  <a:schemeClr val="bg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bg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старший воспитатель 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854696" cy="3501008"/>
          </a:xfrm>
        </p:spPr>
        <p:txBody>
          <a:bodyPr>
            <a:normAutofit/>
          </a:bodyPr>
          <a:lstStyle/>
          <a:p>
            <a:pPr algn="l"/>
            <a:endParaRPr lang="ru-RU" sz="2200" dirty="0" smtClean="0"/>
          </a:p>
          <a:p>
            <a:pPr algn="l"/>
            <a:endParaRPr lang="ru-RU" sz="2200" dirty="0"/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Консультация 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педагогов </a:t>
            </a:r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Формирование у дошкольников сознательного отношения к вопросам  личной безопасности и безопасности для </a:t>
            </a:r>
            <a:r>
              <a:rPr lang="ru-RU" sz="28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окружающих»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764704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/>
                <a:ea typeface="Calibri"/>
              </a:rPr>
              <a:t>Муниципальное дошкольное образовательное учреждение детский сад № 19 с. Подлесное</a:t>
            </a:r>
            <a:endParaRPr lang="ru-RU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kern="0" dirty="0">
                <a:solidFill>
                  <a:schemeClr val="bg1"/>
                </a:solidFill>
                <a:latin typeface="Times New Roman"/>
                <a:ea typeface="Calibri"/>
              </a:rPr>
              <a:t>Марксовского района Саратовской области</a:t>
            </a:r>
            <a:endParaRPr lang="ru-RU" sz="3600" b="1" dirty="0">
              <a:solidFill>
                <a:schemeClr val="bg1"/>
              </a:solidFill>
              <a:effectLst/>
              <a:latin typeface="Times New Roman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507288" cy="1656184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2.Предметы, с которыми, в зависимости от возраста детей нужно научиться правильно, обращаться (иголка, ножницы, нож)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61452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3898776" cy="496855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3.Предметы, которые взрослые должны хранить в недоступных для детей местах (бытовая химия, лекарства, спиртные напитки, сигареты, режуще-колющие инструменты)</a:t>
            </a:r>
          </a:p>
        </p:txBody>
      </p:sp>
      <p:pic>
        <p:nvPicPr>
          <p:cNvPr id="2050" name="Picture 2" descr="C:\Users\Ирина\Desktop\Дельфинчик\041014_1223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821009" cy="43357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«Ребенок и другие люди»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682752" cy="4373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В котором дается объяснение тому, что именно может быть опасным в общении с другими людьми; что не всегда приятная внешность совпадает с добрыми намерениями и какое поведение следует выбрать в сложной ситуации.</a:t>
            </a:r>
            <a:endParaRPr lang="ru-RU" dirty="0"/>
          </a:p>
        </p:txBody>
      </p:sp>
      <p:pic>
        <p:nvPicPr>
          <p:cNvPr id="4" name="Рисунок 3" descr="http://pbdd.do.am/_nw/1/229662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636912"/>
            <a:ext cx="443342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«Здоровье и эмоциональное благополучие ребенка»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266928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Это– изучение строения организма, закрепление навыков личной гигиены, о роли лекарств и витаминов, отношение к больному человеку, а также детские страхи, конфликты между детьми и т.д. Самой актуальной проблемой на сегодняшний день является укрепление здоровья детей.</a:t>
            </a:r>
          </a:p>
          <a:p>
            <a:pPr>
              <a:buNone/>
            </a:pPr>
            <a:r>
              <a:rPr lang="ru-RU" sz="2000" dirty="0" smtClean="0"/>
              <a:t>   Очень важным является формирование у детей дошкольного возраста мотивов, понятий, убеждений в необходимости сохранения своего здоровья и укрепления его с помощью приобщения к здоровому образу жизни.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9" name="Picture 1" descr="C:\Users\Ирина\Desktop\Дельфинчик\hello_html_m6ff77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2990850" cy="2200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«Ребенок на улице»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35480"/>
            <a:ext cx="3024336" cy="438912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Это– правила дорожного движения, правила поведения в транспорте, если ребенок потерялся, ориентирование на местности.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pbdd.do.am/_nw/2/465094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916832"/>
            <a:ext cx="5724128" cy="432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младшая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«Светофор»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pbdd.do.am/_nw/2/77648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88840"/>
            <a:ext cx="6192688" cy="454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уголке безопасности дорожного движения должно быть: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набор транспортных средств; </a:t>
            </a:r>
          </a:p>
          <a:p>
            <a:r>
              <a:rPr lang="ru-RU" sz="2000" dirty="0" smtClean="0"/>
              <a:t>иллюстрации с изображением транспортных средств; </a:t>
            </a:r>
          </a:p>
          <a:p>
            <a:r>
              <a:rPr lang="ru-RU" sz="2000" dirty="0" smtClean="0"/>
              <a:t>кружки красного и зеленого цветов; </a:t>
            </a:r>
          </a:p>
          <a:p>
            <a:r>
              <a:rPr lang="ru-RU" sz="2000" dirty="0" smtClean="0"/>
              <a:t>макет пешеходного светофора; </a:t>
            </a:r>
          </a:p>
          <a:p>
            <a:r>
              <a:rPr lang="ru-RU" sz="2000" dirty="0" smtClean="0"/>
              <a:t>детская художественная литература (2-3 года); </a:t>
            </a:r>
          </a:p>
          <a:p>
            <a:r>
              <a:rPr lang="ru-RU" sz="2000" dirty="0" smtClean="0"/>
              <a:t>атрибуты к сюжетно-ролевой игре “Транспорт” (шапочки или жилеты с изображением того или иного вида транспорта, разноцветные рули и т.д.).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Вторая младшая группа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«Транспорт»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pbdd.do.am/_nw/2/883554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5688632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Правила поведения в общественном транспорте.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pbdd.do.am/_nw/1/35012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408712" cy="4803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07288" cy="15727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уголке безопасности дорожного движения должно быть: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картинки разных видов транспорта для игры на классификацию “На чем едут пассажиры?”, “Найди такую же карточку”; </a:t>
            </a:r>
          </a:p>
          <a:p>
            <a:r>
              <a:rPr lang="ru-RU" sz="2000" dirty="0" smtClean="0"/>
              <a:t>дидактические игры “Правила дорожного движения” и др.; </a:t>
            </a:r>
          </a:p>
          <a:p>
            <a:r>
              <a:rPr lang="ru-RU" sz="2000" dirty="0" smtClean="0"/>
              <a:t>макет транспортного светофора; </a:t>
            </a:r>
          </a:p>
          <a:p>
            <a:r>
              <a:rPr lang="ru-RU" sz="2000" dirty="0" smtClean="0"/>
              <a:t>макет улицы, где обозначены тротуар и проезжая часть; </a:t>
            </a:r>
          </a:p>
          <a:p>
            <a:r>
              <a:rPr lang="ru-RU" sz="2000" dirty="0" smtClean="0"/>
              <a:t>конструктор “Транспорт”; </a:t>
            </a:r>
          </a:p>
          <a:p>
            <a:r>
              <a:rPr lang="ru-RU" sz="2000" dirty="0" smtClean="0"/>
              <a:t>плакаты; </a:t>
            </a:r>
          </a:p>
          <a:p>
            <a:r>
              <a:rPr lang="ru-RU" sz="2000" dirty="0" smtClean="0"/>
              <a:t>раскраски; </a:t>
            </a:r>
          </a:p>
          <a:p>
            <a:r>
              <a:rPr lang="ru-RU" sz="2000" dirty="0" err="1" smtClean="0"/>
              <a:t>фланелеграф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9256" cy="792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3123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Формирование у детей сознательного и ответственного отношения к личной безопасности и безопасности окружающих; </a:t>
            </a:r>
            <a:endParaRPr lang="en-US" sz="2400" dirty="0" smtClean="0"/>
          </a:p>
          <a:p>
            <a:r>
              <a:rPr lang="ru-RU" sz="2400" dirty="0" smtClean="0"/>
              <a:t>Приобретение детьми способности сохранять жизнь и здоровье в неблагоприятных, угрожающих жизни условиях;</a:t>
            </a:r>
            <a:endParaRPr lang="en-US" sz="2400" dirty="0" smtClean="0"/>
          </a:p>
          <a:p>
            <a:r>
              <a:rPr lang="ru-RU" sz="2400" dirty="0" smtClean="0"/>
              <a:t>Оказание помощи пострадавшим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/>
          <a:lstStyle/>
          <a:p>
            <a:r>
              <a:rPr lang="ru-RU" dirty="0" smtClean="0"/>
              <a:t>«Тротуар», «Проезжая часть»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pbdd.do.am/_nw/2/114459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36912"/>
            <a:ext cx="63367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«Пешеходный переход» Правило поведение на пешеходном переходе. Виды пешеходных переходов: наземный- «зебра», «подземный», «надземный».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pbdd.do.am/_nw/2/329851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92896"/>
            <a:ext cx="640871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уголке безопасности дорожного движения должно быть 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6531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макет светофора на батарейках; </a:t>
            </a:r>
          </a:p>
          <a:p>
            <a:r>
              <a:rPr lang="ru-RU" sz="2000" dirty="0" smtClean="0"/>
              <a:t>пешеходный переход; </a:t>
            </a:r>
          </a:p>
          <a:p>
            <a:r>
              <a:rPr lang="ru-RU" sz="2000" dirty="0" smtClean="0"/>
              <a:t>макет дороги с пешеходным переходом; </a:t>
            </a:r>
          </a:p>
          <a:p>
            <a:r>
              <a:rPr lang="ru-RU" sz="2000" dirty="0" smtClean="0"/>
              <a:t>дидактические игры: “Найди свой цвет”, “Собери светофор”, “Законы улиц и дорог”, “Хорошо- плохо”; </a:t>
            </a:r>
          </a:p>
          <a:p>
            <a:r>
              <a:rPr lang="ru-RU" sz="2000" dirty="0" smtClean="0"/>
              <a:t>игры на развитие внимания: “Сделай, как было”, “Что изменилось” и т.д.; </a:t>
            </a:r>
          </a:p>
          <a:p>
            <a:r>
              <a:rPr lang="ru-RU" sz="2000" dirty="0" smtClean="0"/>
              <a:t>картотека загадок и стихов; </a:t>
            </a:r>
          </a:p>
          <a:p>
            <a:r>
              <a:rPr lang="ru-RU" sz="2000" dirty="0" smtClean="0"/>
              <a:t>детская художественная литература (С. Маршак “Мяч”, С. Михалков “Моя улица”, “Велосипед”, И. Ильин “Машины на нашей улице”); </a:t>
            </a:r>
          </a:p>
          <a:p>
            <a:r>
              <a:rPr lang="ru-RU" sz="2000" dirty="0" smtClean="0"/>
              <a:t>умные сказки( М. Казанцева “Как </a:t>
            </a:r>
            <a:r>
              <a:rPr lang="ru-RU" sz="2000" dirty="0" err="1" smtClean="0"/>
              <a:t>Стешка</a:t>
            </a:r>
            <a:r>
              <a:rPr lang="ru-RU" sz="2000" dirty="0" smtClean="0"/>
              <a:t> и Люся правила дорожного движения учили” и т.д.).</a:t>
            </a: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Формы взаимодействия детей и взрослых: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ru-RU" dirty="0" smtClean="0"/>
              <a:t>Дидактические, сюжетно- ролевые игры; </a:t>
            </a:r>
          </a:p>
          <a:p>
            <a:r>
              <a:rPr lang="ru-RU" dirty="0" smtClean="0"/>
              <a:t> Беседы; </a:t>
            </a:r>
          </a:p>
          <a:p>
            <a:r>
              <a:rPr lang="ru-RU" dirty="0" smtClean="0"/>
              <a:t>Экскурсии, целевые прогулки; </a:t>
            </a:r>
          </a:p>
          <a:p>
            <a:r>
              <a:rPr lang="ru-RU" dirty="0" smtClean="0"/>
              <a:t>Чтение художественной литературы; </a:t>
            </a:r>
          </a:p>
          <a:p>
            <a:r>
              <a:rPr lang="ru-RU" dirty="0" smtClean="0"/>
              <a:t>Досуги, развлечения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Таким образом, формула безопасности для детей гласит: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48472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                  </a:t>
            </a:r>
            <a:r>
              <a:rPr lang="ru-RU" sz="2800" dirty="0" smtClean="0"/>
              <a:t>Надо видеть, предвидеть, учесть,</a:t>
            </a:r>
          </a:p>
          <a:p>
            <a:pPr>
              <a:buNone/>
            </a:pPr>
            <a:r>
              <a:rPr lang="ru-RU" sz="2800" dirty="0" smtClean="0"/>
              <a:t>                По возможности избежать,</a:t>
            </a:r>
          </a:p>
          <a:p>
            <a:pPr>
              <a:buNone/>
            </a:pPr>
            <a:r>
              <a:rPr lang="ru-RU" sz="2800" dirty="0" smtClean="0"/>
              <a:t>                Если нужно - на помощь позвать.</a:t>
            </a:r>
            <a:endParaRPr lang="en-US" sz="28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__1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933056"/>
            <a:ext cx="8229600" cy="2448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начала необходимо выделить такие правила поведения, которые дети должны выполнять неукоснительно, так как от этого зависят их здоровье и безопасность. Эти правила следует подробно разъяснить детям, а затем следить за их выполнением.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4617B"/>
                </a:solidFill>
              </a:rPr>
              <a:t>Но безопасность </a:t>
            </a:r>
            <a:r>
              <a:rPr lang="ru-RU" dirty="0" smtClean="0"/>
              <a:t>– это не просто сумма усвоенных знаний, а умение правильно себя вести в различных ситуациях. Кроме того, дети могут оказаться в непредсказуемой ситуации на улице, дома, поэтому главная задача взрослых – стимулирование развития у них самостоятельности и ответственности. В связи с этим больше внимания надо уделять организации различных видов деятельности и приобретению детьми опыта. Ведь всё, чему учат детей, они должны уметь применять в реальной жизни, на практике.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и последовательность работы по основам безопасности жизнедеятельности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(ОБЖ)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 представлена блоками.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75856" y="3140968"/>
            <a:ext cx="2448272" cy="113042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ОБЖ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flipV="1">
            <a:off x="5365587" y="2780929"/>
            <a:ext cx="862597" cy="525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2627784" y="2708920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4"/>
          </p:cNvCxnSpPr>
          <p:nvPr/>
        </p:nvCxnSpPr>
        <p:spPr>
          <a:xfrm>
            <a:off x="4499992" y="4271392"/>
            <a:ext cx="0" cy="957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5"/>
            <a:endCxn id="27" idx="1"/>
          </p:cNvCxnSpPr>
          <p:nvPr/>
        </p:nvCxnSpPr>
        <p:spPr>
          <a:xfrm>
            <a:off x="5365587" y="4105845"/>
            <a:ext cx="1006613" cy="511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3"/>
          </p:cNvCxnSpPr>
          <p:nvPr/>
        </p:nvCxnSpPr>
        <p:spPr>
          <a:xfrm flipH="1">
            <a:off x="2555777" y="4105845"/>
            <a:ext cx="1078620" cy="475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6300192" y="2276872"/>
            <a:ext cx="2376264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Ребёнок в общении с другими </a:t>
            </a:r>
            <a:r>
              <a:rPr lang="ru-RU" dirty="0" smtClean="0">
                <a:solidFill>
                  <a:schemeClr val="tx1"/>
                </a:solidFill>
              </a:rPr>
              <a:t>людьми.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1560" y="2276872"/>
            <a:ext cx="1944216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Ребёнок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природа.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9552" y="4149080"/>
            <a:ext cx="1944216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Ребёнок дома.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72200" y="4149080"/>
            <a:ext cx="2304256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Здоровье </a:t>
            </a:r>
            <a:r>
              <a:rPr lang="ru-RU" dirty="0">
                <a:solidFill>
                  <a:schemeClr val="tx1"/>
                </a:solidFill>
              </a:rPr>
              <a:t>ребёнка.</a:t>
            </a:r>
          </a:p>
        </p:txBody>
      </p:sp>
      <p:sp>
        <p:nvSpPr>
          <p:cNvPr id="45" name="Блок-схема: альтернативный процесс 44"/>
          <p:cNvSpPr/>
          <p:nvPr/>
        </p:nvSpPr>
        <p:spPr>
          <a:xfrm>
            <a:off x="3491880" y="5301208"/>
            <a:ext cx="2016224" cy="864096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Ребёнок на улицах города.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«Ребенок и природа»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50131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Мы говорим о загрязнении окружающей среды, о бережном отношении к живой природе; о ядовитых растениях; о контактах с животными.</a:t>
            </a:r>
          </a:p>
          <a:p>
            <a:endParaRPr lang="ru-RU" dirty="0"/>
          </a:p>
        </p:txBody>
      </p:sp>
      <p:pic>
        <p:nvPicPr>
          <p:cNvPr id="5126" name="Picture 6" descr="C:\Users\User\Documents\безпов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56992"/>
            <a:ext cx="6192688" cy="305131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147248" cy="10687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«Ребенок дома»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003232" cy="2141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Это - пожароопасные предметы, острые и тяжелые предметы, балкон, открытое окно и другие бытовые опасности. А также, умение пользоваться телефоном в экстремальных ситуациях.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7" name="Picture 1" descr="C:\Users\Ирина\Desktop\Дельфинчик\548245656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37112"/>
            <a:ext cx="2857500" cy="2038350"/>
          </a:xfrm>
          <a:prstGeom prst="rect">
            <a:avLst/>
          </a:prstGeom>
          <a:noFill/>
        </p:spPr>
      </p:pic>
      <p:pic>
        <p:nvPicPr>
          <p:cNvPr id="4098" name="Picture 2" descr="C:\Users\Ирина\Desktop\Дельфинчик\548245656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437112"/>
            <a:ext cx="2857500" cy="2038350"/>
          </a:xfrm>
          <a:prstGeom prst="rect">
            <a:avLst/>
          </a:prstGeom>
          <a:noFill/>
        </p:spPr>
      </p:pic>
      <p:pic>
        <p:nvPicPr>
          <p:cNvPr id="4099" name="Picture 3" descr="C:\Users\Ирина\Desktop\Дельфинчик\548245656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437112"/>
            <a:ext cx="2857500" cy="2038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74441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Предметы домашнего быта, которые являются источниками потенциальной опасности для детей, делятся на три группы: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3672408" cy="475252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Предметы, которыми категорически запрещается пользоваться (спички, газовые плиты, розетки, включенные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электроприборы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Ирина\Desktop\Дельфинчик\hello_html_m57af9e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268760"/>
            <a:ext cx="4355668" cy="4335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871</TotalTime>
  <Words>862</Words>
  <Application>Microsoft Office PowerPoint</Application>
  <PresentationFormat>Экран (4:3)</PresentationFormat>
  <Paragraphs>85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 Автор: Кадонцева Светлана Александровна  старший воспитатель </vt:lpstr>
      <vt:lpstr>Задачи:</vt:lpstr>
      <vt:lpstr>Презентация PowerPoint</vt:lpstr>
      <vt:lpstr>Презентация PowerPoint</vt:lpstr>
      <vt:lpstr>Система и последовательность работы по основам безопасности жизнедеятельности (ОБЖ) дошкольников представлена блоками.</vt:lpstr>
      <vt:lpstr>«Ребенок и природа»</vt:lpstr>
      <vt:lpstr>«Ребенок дома» </vt:lpstr>
      <vt:lpstr>Предметы домашнего быта, которые являются источниками потенциальной опасности для детей, делятся на три группы:</vt:lpstr>
      <vt:lpstr> 1. Предметы, которыми категорически запрещается пользоваться (спички, газовые плиты, розетки, включенные электроприборы)</vt:lpstr>
      <vt:lpstr> 2.Предметы, с которыми, в зависимости от возраста детей нужно научиться правильно, обращаться (иголка, ножницы, нож)</vt:lpstr>
      <vt:lpstr>3.Предметы, которые взрослые должны хранить в недоступных для детей местах (бытовая химия, лекарства, спиртные напитки, сигареты, режуще-колющие инструменты)</vt:lpstr>
      <vt:lpstr>«Ребенок и другие люди»</vt:lpstr>
      <vt:lpstr>«Здоровье и эмоциональное благополучие ребенка» </vt:lpstr>
      <vt:lpstr>«Ребенок на улице» </vt:lpstr>
      <vt:lpstr>Первая младшая группа</vt:lpstr>
      <vt:lpstr>В уголке безопасности дорожного движения должно быть:</vt:lpstr>
      <vt:lpstr>Вторая младшая группа</vt:lpstr>
      <vt:lpstr>Презентация PowerPoint</vt:lpstr>
      <vt:lpstr>В уголке безопасности дорожного движения должно быть:</vt:lpstr>
      <vt:lpstr>Средняя группа</vt:lpstr>
      <vt:lpstr>Презентация PowerPoint</vt:lpstr>
      <vt:lpstr>В уголке безопасности дорожного движения должно быть :</vt:lpstr>
      <vt:lpstr>Формы взаимодействия детей и взрослых:</vt:lpstr>
      <vt:lpstr>Таким образом, формула безопасности для детей гласит: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76</cp:revision>
  <dcterms:created xsi:type="dcterms:W3CDTF">2015-11-13T07:18:25Z</dcterms:created>
  <dcterms:modified xsi:type="dcterms:W3CDTF">2016-10-13T06:52:04Z</dcterms:modified>
</cp:coreProperties>
</file>