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sldIdLst>
    <p:sldId id="293" r:id="rId2"/>
    <p:sldId id="289" r:id="rId3"/>
    <p:sldId id="290" r:id="rId4"/>
    <p:sldId id="276" r:id="rId5"/>
    <p:sldId id="259" r:id="rId6"/>
    <p:sldId id="286" r:id="rId7"/>
    <p:sldId id="288" r:id="rId8"/>
    <p:sldId id="292" r:id="rId9"/>
    <p:sldId id="287" r:id="rId10"/>
    <p:sldId id="265" r:id="rId11"/>
    <p:sldId id="283" r:id="rId12"/>
    <p:sldId id="284" r:id="rId13"/>
    <p:sldId id="279" r:id="rId14"/>
    <p:sldId id="281" r:id="rId15"/>
    <p:sldId id="29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E3266-F1B0-4426-8EB2-1C8F1E2170E9}" type="datetimeFigureOut">
              <a:rPr lang="ru-RU" smtClean="0"/>
              <a:pPr>
                <a:defRPr/>
              </a:pPr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A8A43-7CE8-42A6-BF2C-13A1C39789F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B4E36-3FA0-4076-9769-AB3B13CB408E}" type="datetimeFigureOut">
              <a:rPr lang="ru-RU" smtClean="0"/>
              <a:pPr>
                <a:defRPr/>
              </a:pPr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3E525-E1DD-4249-B2BC-BB829F09707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43796-19E0-4B4D-9EC9-11A8A0F13BB1}" type="datetimeFigureOut">
              <a:rPr lang="ru-RU" smtClean="0"/>
              <a:pPr>
                <a:defRPr/>
              </a:pPr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7DC15-44DA-4317-A1DF-D363A709BE0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E5B5E-F607-4761-ABAE-481629545B56}" type="datetimeFigureOut">
              <a:rPr lang="ru-RU" smtClean="0"/>
              <a:pPr>
                <a:defRPr/>
              </a:pPr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ACF92-02B4-4409-A1E3-97F39E56EC7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1E474-B1BE-4CD0-B101-58988F1B6F02}" type="datetimeFigureOut">
              <a:rPr lang="ru-RU" smtClean="0"/>
              <a:pPr>
                <a:defRPr/>
              </a:pPr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02C3A-41C5-426E-AEF4-FA50A60AAD9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80E8F-4742-46EC-A165-C5FC9187C9D6}" type="datetimeFigureOut">
              <a:rPr lang="ru-RU" smtClean="0"/>
              <a:pPr>
                <a:defRPr/>
              </a:pPr>
              <a:t>27.11.2016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B07AC-E35F-48C1-90A4-36FBFD26A17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93618-431D-4E9C-86A4-98E64E91AEF2}" type="datetimeFigureOut">
              <a:rPr lang="ru-RU" smtClean="0"/>
              <a:pPr>
                <a:defRPr/>
              </a:pPr>
              <a:t>27.11.2016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7CD8C-8630-4508-9E55-9A1112856B7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32F4E-3EEB-4167-AA3A-EAC3C19F0088}" type="datetimeFigureOut">
              <a:rPr lang="ru-RU" smtClean="0"/>
              <a:pPr>
                <a:defRPr/>
              </a:pPr>
              <a:t>27.11.2016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F7938-4EF6-427A-8846-DFFF614C06A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CABF6-0FEE-44E5-B569-BC35AFE74809}" type="datetimeFigureOut">
              <a:rPr lang="ru-RU" smtClean="0"/>
              <a:pPr>
                <a:defRPr/>
              </a:pPr>
              <a:t>27.11.2016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B0C49-EEEB-4A24-84CC-14841E00CF6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9D227-ABAB-4EDF-8091-D09426ED87FB}" type="datetimeFigureOut">
              <a:rPr lang="ru-RU" smtClean="0"/>
              <a:pPr>
                <a:defRPr/>
              </a:pPr>
              <a:t>27.11.2016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AA44A-75A1-461A-A653-7D1610E7E78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9AEBB-2457-4C2D-B37B-58768D5E5869}" type="datetimeFigureOut">
              <a:rPr lang="ru-RU" smtClean="0"/>
              <a:pPr>
                <a:defRPr/>
              </a:pPr>
              <a:t>27.11.2016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DF1F2-A32A-4E79-B348-99BA3F9A613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A3BA49-2EAA-4A40-A0CF-5810B7E06DDF}" type="datetimeFigureOut">
              <a:rPr lang="ru-RU" smtClean="0"/>
              <a:pPr>
                <a:defRPr/>
              </a:pPr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C2D4BE-7B84-4430-8998-FCE5548FAFE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96144"/>
          </a:xfrm>
        </p:spPr>
        <p:txBody>
          <a:bodyPr/>
          <a:lstStyle/>
          <a:p>
            <a:r>
              <a:rPr lang="ru-RU" sz="6000" b="1" dirty="0" smtClean="0">
                <a:solidFill>
                  <a:srgbClr val="00B050"/>
                </a:solidFill>
                <a:latin typeface="Monotype Corsiva" pitchFamily="66" charset="0"/>
              </a:rPr>
              <a:t>Го</a:t>
            </a:r>
            <a:r>
              <a:rPr lang="ru-RU" sz="6000" b="1" dirty="0" smtClean="0">
                <a:solidFill>
                  <a:srgbClr val="FFFF00"/>
                </a:solidFill>
                <a:latin typeface="Monotype Corsiva" pitchFamily="66" charset="0"/>
              </a:rPr>
              <a:t>то</a:t>
            </a:r>
            <a:r>
              <a:rPr lang="ru-RU" sz="60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вим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ся </a:t>
            </a: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otype Corsiva" pitchFamily="66" charset="0"/>
              </a:rPr>
              <a:t>к школе </a:t>
            </a:r>
            <a:r>
              <a:rPr lang="ru-RU" sz="6000" b="1" dirty="0" smtClean="0">
                <a:solidFill>
                  <a:srgbClr val="00B0F0"/>
                </a:solidFill>
                <a:latin typeface="Monotype Corsiva" pitchFamily="66" charset="0"/>
              </a:rPr>
              <a:t>вм</a:t>
            </a:r>
            <a:r>
              <a:rPr lang="ru-RU" sz="6000" b="1" dirty="0" smtClean="0">
                <a:solidFill>
                  <a:srgbClr val="00B050"/>
                </a:solidFill>
                <a:latin typeface="Monotype Corsiva" pitchFamily="66" charset="0"/>
              </a:rPr>
              <a:t>е</a:t>
            </a:r>
            <a:r>
              <a:rPr lang="ru-RU" sz="6000" b="1" dirty="0" smtClean="0">
                <a:solidFill>
                  <a:srgbClr val="FFFF00"/>
                </a:solidFill>
                <a:latin typeface="Monotype Corsiva" pitchFamily="66" charset="0"/>
              </a:rPr>
              <a:t>ст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otype Corsiva" pitchFamily="66" charset="0"/>
              </a:rPr>
              <a:t/>
            </a:r>
            <a:b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1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otype Corsiva" pitchFamily="66" charset="0"/>
              </a:rPr>
            </a:br>
            <a:endParaRPr lang="ru-RU" sz="6000" dirty="0"/>
          </a:p>
        </p:txBody>
      </p:sp>
      <p:pic>
        <p:nvPicPr>
          <p:cNvPr id="5" name="Picture 4" descr="Psd &quot; &amp;Scy;&amp;tcy;&amp;rcy;&amp;acy;&amp;ncy;&amp;icy;&amp;tscy;&amp;acy; 2538 &quot; PixelBrush - &amp;Pcy;&amp;ocy;&amp;rcy;&amp;tcy;&amp;acy;&amp;lcy; &amp;ocy; &amp;dcy;&amp;icy;&amp;zcy;&amp;acy;&amp;jcy;&amp;ncy;&amp;iecy;. &amp;Scy;&amp;kcy;&amp;acy;&amp;chcy;&amp;acy;&amp;tcy;&amp;softcy;…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13384"/>
            <a:ext cx="5686786" cy="5544616"/>
          </a:xfrm>
          <a:prstGeom prst="rect">
            <a:avLst/>
          </a:prstGeom>
          <a:noFill/>
        </p:spPr>
      </p:pic>
      <p:pic>
        <p:nvPicPr>
          <p:cNvPr id="4" name="Picture 2" descr="&amp;SHcy;&amp;kcy;&amp;ocy;&amp;lcy;&amp;softcy;&amp;ncy;&amp;ycy;&amp;jcy; &amp;Kcy;&amp;lcy;&amp;icy;&amp;pcy;&amp;acy;&amp;rcy;&amp;t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32656"/>
            <a:ext cx="4211960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6715172" cy="72548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Речевая готовность</a:t>
            </a:r>
            <a:endParaRPr lang="ru-RU" sz="32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839" y="1052736"/>
            <a:ext cx="7500990" cy="5330825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b="1" dirty="0" smtClean="0"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00B050"/>
                </a:solidFill>
                <a:cs typeface="Times New Roman" pitchFamily="18" charset="0"/>
              </a:rPr>
              <a:t>уметь общаться в диалоге,</a:t>
            </a:r>
          </a:p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  уметь задавать вопросы,</a:t>
            </a:r>
          </a:p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b="1" dirty="0" smtClean="0"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7030A0"/>
                </a:solidFill>
                <a:cs typeface="Times New Roman" pitchFamily="18" charset="0"/>
              </a:rPr>
              <a:t>отвечать на вопросы, </a:t>
            </a:r>
          </a:p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b="1" dirty="0" smtClean="0"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иметь навык пересказа</a:t>
            </a:r>
          </a:p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b="1" dirty="0" smtClean="0"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00B050"/>
                </a:solidFill>
                <a:cs typeface="Times New Roman" pitchFamily="18" charset="0"/>
              </a:rPr>
              <a:t>обладать 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B050"/>
                </a:solidFill>
              </a:rPr>
              <a:t>довольно обширным </a:t>
            </a:r>
          </a:p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>
                <a:solidFill>
                  <a:srgbClr val="00B050"/>
                </a:solidFill>
              </a:rPr>
              <a:t>      словарем, </a:t>
            </a:r>
          </a:p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b="1" dirty="0" smtClean="0"/>
              <a:t>  </a:t>
            </a:r>
            <a:r>
              <a:rPr lang="ru-RU" b="1" dirty="0" smtClean="0">
                <a:solidFill>
                  <a:srgbClr val="00B0F0"/>
                </a:solidFill>
              </a:rPr>
              <a:t>обладать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B0F0"/>
                </a:solidFill>
              </a:rPr>
              <a:t>основами грамматического </a:t>
            </a:r>
          </a:p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>
                <a:solidFill>
                  <a:srgbClr val="00B0F0"/>
                </a:solidFill>
              </a:rPr>
              <a:t>      строя речи,</a:t>
            </a:r>
          </a:p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b="1" dirty="0" smtClean="0"/>
              <a:t> 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обладать 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связным высказыванием, </a:t>
            </a:r>
          </a:p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обладать  элементами монологической </a:t>
            </a:r>
          </a:p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    речи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dirty="0" smtClean="0">
                <a:solidFill>
                  <a:srgbClr val="002060"/>
                </a:solidFill>
              </a:rPr>
              <a:t>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dirty="0" smtClean="0"/>
              <a:t>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dirty="0" smtClean="0"/>
              <a:t>                </a:t>
            </a:r>
            <a:r>
              <a:rPr lang="ru-RU" b="1" i="1" dirty="0" smtClean="0">
                <a:solidFill>
                  <a:srgbClr val="C00000"/>
                </a:solidFill>
              </a:rPr>
              <a:t>чистота произношения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750321" y="4643450"/>
            <a:ext cx="2928938" cy="571500"/>
          </a:xfrm>
          <a:prstGeom prst="downArrow">
            <a:avLst>
              <a:gd name="adj1" fmla="val 50000"/>
              <a:gd name="adj2" fmla="val 596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76250"/>
            <a:ext cx="7000924" cy="73817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Рекомендации логопеда</a:t>
            </a:r>
            <a:endParaRPr lang="ru-RU" sz="36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435975" cy="4973651"/>
          </a:xfrm>
        </p:spPr>
        <p:txBody>
          <a:bodyPr>
            <a:normAutofit lnSpcReduction="10000"/>
          </a:bodyPr>
          <a:lstStyle/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200" b="1" dirty="0" smtClean="0">
                <a:solidFill>
                  <a:srgbClr val="0000FF"/>
                </a:solidFill>
                <a:cs typeface="Times New Roman" pitchFamily="18" charset="0"/>
              </a:rPr>
              <a:t>1. У будущего первоклассника должны быть усвоены все звуки русского языка.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AutoNum type="arabicPeriod"/>
              <a:defRPr/>
            </a:pPr>
            <a:endParaRPr lang="ru-RU" sz="2200" b="1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200" b="1" dirty="0" smtClean="0">
                <a:solidFill>
                  <a:srgbClr val="0000FF"/>
                </a:solidFill>
                <a:cs typeface="Times New Roman" pitchFamily="18" charset="0"/>
              </a:rPr>
              <a:t>2. Если у Вашего ребёнка есть дефекты речи обратитесь за помощью к логопеду. Выполняйте чётко советы и рекомендации, предложенные данным специалистом.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sz="2200" b="1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200" b="1" dirty="0" smtClean="0">
                <a:solidFill>
                  <a:srgbClr val="0000FF"/>
                </a:solidFill>
                <a:cs typeface="Times New Roman" pitchFamily="18" charset="0"/>
              </a:rPr>
              <a:t>3. Любые нарушения звукопроизношения ведут к образованию специфических  ошибок на письме. Это замена букв, искажения, пропуски и др.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200" b="1" i="1" dirty="0" smtClean="0">
                <a:solidFill>
                  <a:srgbClr val="0000FF"/>
                </a:solidFill>
                <a:cs typeface="Times New Roman" pitchFamily="18" charset="0"/>
              </a:rPr>
              <a:t>     </a:t>
            </a:r>
            <a:r>
              <a:rPr lang="ru-RU" sz="2200" i="1" dirty="0" smtClean="0">
                <a:solidFill>
                  <a:srgbClr val="0000FF"/>
                </a:solidFill>
                <a:cs typeface="Times New Roman" pitchFamily="18" charset="0"/>
              </a:rPr>
              <a:t>Во избежание таких ошибок играйте с ребёнком в игры на определение звука в слове, считайте количество звуков в слове. Очень полезно разгадывать кроссворды,  ребусы, шарады.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200" b="1" dirty="0" smtClean="0">
                <a:solidFill>
                  <a:srgbClr val="0000FF"/>
                </a:solidFill>
                <a:cs typeface="Times New Roman" pitchFamily="18" charset="0"/>
              </a:rPr>
              <a:t>                               </a:t>
            </a:r>
            <a:endParaRPr lang="ru-RU" sz="2200" b="1" dirty="0">
              <a:solidFill>
                <a:srgbClr val="0000FF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050"/>
            <a:ext cx="8686800" cy="556577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200" b="1" dirty="0" smtClean="0">
                <a:solidFill>
                  <a:srgbClr val="0000FF"/>
                </a:solidFill>
                <a:cs typeface="Times New Roman" pitchFamily="18" charset="0"/>
              </a:rPr>
              <a:t>3. Для уроков письма необходима хорошо развитая мелкая моторика рук. Приучайте ребёнка к домашнему труду, развивайте навыки самообслуживания. Чаще давайте в руки ножницы, иголку, пластилин. Посещайте кружки бумагопластики и  </a:t>
            </a:r>
            <a:r>
              <a:rPr lang="ru-RU" sz="2200" b="1" dirty="0" err="1" smtClean="0">
                <a:solidFill>
                  <a:srgbClr val="0000FF"/>
                </a:solidFill>
                <a:cs typeface="Times New Roman" pitchFamily="18" charset="0"/>
              </a:rPr>
              <a:t>бисероплетения</a:t>
            </a:r>
            <a:r>
              <a:rPr lang="ru-RU" sz="2200" b="1" dirty="0" smtClean="0">
                <a:solidFill>
                  <a:srgbClr val="0000FF"/>
                </a:solidFill>
                <a:cs typeface="Times New Roman" pitchFamily="18" charset="0"/>
              </a:rPr>
              <a:t>.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sz="2200" b="1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200" b="1" dirty="0" smtClean="0">
                <a:solidFill>
                  <a:srgbClr val="0000FF"/>
                </a:solidFill>
                <a:cs typeface="Times New Roman" pitchFamily="18" charset="0"/>
              </a:rPr>
              <a:t>4. Если у Вашего ребёнка плохая память, он невнимателен, рассеян, если наблюдаются какие – либо нервные беспокойства, </a:t>
            </a:r>
            <a:r>
              <a:rPr lang="ru-RU" sz="2200" b="1" dirty="0" err="1" smtClean="0">
                <a:solidFill>
                  <a:srgbClr val="0000FF"/>
                </a:solidFill>
                <a:cs typeface="Times New Roman" pitchFamily="18" charset="0"/>
              </a:rPr>
              <a:t>энурез</a:t>
            </a:r>
            <a:r>
              <a:rPr lang="ru-RU" sz="2200" b="1" dirty="0" smtClean="0">
                <a:solidFill>
                  <a:srgbClr val="0000FF"/>
                </a:solidFill>
                <a:cs typeface="Times New Roman" pitchFamily="18" charset="0"/>
              </a:rPr>
              <a:t>,  необходимо обязательное лечение и консультация детского невролога.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sz="2200" b="1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200" b="1" dirty="0" smtClean="0">
                <a:solidFill>
                  <a:srgbClr val="0000FF"/>
                </a:solidFill>
                <a:cs typeface="Times New Roman" pitchFamily="18" charset="0"/>
              </a:rPr>
              <a:t>5. </a:t>
            </a:r>
            <a:r>
              <a:rPr lang="ru-RU" sz="2200" b="1" i="1" dirty="0" smtClean="0">
                <a:solidFill>
                  <a:srgbClr val="0000FF"/>
                </a:solidFill>
                <a:cs typeface="Times New Roman" pitchFamily="18" charset="0"/>
              </a:rPr>
              <a:t>Развивайте речь ребёнка! </a:t>
            </a:r>
            <a:r>
              <a:rPr lang="ru-RU" sz="2200" b="1" dirty="0" smtClean="0">
                <a:solidFill>
                  <a:srgbClr val="0000FF"/>
                </a:solidFill>
                <a:cs typeface="Times New Roman" pitchFamily="18" charset="0"/>
              </a:rPr>
              <a:t>На кухне покажите и проговорите всю посуду, в огороде – овощи, в лесу – деревья, кустарники, цветы и грибы. Сравнивайте между собой предметы по вкусу, размеру, предназначению, запаху.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476250"/>
            <a:ext cx="7467600" cy="7254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Памятка родителям от  ребёнка</a:t>
            </a:r>
            <a:endParaRPr lang="ru-RU" sz="36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268413"/>
            <a:ext cx="8135937" cy="5402262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rgbClr val="00B050"/>
                </a:solidFill>
                <a:cs typeface="Times New Roman" pitchFamily="18" charset="0"/>
              </a:rPr>
              <a:t>Любите меня и не забывайте выражать свою любовь (взглядом, улыбкой, прикосновением).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rgbClr val="00B050"/>
                </a:solidFill>
                <a:cs typeface="Times New Roman" pitchFamily="18" charset="0"/>
              </a:rPr>
              <a:t>Любите меня просто за то, что я есть, и я стану еще лучше.   </a:t>
            </a:r>
            <a:r>
              <a:rPr lang="ru-RU" sz="2000" b="1" i="1" dirty="0" smtClean="0">
                <a:cs typeface="Times New Roman" pitchFamily="18" charset="0"/>
              </a:rPr>
              <a:t> 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rgbClr val="C00000"/>
                </a:solidFill>
                <a:cs typeface="Times New Roman" pitchFamily="18" charset="0"/>
              </a:rPr>
              <a:t>Не бойтесь проявлять твердость по отношению ко мне, особенно это касается ваших родительских требований. Я должен знать границы дозволенного.   </a:t>
            </a:r>
            <a:r>
              <a:rPr lang="ru-RU" sz="2000" b="1" i="1" dirty="0" smtClean="0">
                <a:cs typeface="Times New Roman" pitchFamily="18" charset="0"/>
              </a:rPr>
              <a:t> 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rgbClr val="7030A0"/>
                </a:solidFill>
                <a:cs typeface="Times New Roman" pitchFamily="18" charset="0"/>
              </a:rPr>
              <a:t> Не сравнивайте меня с другими. Я имею право быть другим и я единственный такой на всей земле.    </a:t>
            </a:r>
            <a:r>
              <a:rPr lang="ru-RU" sz="2000" b="1" i="1" dirty="0" smtClean="0">
                <a:cs typeface="Times New Roman" pitchFamily="18" charset="0"/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Я очень вас люблю и всегда хочу быть любимым вами. Поэтому не огорчайтесь, когда я раздражаюсь и злюсь на вас, когда капризничаю или кричу. Это пройдет. Мои чувства, как и ваши, не вечны. Возможно, я хочу, чтобы вы больше обращали на меня внимания.    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000" b="1" i="1" dirty="0" smtClean="0"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Никогда не обзывайте меня. Это больно ранит меня, тогда рушатся все мои надежды и я не верю в себя</a:t>
            </a:r>
            <a:r>
              <a:rPr lang="ru-RU" sz="2000" b="1" i="1" dirty="0" smtClean="0">
                <a:cs typeface="Times New Roman" pitchFamily="18" charset="0"/>
              </a:rPr>
              <a:t>.  </a:t>
            </a:r>
            <a:r>
              <a:rPr lang="ru-RU" sz="2000" b="1" dirty="0" smtClean="0">
                <a:cs typeface="Times New Roman" pitchFamily="18" charset="0"/>
              </a:rPr>
              <a:t> 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812800"/>
            <a:ext cx="8605868" cy="6045200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000" i="1" dirty="0" smtClean="0">
                <a:solidFill>
                  <a:srgbClr val="0070C0"/>
                </a:solidFill>
              </a:rPr>
              <a:t> </a:t>
            </a:r>
            <a:r>
              <a:rPr lang="ru-RU" sz="2000" b="1" i="1" dirty="0" smtClean="0">
                <a:solidFill>
                  <a:srgbClr val="0070C0"/>
                </a:solidFill>
              </a:rPr>
              <a:t>Не бейте и не унижайте меня. Я вырасту и буду мстить всему миру, наказывая себя и своих детей и делая вас несчастными. </a:t>
            </a:r>
            <a:r>
              <a:rPr lang="ru-RU" sz="2000" b="1" i="1" dirty="0" smtClean="0"/>
              <a:t>   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rgbClr val="C00000"/>
                </a:solidFill>
              </a:rPr>
              <a:t>Дайте мне право на ошибку и не заставляйте меня считать, что мои ошибки - преступления. Всем люди могут ошибаться. Никто не совершенен.    </a:t>
            </a:r>
            <a:r>
              <a:rPr lang="ru-RU" sz="2000" b="1" i="1" dirty="0" smtClean="0"/>
              <a:t>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</a:rPr>
              <a:t> Найдите время и выслушайте меня. Иногда мне хочется рассказать о себе и моих проблемах. </a:t>
            </a:r>
            <a:r>
              <a:rPr lang="ru-RU" sz="2000" b="1" i="1" dirty="0" smtClean="0"/>
              <a:t>   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rgbClr val="7030A0"/>
                </a:solidFill>
              </a:rPr>
              <a:t>Не вызывайте у меня чувство вины и не говорите: "Из-за тебя в моей жизни ничего не складывается!" Ведь я не отвечаю за проблемы взрослых.   </a:t>
            </a:r>
            <a:r>
              <a:rPr lang="ru-RU" sz="2000" b="1" i="1" dirty="0" smtClean="0"/>
              <a:t> 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000" b="1" i="1" dirty="0" smtClean="0"/>
              <a:t> 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Помните, что я многому учусь у вас и хочу быть похожим на вас.   </a:t>
            </a:r>
            <a:r>
              <a:rPr lang="ru-RU" sz="2000" b="1" i="1" dirty="0" smtClean="0"/>
              <a:t> 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000" b="1" i="1" dirty="0" smtClean="0"/>
              <a:t> </a:t>
            </a:r>
            <a:r>
              <a:rPr lang="ru-RU" sz="2000" b="1" i="1" dirty="0" smtClean="0">
                <a:solidFill>
                  <a:srgbClr val="00B0F0"/>
                </a:solidFill>
              </a:rPr>
              <a:t>Будьте готовы воспринимать меня как личность, отдельную от вас и не похожею на вас. </a:t>
            </a:r>
            <a:r>
              <a:rPr lang="ru-RU" sz="2000" b="1" i="1" dirty="0" smtClean="0"/>
              <a:t>   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rgbClr val="002060"/>
                </a:solidFill>
              </a:rPr>
              <a:t> Представляйте требования, которые соответствуют моему возрасту.    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rgbClr val="00B050"/>
                </a:solidFill>
              </a:rPr>
              <a:t> Не делайте мне замечаний в присутствии других людей. </a:t>
            </a:r>
            <a:r>
              <a:rPr lang="ru-RU" sz="2000" b="1" i="1" dirty="0" smtClean="0"/>
              <a:t>   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000" b="1" i="1" dirty="0" smtClean="0"/>
              <a:t>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000" b="1" i="1" dirty="0" smtClean="0">
                <a:solidFill>
                  <a:srgbClr val="FF0000"/>
                </a:solidFill>
              </a:rPr>
              <a:t>                                             </a:t>
            </a:r>
            <a:r>
              <a:rPr lang="ru-RU" sz="2000" b="1" i="1" dirty="0" smtClean="0">
                <a:solidFill>
                  <a:srgbClr val="C00000"/>
                </a:solidFill>
              </a:rPr>
              <a:t>Заботьтесь обо мне! 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&amp;Kcy;&amp;lcy;&amp;icy;&amp;pcy;&amp;acy;&amp;rcy;&amp;tcy; &quot;&amp;SHcy;&amp;kcy;&amp;ocy;&amp;lcy;&amp;softcy;&amp;ncy;&amp;ycy;&amp;jcy;&quot;. &quot; ALLDAY - &amp;ncy;&amp;acy;&amp;rcy;&amp;ocy;&amp;dcy;&amp;ncy;&amp;ycy;&amp;jcy; &amp;scy;&amp;acy;&amp;jcy;&amp;tcy; &amp;ocy; &amp;dcy;&amp;icy;&amp;zcy;&amp;acy;&amp;jcy;&amp;n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31122"/>
            <a:ext cx="8820472" cy="63268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Спа</a:t>
            </a:r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  <a:t>си</a:t>
            </a:r>
            <a:r>
              <a:rPr lang="ru-RU" sz="6000" b="1" dirty="0" smtClean="0">
                <a:solidFill>
                  <a:srgbClr val="FFFF00"/>
                </a:solidFill>
                <a:latin typeface="Monotype Corsiva" pitchFamily="66" charset="0"/>
              </a:rPr>
              <a:t>бо</a:t>
            </a:r>
            <a:r>
              <a:rPr lang="ru-RU" sz="6000" dirty="0" smtClean="0">
                <a:latin typeface="Monotype Corsiva" pitchFamily="66" charset="0"/>
              </a:rPr>
              <a:t> </a:t>
            </a:r>
            <a:r>
              <a:rPr lang="ru-RU" sz="6000" b="1" dirty="0" smtClean="0">
                <a:solidFill>
                  <a:srgbClr val="00B050"/>
                </a:solidFill>
                <a:latin typeface="Monotype Corsiva" pitchFamily="66" charset="0"/>
              </a:rPr>
              <a:t>за </a:t>
            </a:r>
            <a:r>
              <a:rPr lang="ru-RU" sz="6000" b="1" dirty="0" smtClean="0">
                <a:solidFill>
                  <a:srgbClr val="FFFF00"/>
                </a:solidFill>
                <a:latin typeface="Monotype Corsiva" pitchFamily="66" charset="0"/>
              </a:rPr>
              <a:t>вни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ма</a:t>
            </a:r>
            <a:r>
              <a:rPr lang="ru-RU" sz="6000" b="1" dirty="0" smtClean="0">
                <a:solidFill>
                  <a:srgbClr val="0000FF"/>
                </a:solidFill>
                <a:latin typeface="Monotype Corsiva" pitchFamily="66" charset="0"/>
              </a:rPr>
              <a:t>ни</a:t>
            </a:r>
            <a:r>
              <a:rPr lang="ru-RU" sz="6000" b="1" dirty="0" smtClean="0">
                <a:solidFill>
                  <a:srgbClr val="00B050"/>
                </a:solidFill>
                <a:latin typeface="Monotype Corsiva" pitchFamily="66" charset="0"/>
              </a:rPr>
              <a:t>е</a:t>
            </a:r>
            <a:endParaRPr lang="ru-RU" sz="60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66762"/>
          </a:xfrm>
        </p:spPr>
        <p:txBody>
          <a:bodyPr/>
          <a:lstStyle/>
          <a:p>
            <a:pPr algn="ctr"/>
            <a:r>
              <a:rPr lang="ru-RU" sz="3000" b="1" i="1" u="sng" dirty="0" smtClean="0">
                <a:latin typeface="+mn-lt"/>
              </a:rPr>
              <a:t>Тест “Готовы ли вы отдавать своего ребенка в школу?”</a:t>
            </a:r>
            <a:endParaRPr lang="ru-RU" sz="3000" u="sng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9"/>
            <a:ext cx="8229600" cy="4610112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00FF"/>
                </a:solidFill>
              </a:rPr>
              <a:t>1. Мне кажется, что мой ребенок будет учиться хуже других детей.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00FF"/>
                </a:solidFill>
              </a:rPr>
              <a:t>2. Я опасаюсь, что мой ребенок часто будет обижать других детей.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00FF"/>
                </a:solidFill>
              </a:rPr>
              <a:t>3. На мой взгляд, четыре урока — непомерная нагрузка для маленького ребенка.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00FF"/>
                </a:solidFill>
              </a:rPr>
              <a:t>4. Трудно быть уверенным, что учителя младших классов хорошо понимают детей.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00FF"/>
                </a:solidFill>
              </a:rPr>
              <a:t>5. Ребенок может спокойно учиться только в том случае, если учительница — его собственная мама.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00FF"/>
                </a:solidFill>
              </a:rPr>
              <a:t>6. Трудно представить, что первоклассник может быстро научиться читать, считать и писать.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00FF"/>
                </a:solidFill>
              </a:rPr>
              <a:t>7. Мне кажется, что дети в этом возрасте еще не способны дружить.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00FF"/>
                </a:solidFill>
              </a:rPr>
              <a:t>8. Боюсь даже думать о том, как мой ребенок будет обходиться без дневного сна.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00FF"/>
                </a:solidFill>
              </a:rPr>
              <a:t>9. Мой ребенок часто плачет, когда к нему обращается незнакомый взрослый человек.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00FF"/>
                </a:solidFill>
              </a:rPr>
              <a:t>10. Мой ребенок не ходит в детский сад и никогда не расстается с матерью.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00FF"/>
                </a:solidFill>
              </a:rPr>
              <a:t>11. Начальная школа, по-моему, редко способна чему-либо научить ребенка.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00FF"/>
                </a:solidFill>
              </a:rPr>
              <a:t>12. Я опасаюсь, что дети будут дразнить моего ребенка.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00FF"/>
                </a:solidFill>
              </a:rPr>
              <a:t>13. Мой малыш, по-моему, значительно слабее своих сверстников.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00FF"/>
                </a:solidFill>
              </a:rPr>
              <a:t>14. Боюсь, что учительница не имеет возможности оценить успехи каждого ребенка.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0000FF"/>
                </a:solidFill>
              </a:rPr>
              <a:t>15. Мой ребенок часто говорит: “Мама, мы пойдем в школу вместе!”.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52448"/>
          </a:xfrm>
        </p:spPr>
        <p:txBody>
          <a:bodyPr/>
          <a:lstStyle/>
          <a:p>
            <a:pPr algn="ctr"/>
            <a:r>
              <a:rPr lang="ru-RU" sz="3200" b="1" i="1" u="sng" dirty="0" smtClean="0">
                <a:latin typeface="+mn-lt"/>
              </a:rPr>
              <a:t>Результаты тестирования:</a:t>
            </a:r>
            <a:endParaRPr lang="ru-RU" sz="3000" i="1" u="sng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92922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b="1" dirty="0" smtClean="0"/>
              <a:t> </a:t>
            </a:r>
            <a:r>
              <a:rPr lang="ru-RU" sz="1800" b="1" dirty="0" smtClean="0">
                <a:solidFill>
                  <a:srgbClr val="0000FF"/>
                </a:solidFill>
              </a:rPr>
              <a:t>до 4 баллов</a:t>
            </a:r>
            <a:r>
              <a:rPr lang="ru-RU" sz="1800" dirty="0" smtClean="0">
                <a:solidFill>
                  <a:srgbClr val="0000FF"/>
                </a:solidFill>
              </a:rPr>
              <a:t> — это означает, что у Вас есть все основания оптимистично ждать первого сентября — по крайней мере, сами вполне готовы к школьной жизни Вашего ребенка;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solidFill>
                  <a:srgbClr val="0000FF"/>
                </a:solidFill>
              </a:rPr>
              <a:t>5-10 баллов</a:t>
            </a:r>
            <a:r>
              <a:rPr lang="ru-RU" sz="1800" dirty="0" smtClean="0">
                <a:solidFill>
                  <a:srgbClr val="0000FF"/>
                </a:solidFill>
              </a:rPr>
              <a:t> — лучше подготовиться к возможным трудностям заранее;</a:t>
            </a:r>
          </a:p>
          <a:p>
            <a:pPr>
              <a:lnSpc>
                <a:spcPct val="80000"/>
              </a:lnSpc>
            </a:pPr>
            <a:r>
              <a:rPr lang="ru-RU" sz="1800" b="1" dirty="0" smtClean="0">
                <a:solidFill>
                  <a:srgbClr val="0000FF"/>
                </a:solidFill>
              </a:rPr>
              <a:t>10 баллов и больше</a:t>
            </a:r>
            <a:r>
              <a:rPr lang="ru-RU" sz="1800" dirty="0" smtClean="0">
                <a:solidFill>
                  <a:srgbClr val="0000FF"/>
                </a:solidFill>
              </a:rPr>
              <a:t> — было бы неплохо посоветоваться с детским психологом.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0000FF"/>
                </a:solidFill>
              </a:rPr>
              <a:t>    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 А теперь обратим внимание на то, в каких столбцах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          получено 2 или 3 крестика.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800" dirty="0" smtClean="0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800" dirty="0" smtClean="0">
                <a:solidFill>
                  <a:srgbClr val="0000FF"/>
                </a:solidFill>
              </a:rPr>
              <a:t>1 — необходимо больше заниматься играми и заданиями, развивающими память, внимание, тонкую моторику. </a:t>
            </a:r>
          </a:p>
          <a:p>
            <a:pPr>
              <a:lnSpc>
                <a:spcPct val="80000"/>
              </a:lnSpc>
            </a:pPr>
            <a:r>
              <a:rPr lang="ru-RU" sz="1800" dirty="0" smtClean="0">
                <a:solidFill>
                  <a:srgbClr val="0000FF"/>
                </a:solidFill>
              </a:rPr>
              <a:t>2 — нужно обратить внимание на то, умеет ли Ваш ребенок общаться с другими детьми. </a:t>
            </a:r>
          </a:p>
          <a:p>
            <a:pPr>
              <a:lnSpc>
                <a:spcPct val="80000"/>
              </a:lnSpc>
            </a:pPr>
            <a:r>
              <a:rPr lang="ru-RU" sz="1800" dirty="0" smtClean="0">
                <a:solidFill>
                  <a:srgbClr val="0000FF"/>
                </a:solidFill>
              </a:rPr>
              <a:t>3 — предвидятся сложности, связанные со здоровьем ребенка, но еще есть время заняться закаливанием и общеукрепляющими упражнениями.</a:t>
            </a:r>
          </a:p>
          <a:p>
            <a:pPr>
              <a:lnSpc>
                <a:spcPct val="80000"/>
              </a:lnSpc>
            </a:pPr>
            <a:r>
              <a:rPr lang="ru-RU" sz="1800" dirty="0" smtClean="0">
                <a:solidFill>
                  <a:srgbClr val="0000FF"/>
                </a:solidFill>
              </a:rPr>
              <a:t>4 — есть опасения, что ребенок не найдет контакта с учительницей, надо обратить внимание на сюжетные игры.</a:t>
            </a:r>
          </a:p>
          <a:p>
            <a:pPr>
              <a:lnSpc>
                <a:spcPct val="80000"/>
              </a:lnSpc>
            </a:pPr>
            <a:r>
              <a:rPr lang="ru-RU" sz="1800" dirty="0" smtClean="0">
                <a:solidFill>
                  <a:srgbClr val="0000FF"/>
                </a:solidFill>
              </a:rPr>
              <a:t>5 – ваш ребенок недостаточно самостоятелен, вероятно, он излишне привязан к матери. </a:t>
            </a:r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/>
          <a:lstStyle/>
          <a:p>
            <a:pPr eaLnBrk="1" hangingPunct="1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Готовность родителей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1340768"/>
            <a:ext cx="5786446" cy="5086348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dirty="0" smtClean="0"/>
              <a:t>  </a:t>
            </a:r>
            <a:r>
              <a:rPr lang="ru-RU" sz="2100" b="1" dirty="0" smtClean="0">
                <a:solidFill>
                  <a:srgbClr val="002060"/>
                </a:solidFill>
              </a:rPr>
              <a:t>- все время поддерживать ребенка; </a:t>
            </a:r>
          </a:p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100" b="1" dirty="0" smtClean="0"/>
              <a:t>  </a:t>
            </a:r>
            <a:r>
              <a:rPr lang="ru-RU" sz="2100" b="1" dirty="0" smtClean="0">
                <a:solidFill>
                  <a:srgbClr val="00B050"/>
                </a:solidFill>
              </a:rPr>
              <a:t>- научиться сопереживать с ребёнком тяжёлые моменты;</a:t>
            </a:r>
          </a:p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100" b="1" dirty="0" smtClean="0"/>
              <a:t>  </a:t>
            </a:r>
            <a:r>
              <a:rPr lang="ru-RU" sz="2100" b="1" dirty="0" smtClean="0">
                <a:solidFill>
                  <a:srgbClr val="C00000"/>
                </a:solidFill>
              </a:rPr>
              <a:t>- удержаться   от замечаний и претензий;</a:t>
            </a:r>
          </a:p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</a:rPr>
              <a:t>  - относиться  к ребёнку крайне деликатно;</a:t>
            </a:r>
          </a:p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100" b="1" dirty="0" smtClean="0">
                <a:solidFill>
                  <a:srgbClr val="0070C0"/>
                </a:solidFill>
              </a:rPr>
              <a:t> - много разговаривать, искренне интересоваться  мыслями маленького школьника, его чувствами, а не только тем, сделал ли он уроки и что ел на обед;</a:t>
            </a:r>
          </a:p>
          <a:p>
            <a:pPr marL="274320" indent="-27432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100" b="1" dirty="0" smtClean="0"/>
              <a:t>  </a:t>
            </a:r>
            <a:r>
              <a:rPr lang="ru-RU" sz="2100" b="1" dirty="0" smtClean="0">
                <a:solidFill>
                  <a:srgbClr val="FF0000"/>
                </a:solidFill>
              </a:rPr>
              <a:t>-  относиться с уважением к педагогу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100" dirty="0" smtClean="0"/>
              <a:t>                                 </a:t>
            </a:r>
            <a:br>
              <a:rPr lang="ru-RU" sz="2100" dirty="0" smtClean="0"/>
            </a:br>
            <a:endParaRPr lang="ru-RU" sz="2100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100" b="1" dirty="0" smtClean="0">
                <a:solidFill>
                  <a:srgbClr val="7030A0"/>
                </a:solidFill>
              </a:rPr>
              <a:t>  </a:t>
            </a:r>
            <a:endParaRPr lang="ru-RU" sz="2100" b="1" dirty="0" smtClean="0">
              <a:solidFill>
                <a:srgbClr val="7030A0"/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sz="2100" b="1" dirty="0" smtClean="0">
              <a:solidFill>
                <a:srgbClr val="7030A0"/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100" b="1" dirty="0" smtClean="0">
                <a:solidFill>
                  <a:srgbClr val="7030A0"/>
                </a:solidFill>
              </a:rPr>
              <a:t> </a:t>
            </a:r>
            <a:r>
              <a:rPr lang="ru-RU" sz="2100" b="1" i="1" dirty="0" smtClean="0">
                <a:solidFill>
                  <a:srgbClr val="7030A0"/>
                </a:solidFill>
              </a:rPr>
              <a:t>все сложности ребенок сможет преодолеть   достаточно быстро и</a:t>
            </a:r>
            <a:r>
              <a:rPr lang="ru-RU" b="1" i="1" dirty="0" smtClean="0">
                <a:solidFill>
                  <a:srgbClr val="7030A0"/>
                </a:solidFill>
              </a:rPr>
              <a:t> легко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491880" y="4365104"/>
            <a:ext cx="2717800" cy="8572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22413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Слабые стороны в </a:t>
            </a:r>
            <a:b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физиологической готовно</a:t>
            </a:r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сти </a:t>
            </a:r>
            <a:endParaRPr lang="ru-RU" sz="36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2051050" y="3716338"/>
            <a:ext cx="1873250" cy="6492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2132856"/>
            <a:ext cx="6821505" cy="4233872"/>
          </a:xfrm>
        </p:spPr>
        <p:txBody>
          <a:bodyPr>
            <a:normAutofit fontScale="85000" lnSpcReduction="20000"/>
          </a:bodyPr>
          <a:lstStyle/>
          <a:p>
            <a:pPr marL="457200" indent="-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AutoNum type="arabicPeriod"/>
              <a:defRPr/>
            </a:pP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Быстрое истощение запаса энергии;</a:t>
            </a:r>
          </a:p>
          <a:p>
            <a:pPr marL="457200" indent="-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AutoNum type="arabicPeriod"/>
              <a:defRPr/>
            </a:pP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Опасность искривления позвоночника;</a:t>
            </a:r>
          </a:p>
          <a:p>
            <a:pPr marL="457200" indent="-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AutoNum type="arabicPeriod"/>
              <a:defRPr/>
            </a:pP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Недостаточно развита </a:t>
            </a:r>
          </a:p>
          <a:p>
            <a:pPr marL="457200" indent="-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      мелкая моторика кистей рук</a:t>
            </a:r>
            <a:r>
              <a:rPr lang="ru-RU" b="1" dirty="0" smtClean="0">
                <a:solidFill>
                  <a:srgbClr val="FF0000"/>
                </a:solidFill>
                <a:cs typeface="Times New Roman" pitchFamily="18" charset="0"/>
              </a:rPr>
              <a:t>;</a:t>
            </a:r>
          </a:p>
          <a:p>
            <a:pPr marL="457200" indent="-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b="1" dirty="0" smtClean="0">
              <a:cs typeface="Times New Roman" pitchFamily="18" charset="0"/>
            </a:endParaRPr>
          </a:p>
          <a:p>
            <a:pPr marL="457200" indent="-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b="1" dirty="0" smtClean="0">
              <a:cs typeface="Times New Roman" pitchFamily="18" charset="0"/>
            </a:endParaRPr>
          </a:p>
          <a:p>
            <a:pPr marL="457200" indent="-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b="1" dirty="0" smtClean="0">
              <a:cs typeface="Times New Roman" pitchFamily="18" charset="0"/>
            </a:endParaRPr>
          </a:p>
          <a:p>
            <a:pPr marL="457200" indent="-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AutoNum type="arabicPeriod"/>
              <a:defRPr/>
            </a:pPr>
            <a:r>
              <a:rPr lang="ru-RU" b="1" dirty="0" smtClean="0">
                <a:solidFill>
                  <a:srgbClr val="00B050"/>
                </a:solidFill>
                <a:cs typeface="Times New Roman" pitchFamily="18" charset="0"/>
              </a:rPr>
              <a:t>Строгое соблюдение режима </a:t>
            </a:r>
          </a:p>
          <a:p>
            <a:pPr marL="457200" indent="-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>
                <a:solidFill>
                  <a:srgbClr val="00B050"/>
                </a:solidFill>
                <a:cs typeface="Times New Roman" pitchFamily="18" charset="0"/>
              </a:rPr>
              <a:t>дня;</a:t>
            </a:r>
          </a:p>
          <a:p>
            <a:pPr marL="457200" indent="-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2.   </a:t>
            </a:r>
            <a:r>
              <a:rPr lang="ru-RU" b="1" dirty="0" smtClean="0">
                <a:solidFill>
                  <a:srgbClr val="00B050"/>
                </a:solidFill>
                <a:cs typeface="Times New Roman" pitchFamily="18" charset="0"/>
              </a:rPr>
              <a:t>Дозированные нагрузки;</a:t>
            </a:r>
          </a:p>
          <a:p>
            <a:pPr marL="457200" indent="-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3.   </a:t>
            </a:r>
            <a:r>
              <a:rPr lang="ru-RU" b="1" dirty="0" smtClean="0">
                <a:solidFill>
                  <a:srgbClr val="00B050"/>
                </a:solidFill>
                <a:cs typeface="Times New Roman" pitchFamily="18" charset="0"/>
              </a:rPr>
              <a:t>Профилактика  сколиоза</a:t>
            </a:r>
            <a:endParaRPr lang="ru-RU" b="1" dirty="0">
              <a:solidFill>
                <a:srgbClr val="00B05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015206" y="404664"/>
            <a:ext cx="7402513" cy="1143000"/>
          </a:xfrm>
        </p:spPr>
        <p:txBody>
          <a:bodyPr/>
          <a:lstStyle/>
          <a:p>
            <a:pPr algn="ctr" eaLnBrk="1" hangingPunct="1"/>
            <a:r>
              <a:rPr lang="ru-RU" sz="32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Мотивационная (личностная) готовность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1843079" y="1916832"/>
            <a:ext cx="6461141" cy="4331493"/>
          </a:xfrm>
        </p:spPr>
        <p:txBody>
          <a:bodyPr>
            <a:normAutofit fontScale="5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  <a:cs typeface="Times New Roman" pitchFamily="18" charset="0"/>
              </a:rPr>
              <a:t>                </a:t>
            </a:r>
            <a:r>
              <a:rPr lang="ru-RU" b="1" i="1" dirty="0" smtClean="0">
                <a:solidFill>
                  <a:srgbClr val="C00000"/>
                </a:solidFill>
                <a:cs typeface="Times New Roman" pitchFamily="18" charset="0"/>
              </a:rPr>
              <a:t>внутренняя</a:t>
            </a:r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                           </a:t>
            </a:r>
            <a:r>
              <a:rPr lang="ru-RU" b="1" i="1" dirty="0" smtClean="0">
                <a:solidFill>
                  <a:srgbClr val="C00000"/>
                </a:solidFill>
                <a:cs typeface="Times New Roman" pitchFamily="18" charset="0"/>
              </a:rPr>
              <a:t> внешняя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B0F0"/>
                </a:solidFill>
                <a:cs typeface="Times New Roman" pitchFamily="18" charset="0"/>
              </a:rPr>
              <a:t>ребёнок хочет идти в                    у ребёнка появится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B0F0"/>
                </a:solidFill>
                <a:cs typeface="Times New Roman" pitchFamily="18" charset="0"/>
              </a:rPr>
              <a:t>школу, потому что там                 ранец, тетради, учебники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B0F0"/>
                </a:solidFill>
                <a:cs typeface="Times New Roman" pitchFamily="18" charset="0"/>
              </a:rPr>
              <a:t>интересно (он хочет много           и т.д.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B0F0"/>
                </a:solidFill>
                <a:cs typeface="Times New Roman" pitchFamily="18" charset="0"/>
              </a:rPr>
              <a:t>узнать)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B0F0"/>
                </a:solidFill>
                <a:cs typeface="Times New Roman" pitchFamily="18" charset="0"/>
              </a:rPr>
              <a:t>                                      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 smtClean="0">
              <a:solidFill>
                <a:srgbClr val="00B05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 smtClean="0">
              <a:solidFill>
                <a:srgbClr val="00B05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 smtClean="0">
              <a:solidFill>
                <a:srgbClr val="00B05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B050"/>
                </a:solidFill>
                <a:cs typeface="Times New Roman" pitchFamily="18" charset="0"/>
              </a:rPr>
              <a:t>                   </a:t>
            </a:r>
            <a:r>
              <a:rPr lang="ru-RU" b="1" dirty="0" smtClean="0">
                <a:solidFill>
                  <a:srgbClr val="00B050"/>
                </a:solidFill>
                <a:cs typeface="Times New Roman" pitchFamily="18" charset="0"/>
              </a:rPr>
              <a:t>            </a:t>
            </a:r>
            <a:r>
              <a:rPr lang="ru-RU" sz="2900" b="1" dirty="0" smtClean="0">
                <a:solidFill>
                  <a:srgbClr val="C00000"/>
                </a:solidFill>
                <a:cs typeface="Times New Roman" pitchFamily="18" charset="0"/>
              </a:rPr>
              <a:t>социальная позиция школьника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00000"/>
                </a:solidFill>
                <a:cs typeface="Times New Roman" pitchFamily="18" charset="0"/>
              </a:rPr>
              <a:t>                                       </a:t>
            </a:r>
            <a:endParaRPr lang="ru-RU" dirty="0" smtClean="0">
              <a:solidFill>
                <a:srgbClr val="00B050"/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B050"/>
                </a:solidFill>
                <a:cs typeface="Times New Roman" pitchFamily="18" charset="0"/>
              </a:rPr>
              <a:t>                       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3044809" y="1648892"/>
            <a:ext cx="785813" cy="641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5395119" y="1664519"/>
            <a:ext cx="785813" cy="714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трелка вниз 19"/>
          <p:cNvSpPr/>
          <p:nvPr/>
        </p:nvSpPr>
        <p:spPr>
          <a:xfrm>
            <a:off x="3720959" y="4005064"/>
            <a:ext cx="2160588" cy="720080"/>
          </a:xfrm>
          <a:prstGeom prst="downArrow">
            <a:avLst>
              <a:gd name="adj1" fmla="val 50000"/>
              <a:gd name="adj2" fmla="val 523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28675" y="620713"/>
            <a:ext cx="9329738" cy="5715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Эмоционально- волевая готовность.</a:t>
            </a:r>
            <a:endParaRPr lang="ru-RU" sz="36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071562"/>
            <a:ext cx="7072362" cy="5786437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endParaRPr lang="ru-RU" dirty="0" smtClean="0">
              <a:solidFill>
                <a:srgbClr val="00B050"/>
              </a:solidFill>
            </a:endParaRP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  <a:cs typeface="Times New Roman" pitchFamily="18" charset="0"/>
              </a:rPr>
              <a:t>ребенок способен поставить цель;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b="1" dirty="0" smtClean="0"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F0"/>
                </a:solidFill>
                <a:cs typeface="Times New Roman" pitchFamily="18" charset="0"/>
              </a:rPr>
              <a:t>принять решение;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Times New Roman" pitchFamily="18" charset="0"/>
              </a:rPr>
              <a:t> наметить план действия, исполнить его;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b="1" dirty="0" smtClean="0"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cs typeface="Times New Roman" pitchFamily="18" charset="0"/>
              </a:rPr>
              <a:t>проявить определенные усилия в случае преодоления препятствия;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b="1" dirty="0" smtClean="0"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оценить результат своего действия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endParaRPr lang="ru-RU" dirty="0" smtClean="0">
              <a:solidFill>
                <a:schemeClr val="bg2">
                  <a:lumMod val="50000"/>
                </a:schemeClr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endParaRPr lang="ru-RU" dirty="0" smtClean="0">
              <a:solidFill>
                <a:schemeClr val="bg2">
                  <a:lumMod val="50000"/>
                </a:schemeClr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                                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        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b="1" i="1" dirty="0" smtClean="0">
              <a:solidFill>
                <a:schemeClr val="bg2">
                  <a:lumMod val="50000"/>
                </a:schemeClr>
              </a:solidFill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b="1" i="1" dirty="0" smtClean="0">
              <a:solidFill>
                <a:schemeClr val="bg2">
                  <a:lumMod val="50000"/>
                </a:schemeClr>
              </a:solidFill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  <a:cs typeface="Times New Roman" pitchFamily="18" charset="0"/>
              </a:rPr>
              <a:t>формируются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  <a:cs typeface="Times New Roman" pitchFamily="18" charset="0"/>
              </a:rPr>
              <a:t>                                     поступки</a:t>
            </a:r>
            <a:endParaRPr lang="ru-RU" b="1" i="1" dirty="0" smtClean="0">
              <a:solidFill>
                <a:schemeClr val="bg2">
                  <a:lumMod val="50000"/>
                </a:schemeClr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dirty="0" smtClean="0">
              <a:solidFill>
                <a:schemeClr val="bg2">
                  <a:lumMod val="50000"/>
                </a:schemeClr>
              </a:solidFill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707904" y="4077072"/>
            <a:ext cx="1800200" cy="5663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81010"/>
          </a:xfrm>
        </p:spPr>
        <p:txBody>
          <a:bodyPr/>
          <a:lstStyle/>
          <a:p>
            <a:r>
              <a:rPr lang="ru-RU" sz="3200" b="1" i="1" dirty="0" smtClean="0">
                <a:latin typeface="+mn-lt"/>
              </a:rPr>
              <a:t>К интеллектуальной готовности</a:t>
            </a:r>
            <a:r>
              <a:rPr lang="ru-RU" sz="3200" dirty="0" smtClean="0">
                <a:latin typeface="+mn-lt"/>
              </a:rPr>
              <a:t> относится:</a:t>
            </a:r>
            <a:endParaRPr lang="ru-RU" sz="32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47529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0000FF"/>
                </a:solidFill>
              </a:rPr>
              <a:t>дифференцированное восприятие;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FF0000"/>
                </a:solidFill>
              </a:rPr>
              <a:t>- аналитическое мышление (способность постижения основных признаков и связей между явлениями, способность воспроизвести образец);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00B050"/>
                </a:solidFill>
              </a:rPr>
              <a:t>- рациональный подход к действительности (ослабление роли фантазии);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7030A0"/>
                </a:solidFill>
              </a:rPr>
              <a:t>- логическое запоминание;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- интерес к знаниям, процессу их получения за счет дополнительных усилий;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00B0F0"/>
                </a:solidFill>
              </a:rPr>
              <a:t>- овладение на слух разговорной речью и способность к пониманию и применению символов;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C00000"/>
                </a:solidFill>
              </a:rPr>
              <a:t>- развитие тонких движений руки и зрительно-двигательных координаций.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"/>
            <a:ext cx="8286808" cy="764703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Коммуникативная готовность</a:t>
            </a:r>
            <a:endParaRPr lang="ru-RU" sz="36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5863009" y="759545"/>
            <a:ext cx="642937" cy="642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2988394" y="836142"/>
            <a:ext cx="714375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02482"/>
            <a:ext cx="7490160" cy="2520279"/>
          </a:xfrm>
        </p:spPr>
        <p:txBody>
          <a:bodyPr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rgbClr val="0070C0"/>
                </a:solidFill>
                <a:cs typeface="Times New Roman" pitchFamily="18" charset="0"/>
              </a:rPr>
              <a:t>общение со взрослыми           </a:t>
            </a:r>
            <a:r>
              <a:rPr lang="ru-RU" b="1" i="1" dirty="0" smtClean="0">
                <a:solidFill>
                  <a:srgbClr val="0070C0"/>
                </a:solidFill>
                <a:cs typeface="Times New Roman" pitchFamily="18" charset="0"/>
              </a:rPr>
              <a:t>                  общение </a:t>
            </a:r>
            <a:r>
              <a:rPr lang="ru-RU" b="1" i="1" dirty="0" smtClean="0">
                <a:solidFill>
                  <a:srgbClr val="0070C0"/>
                </a:solidFill>
                <a:cs typeface="Times New Roman" pitchFamily="18" charset="0"/>
              </a:rPr>
              <a:t>со сверстниками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600" b="1" i="1" dirty="0" smtClean="0">
                <a:solidFill>
                  <a:srgbClr val="00B050"/>
                </a:solidFill>
                <a:cs typeface="Times New Roman" pitchFamily="18" charset="0"/>
              </a:rPr>
              <a:t>- </a:t>
            </a:r>
            <a:r>
              <a:rPr lang="ru-RU" sz="2600" b="1" dirty="0" smtClean="0">
                <a:solidFill>
                  <a:srgbClr val="00B050"/>
                </a:solidFill>
              </a:rPr>
              <a:t>уметь общаться со                                                              - уметь договариваться;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600" b="1" dirty="0" smtClean="0">
                <a:solidFill>
                  <a:srgbClr val="00B050"/>
                </a:solidFill>
              </a:rPr>
              <a:t>взрослым собеседником                                                    - уметь кооперироваться;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600" b="1" dirty="0" smtClean="0">
                <a:solidFill>
                  <a:srgbClr val="00B050"/>
                </a:solidFill>
              </a:rPr>
              <a:t> (осознание контекста                                                          - спокойно чувствовать общения)                               </a:t>
            </a:r>
            <a:r>
              <a:rPr lang="ru-RU" sz="2600" b="1" dirty="0" smtClean="0">
                <a:solidFill>
                  <a:srgbClr val="00B050"/>
                </a:solidFill>
              </a:rPr>
              <a:t>                                       </a:t>
            </a:r>
            <a:r>
              <a:rPr lang="ru-RU" sz="2600" b="1" dirty="0" smtClean="0">
                <a:solidFill>
                  <a:srgbClr val="00B050"/>
                </a:solidFill>
              </a:rPr>
              <a:t>себя в условиях конкуренции               </a:t>
            </a:r>
          </a:p>
          <a:p>
            <a:pPr marL="274320" indent="-274320" algn="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1176</TotalTime>
  <Words>1033</Words>
  <Application>Microsoft Office PowerPoint</Application>
  <PresentationFormat>Экран (4:3)</PresentationFormat>
  <Paragraphs>149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66</vt:lpstr>
      <vt:lpstr>Готовимся к школе вместе </vt:lpstr>
      <vt:lpstr>Тест “Готовы ли вы отдавать своего ребенка в школу?”</vt:lpstr>
      <vt:lpstr>Результаты тестирования:</vt:lpstr>
      <vt:lpstr>                 Готовность родителей</vt:lpstr>
      <vt:lpstr> Слабые стороны в  физиологической готовности </vt:lpstr>
      <vt:lpstr>Мотивационная (личностная) готовность</vt:lpstr>
      <vt:lpstr>                    Эмоционально- волевая готовность.</vt:lpstr>
      <vt:lpstr>К интеллектуальной готовности относится:</vt:lpstr>
      <vt:lpstr>          Коммуникативная готовность</vt:lpstr>
      <vt:lpstr>                 Речевая готовность</vt:lpstr>
      <vt:lpstr>      Рекомендации логопеда</vt:lpstr>
      <vt:lpstr>Презентация PowerPoint</vt:lpstr>
      <vt:lpstr>       Памятка родителям от  ребёнка</vt:lpstr>
      <vt:lpstr>Презентация PowerPoint</vt:lpstr>
      <vt:lpstr>Спасибо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Готовность ребёнка к школе</dc:title>
  <dc:creator>Юрий</dc:creator>
  <cp:lastModifiedBy>МРУТ</cp:lastModifiedBy>
  <cp:revision>212</cp:revision>
  <dcterms:created xsi:type="dcterms:W3CDTF">2009-01-25T06:26:48Z</dcterms:created>
  <dcterms:modified xsi:type="dcterms:W3CDTF">2016-11-27T08:30:42Z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1190522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