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5" r:id="rId8"/>
    <p:sldId id="266" r:id="rId9"/>
    <p:sldId id="267" r:id="rId10"/>
    <p:sldId id="271" r:id="rId11"/>
    <p:sldId id="263" r:id="rId12"/>
    <p:sldId id="269" r:id="rId13"/>
    <p:sldId id="270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105F8A-E255-4405-9BF4-AF763D7F1F09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A13C72-D1C8-47B9-AE52-57B580F08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cdonalds.ru/" TargetMode="External"/><Relationship Id="rId2" Type="http://schemas.openxmlformats.org/officeDocument/2006/relationships/hyperlink" Target="http://www.mcdonalds.com/us/en/foo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McDonald%E2%80%99s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328" y="0"/>
            <a:ext cx="8134672" cy="378904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Империя </a:t>
            </a:r>
            <a:r>
              <a:rPr lang="en-US" sz="6000" b="1" dirty="0">
                <a:solidFill>
                  <a:srgbClr val="FF0000"/>
                </a:solidFill>
              </a:rPr>
              <a:t>McDonalds</a:t>
            </a:r>
            <a:r>
              <a:rPr lang="ru-RU" sz="6000" b="1" dirty="0">
                <a:solidFill>
                  <a:srgbClr val="FF0000"/>
                </a:solidFill>
              </a:rPr>
              <a:t>: </a:t>
            </a:r>
            <a:r>
              <a:rPr lang="ru-RU" sz="6000" b="1" dirty="0" smtClean="0">
                <a:solidFill>
                  <a:schemeClr val="tx1"/>
                </a:solidFill>
              </a:rPr>
              <a:t>«</a:t>
            </a:r>
            <a:r>
              <a:rPr lang="en-US" sz="6000" b="1" dirty="0" smtClean="0">
                <a:solidFill>
                  <a:schemeClr val="tx1"/>
                </a:solidFill>
              </a:rPr>
              <a:t>English</a:t>
            </a:r>
            <a:r>
              <a:rPr lang="ru-RU" sz="6000" b="1" dirty="0" smtClean="0">
                <a:solidFill>
                  <a:schemeClr val="tx1"/>
                </a:solidFill>
              </a:rPr>
              <a:t> </a:t>
            </a:r>
            <a:r>
              <a:rPr lang="ru-RU" sz="6000" b="1" dirty="0">
                <a:solidFill>
                  <a:schemeClr val="tx1"/>
                </a:solidFill>
              </a:rPr>
              <a:t>или </a:t>
            </a:r>
            <a:r>
              <a:rPr lang="en-US" sz="6000" b="1" dirty="0">
                <a:solidFill>
                  <a:schemeClr val="tx1"/>
                </a:solidFill>
              </a:rPr>
              <a:t>English</a:t>
            </a:r>
            <a:r>
              <a:rPr lang="ru-RU" sz="6000" b="1" dirty="0">
                <a:solidFill>
                  <a:schemeClr val="tx1"/>
                </a:solidFill>
              </a:rPr>
              <a:t> по-русски?»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4680520" cy="633670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/>
              <a:t>Проанализировав ответы работника Макдональдс, мы пришли к следующим выводам:</a:t>
            </a:r>
          </a:p>
          <a:p>
            <a:r>
              <a:rPr lang="ru-RU" sz="2000" dirty="0" err="1" smtClean="0"/>
              <a:t>Бигмаг</a:t>
            </a:r>
            <a:r>
              <a:rPr lang="ru-RU" sz="2000" dirty="0" smtClean="0"/>
              <a:t> – самое популярное блюдо, потом, конечно же, картошка </a:t>
            </a:r>
            <a:r>
              <a:rPr lang="ru-RU" sz="2000" dirty="0" smtClean="0"/>
              <a:t>фри.</a:t>
            </a:r>
          </a:p>
          <a:p>
            <a:r>
              <a:rPr lang="en-US" sz="2000" dirty="0" smtClean="0"/>
              <a:t>McDonalds</a:t>
            </a:r>
            <a:r>
              <a:rPr lang="ru-RU" sz="2000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err="1" smtClean="0"/>
              <a:t>брэнд</a:t>
            </a:r>
            <a:r>
              <a:rPr lang="ru-RU" sz="2000" dirty="0" smtClean="0"/>
              <a:t> английский, все слова </a:t>
            </a:r>
            <a:r>
              <a:rPr lang="ru-RU" sz="2000" dirty="0" smtClean="0"/>
              <a:t>которые  мы встретили в меню,  используем в </a:t>
            </a:r>
            <a:r>
              <a:rPr lang="ru-RU" sz="2000" dirty="0" smtClean="0"/>
              <a:t>нашей </a:t>
            </a:r>
            <a:r>
              <a:rPr lang="ru-RU" sz="2000" dirty="0" smtClean="0"/>
              <a:t>речи без перевода на русский язык.</a:t>
            </a:r>
            <a:endParaRPr lang="ru-RU" dirty="0" smtClean="0"/>
          </a:p>
          <a:p>
            <a:r>
              <a:rPr lang="ru-RU" sz="2000" dirty="0" smtClean="0"/>
              <a:t>Выбор </a:t>
            </a:r>
            <a:r>
              <a:rPr lang="ru-RU" sz="2000" dirty="0" smtClean="0"/>
              <a:t>блюда происходит </a:t>
            </a:r>
            <a:r>
              <a:rPr lang="ru-RU" sz="2000" dirty="0" smtClean="0"/>
              <a:t>осознанно. Но понимают ли дети значение этих блюд это вопрос. Во-первых, это зависит от возраста ребенка, если в школе познакомился с этими словами, то он уже может использовать полученные знания на практике. Во-вторых, это зависит от желание задуматься и сопоставить англицизм и его значение в русском языке.</a:t>
            </a:r>
          </a:p>
          <a:p>
            <a:endParaRPr lang="ru-RU" sz="2000" dirty="0" smtClean="0"/>
          </a:p>
        </p:txBody>
      </p:sp>
      <p:pic>
        <p:nvPicPr>
          <p:cNvPr id="5" name="Содержимое 4" descr="DSC_058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980728"/>
            <a:ext cx="3891555" cy="547260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2800" b="1" dirty="0"/>
              <a:t>Анкетирование учащихся.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54006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Для </a:t>
            </a:r>
            <a:r>
              <a:rPr lang="ru-RU" dirty="0" smtClean="0"/>
              <a:t>того, что бы узнать могут ли ученики использовать свои знания английского языка, на примере меню </a:t>
            </a:r>
            <a:r>
              <a:rPr lang="en-US" dirty="0" smtClean="0"/>
              <a:t>McDonalds</a:t>
            </a:r>
            <a:r>
              <a:rPr lang="ru-RU" dirty="0" smtClean="0"/>
              <a:t>,нами был проведен опрос в школе и разработана анкета для школьников МОУ «СОШ № 22». В анкетировании приняли участие школьники 4 «А» класса, 18 человек в возрасте 10 лет</a:t>
            </a:r>
            <a:r>
              <a:rPr lang="ru-RU" dirty="0" smtClean="0"/>
              <a:t>. Анкета </a:t>
            </a:r>
            <a:r>
              <a:rPr lang="ru-RU" dirty="0" smtClean="0"/>
              <a:t>включала 10 вопросов, учащимся  было предложено ответить на  вопросы. В последнем вопросе мы попросили учащихся попробовать перевести известные блюда </a:t>
            </a:r>
            <a:r>
              <a:rPr lang="ru-RU" dirty="0" err="1" smtClean="0"/>
              <a:t>McDonalds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   Полученные </a:t>
            </a:r>
            <a:r>
              <a:rPr lang="ru-RU" dirty="0" smtClean="0"/>
              <a:t>в ходе анкетирования результаты были проанализированы и переведены в </a:t>
            </a:r>
            <a:r>
              <a:rPr lang="ru-RU" dirty="0" smtClean="0"/>
              <a:t>таблицу.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Данные </a:t>
            </a:r>
            <a:r>
              <a:rPr lang="ru-RU" dirty="0" smtClean="0"/>
              <a:t>анкеты показали, что ученики 4 класса знают и умеют успешно применять на практике свои знания. Это говорит о том, что они знают перевод слов продуктов питания.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В результате </a:t>
            </a:r>
            <a:r>
              <a:rPr lang="ru-RU" dirty="0" smtClean="0"/>
              <a:t>проведенных исследований </a:t>
            </a:r>
            <a:r>
              <a:rPr lang="ru-RU" dirty="0" smtClean="0"/>
              <a:t>мы пришли </a:t>
            </a:r>
            <a:r>
              <a:rPr lang="ru-RU" dirty="0" smtClean="0"/>
              <a:t>к следующим выводам: </a:t>
            </a:r>
          </a:p>
          <a:p>
            <a:pPr algn="ctr"/>
            <a:r>
              <a:rPr lang="ru-RU" dirty="0" smtClean="0"/>
              <a:t>1) Учащиеся, которые владеют английской лексикой по теме «Еда», умеют без труда переводить англицизмы.</a:t>
            </a:r>
          </a:p>
          <a:p>
            <a:pPr algn="ctr"/>
            <a:r>
              <a:rPr lang="ru-RU" dirty="0" smtClean="0"/>
              <a:t>2) Всё меню </a:t>
            </a:r>
            <a:r>
              <a:rPr lang="en-US" dirty="0" smtClean="0"/>
              <a:t>McDonalds </a:t>
            </a:r>
            <a:r>
              <a:rPr lang="ru-RU" dirty="0" smtClean="0"/>
              <a:t>из англицизмов.</a:t>
            </a:r>
          </a:p>
          <a:p>
            <a:pPr algn="ctr"/>
            <a:r>
              <a:rPr lang="ru-RU" dirty="0" smtClean="0"/>
              <a:t>3) В наше время актуально и необходимо изучать английский язык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Список использованной литературы</a:t>
            </a:r>
            <a:r>
              <a:rPr lang="ru-RU" sz="3200" b="1" dirty="0" smtClean="0"/>
              <a:t>:</a:t>
            </a:r>
            <a:endParaRPr lang="ru-RU" dirty="0" smtClean="0"/>
          </a:p>
          <a:p>
            <a:pPr lvl="0" algn="ctr"/>
            <a:r>
              <a:rPr lang="ru-RU" dirty="0" smtClean="0"/>
              <a:t>Учебник </a:t>
            </a:r>
            <a:r>
              <a:rPr lang="ru-RU" dirty="0" err="1" smtClean="0"/>
              <a:t>Биболетова</a:t>
            </a:r>
            <a:r>
              <a:rPr lang="ru-RU" dirty="0" smtClean="0"/>
              <a:t> М.З., Денисенко О.А., </a:t>
            </a:r>
            <a:r>
              <a:rPr lang="ru-RU" dirty="0" err="1" smtClean="0"/>
              <a:t>Трубанева</a:t>
            </a:r>
            <a:r>
              <a:rPr lang="ru-RU" dirty="0" smtClean="0"/>
              <a:t> «</a:t>
            </a:r>
            <a:r>
              <a:rPr lang="ru-RU" dirty="0" err="1" smtClean="0"/>
              <a:t>Enjoy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» для 4 класса</a:t>
            </a:r>
          </a:p>
          <a:p>
            <a:pPr lvl="0" algn="ctr"/>
            <a:r>
              <a:rPr lang="ru-RU" dirty="0" smtClean="0"/>
              <a:t>Учебник </a:t>
            </a:r>
            <a:r>
              <a:rPr lang="ru-RU" dirty="0" err="1" smtClean="0"/>
              <a:t>Биболетова</a:t>
            </a:r>
            <a:r>
              <a:rPr lang="ru-RU" dirty="0" smtClean="0"/>
              <a:t> М.З., Денисенко О.А., </a:t>
            </a:r>
            <a:r>
              <a:rPr lang="ru-RU" dirty="0" err="1" smtClean="0"/>
              <a:t>Трубанева</a:t>
            </a:r>
            <a:r>
              <a:rPr lang="ru-RU" dirty="0" smtClean="0"/>
              <a:t> «</a:t>
            </a:r>
            <a:r>
              <a:rPr lang="ru-RU" dirty="0" err="1" smtClean="0"/>
              <a:t>Enjoy</a:t>
            </a:r>
            <a:r>
              <a:rPr lang="ru-RU" dirty="0" smtClean="0"/>
              <a:t> </a:t>
            </a:r>
            <a:r>
              <a:rPr lang="ru-RU" dirty="0" err="1" smtClean="0"/>
              <a:t>English</a:t>
            </a:r>
            <a:r>
              <a:rPr lang="ru-RU" dirty="0" smtClean="0"/>
              <a:t>» для 3 класса</a:t>
            </a:r>
          </a:p>
          <a:p>
            <a:pPr algn="ctr"/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www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mcdonalds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smtClean="0">
                <a:hlinkClick r:id="rId2"/>
              </a:rPr>
              <a:t>com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us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en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food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smtClean="0">
                <a:hlinkClick r:id="rId2"/>
              </a:rPr>
              <a:t>html</a:t>
            </a:r>
            <a:endParaRPr lang="ru-RU" dirty="0" smtClean="0"/>
          </a:p>
          <a:p>
            <a:pPr algn="ctr"/>
            <a:r>
              <a:rPr lang="en-US" u="sng" dirty="0" smtClean="0">
                <a:hlinkClick r:id="rId3"/>
              </a:rPr>
              <a:t>http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err="1" smtClean="0">
                <a:hlinkClick r:id="rId3"/>
              </a:rPr>
              <a:t>mcdonalds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endParaRPr lang="ru-RU" dirty="0" smtClean="0"/>
          </a:p>
          <a:p>
            <a:pPr algn="ctr"/>
            <a:r>
              <a:rPr lang="en-US" u="sng" dirty="0" smtClean="0">
                <a:hlinkClick r:id="rId4"/>
              </a:rPr>
              <a:t>https</a:t>
            </a:r>
            <a:r>
              <a:rPr lang="ru-RU" u="sng" dirty="0" smtClean="0">
                <a:hlinkClick r:id="rId4"/>
              </a:rPr>
              <a:t>://</a:t>
            </a:r>
            <a:r>
              <a:rPr lang="en-US" u="sng" dirty="0" err="1" smtClean="0">
                <a:hlinkClick r:id="rId4"/>
              </a:rPr>
              <a:t>ru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wikipedia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smtClean="0">
                <a:hlinkClick r:id="rId4"/>
              </a:rPr>
              <a:t>org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smtClean="0">
                <a:hlinkClick r:id="rId4"/>
              </a:rPr>
              <a:t>wiki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smtClean="0">
                <a:hlinkClick r:id="rId4"/>
              </a:rPr>
              <a:t>McDonald</a:t>
            </a:r>
            <a:r>
              <a:rPr lang="ru-RU" u="sng" dirty="0" smtClean="0">
                <a:hlinkClick r:id="rId4"/>
              </a:rPr>
              <a:t>%</a:t>
            </a:r>
            <a:r>
              <a:rPr lang="en-US" u="sng" dirty="0" smtClean="0">
                <a:hlinkClick r:id="rId4"/>
              </a:rPr>
              <a:t>E</a:t>
            </a:r>
            <a:r>
              <a:rPr lang="ru-RU" u="sng" dirty="0" smtClean="0">
                <a:hlinkClick r:id="rId4"/>
              </a:rPr>
              <a:t>2%80%99</a:t>
            </a:r>
            <a:r>
              <a:rPr lang="en-US" u="sng" dirty="0" smtClean="0">
                <a:hlinkClick r:id="rId4"/>
              </a:rPr>
              <a:t>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ee35852de9e6d1ba77e1e4a5d8b646_w960_h204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548680"/>
            <a:ext cx="3168352" cy="588548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Автор работы: Кулагина Светлана, </a:t>
            </a:r>
          </a:p>
          <a:p>
            <a:pPr>
              <a:buNone/>
            </a:pPr>
            <a:r>
              <a:rPr lang="ru-RU" dirty="0" smtClean="0"/>
              <a:t>ученица 4 «А» класса, МОУ «СОШ №22»</a:t>
            </a:r>
          </a:p>
          <a:p>
            <a:pPr>
              <a:buNone/>
            </a:pPr>
            <a:r>
              <a:rPr lang="ru-RU" dirty="0" smtClean="0"/>
              <a:t>Научный руководитель: </a:t>
            </a:r>
          </a:p>
          <a:p>
            <a:pPr>
              <a:buNone/>
            </a:pPr>
            <a:r>
              <a:rPr lang="ru-RU" dirty="0" err="1" smtClean="0"/>
              <a:t>Тиркина</a:t>
            </a:r>
            <a:r>
              <a:rPr lang="ru-RU" dirty="0" smtClean="0"/>
              <a:t> Елизавета Сергеевна, </a:t>
            </a:r>
          </a:p>
          <a:p>
            <a:pPr>
              <a:buNone/>
            </a:pPr>
            <a:r>
              <a:rPr lang="ru-RU" dirty="0"/>
              <a:t>у</a:t>
            </a:r>
            <a:r>
              <a:rPr lang="ru-RU" dirty="0" smtClean="0"/>
              <a:t>читель английского языка, МОУ «СОШ №22»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91264" cy="60692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b="1" dirty="0" smtClean="0"/>
          </a:p>
          <a:p>
            <a:pPr algn="ctr">
              <a:buNone/>
            </a:pPr>
            <a:r>
              <a:rPr lang="ru-RU" sz="6600" b="1" dirty="0" smtClean="0"/>
              <a:t>Секция</a:t>
            </a:r>
            <a:r>
              <a:rPr lang="ru-RU" sz="6600" b="1" dirty="0" smtClean="0"/>
              <a:t>: </a:t>
            </a:r>
            <a:endParaRPr lang="ru-RU" sz="6600" b="1" dirty="0" smtClean="0"/>
          </a:p>
          <a:p>
            <a:pPr algn="ctr">
              <a:buNone/>
            </a:pPr>
            <a:r>
              <a:rPr lang="ru-RU" sz="5400" dirty="0" smtClean="0"/>
              <a:t>«</a:t>
            </a:r>
            <a:r>
              <a:rPr lang="ru-RU" sz="5400" dirty="0" smtClean="0"/>
              <a:t>Р</a:t>
            </a:r>
            <a:r>
              <a:rPr lang="ru-RU" sz="5400" dirty="0" smtClean="0"/>
              <a:t>омано-германская филология»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507288" cy="64087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700" b="1" dirty="0" smtClean="0"/>
              <a:t>Цель данной исследовательской работы: </a:t>
            </a:r>
            <a:endParaRPr lang="ru-RU" sz="3700" b="1" dirty="0" smtClean="0"/>
          </a:p>
          <a:p>
            <a:pPr>
              <a:buNone/>
            </a:pPr>
            <a:r>
              <a:rPr lang="ru-RU" sz="3700" dirty="0" smtClean="0"/>
              <a:t>определить </a:t>
            </a:r>
            <a:r>
              <a:rPr lang="ru-RU" sz="3700" dirty="0"/>
              <a:t>используют ли учащиеся моего класса английский </a:t>
            </a:r>
            <a:r>
              <a:rPr lang="ru-RU" sz="3700" dirty="0" smtClean="0"/>
              <a:t>язык на </a:t>
            </a:r>
            <a:r>
              <a:rPr lang="ru-RU" sz="3700" dirty="0"/>
              <a:t>практике.</a:t>
            </a:r>
          </a:p>
          <a:p>
            <a:pPr>
              <a:buNone/>
            </a:pPr>
            <a:r>
              <a:rPr lang="ru-RU" sz="3700" b="1" dirty="0"/>
              <a:t>Задачи: </a:t>
            </a:r>
            <a:endParaRPr lang="ru-RU" sz="3700" dirty="0"/>
          </a:p>
          <a:p>
            <a:pPr>
              <a:buNone/>
            </a:pPr>
            <a:r>
              <a:rPr lang="ru-RU" sz="3700" dirty="0"/>
              <a:t>- изучить историю создания </a:t>
            </a:r>
            <a:r>
              <a:rPr lang="ru-RU" sz="3700" dirty="0" err="1"/>
              <a:t>McDonalds</a:t>
            </a:r>
            <a:endParaRPr lang="ru-RU" sz="3700" dirty="0"/>
          </a:p>
          <a:p>
            <a:pPr>
              <a:buNone/>
            </a:pPr>
            <a:r>
              <a:rPr lang="ru-RU" sz="3700" dirty="0"/>
              <a:t>- изучить </a:t>
            </a:r>
            <a:r>
              <a:rPr lang="ru-RU" sz="3700" dirty="0" err="1"/>
              <a:t>фастфуд</a:t>
            </a:r>
            <a:r>
              <a:rPr lang="ru-RU" sz="3700" dirty="0"/>
              <a:t> России</a:t>
            </a:r>
          </a:p>
          <a:p>
            <a:pPr>
              <a:buNone/>
            </a:pPr>
            <a:r>
              <a:rPr lang="ru-RU" sz="3700" dirty="0"/>
              <a:t>- познакомиться с меню </a:t>
            </a:r>
            <a:r>
              <a:rPr lang="ru-RU" sz="3700" dirty="0" err="1"/>
              <a:t>McDonalds</a:t>
            </a:r>
            <a:endParaRPr lang="ru-RU" sz="3700" dirty="0"/>
          </a:p>
          <a:p>
            <a:pPr>
              <a:buNone/>
            </a:pPr>
            <a:r>
              <a:rPr lang="ru-RU" sz="3700" dirty="0"/>
              <a:t>- проанализировать названия блюд</a:t>
            </a:r>
          </a:p>
          <a:p>
            <a:pPr>
              <a:buNone/>
            </a:pPr>
            <a:r>
              <a:rPr lang="ru-RU" sz="3700" dirty="0"/>
              <a:t>- провести интервью, анкетирование </a:t>
            </a:r>
          </a:p>
          <a:p>
            <a:pPr>
              <a:buNone/>
            </a:pPr>
            <a:r>
              <a:rPr lang="ru-RU" sz="3700" b="1" dirty="0"/>
              <a:t>Объект исследования: </a:t>
            </a:r>
            <a:r>
              <a:rPr lang="ru-RU" sz="3700" dirty="0"/>
              <a:t>учащиеся 4 класса МОУ «СОШ №22»</a:t>
            </a:r>
          </a:p>
          <a:p>
            <a:pPr>
              <a:buNone/>
            </a:pPr>
            <a:r>
              <a:rPr lang="ru-RU" sz="3700" b="1" dirty="0"/>
              <a:t>Предмет исследования: </a:t>
            </a:r>
            <a:r>
              <a:rPr lang="ru-RU" sz="3700" dirty="0"/>
              <a:t>меню Мс</a:t>
            </a:r>
            <a:r>
              <a:rPr lang="en-US" sz="3700" dirty="0" err="1"/>
              <a:t>Donalds</a:t>
            </a:r>
            <a:endParaRPr lang="ru-RU" sz="3700" dirty="0"/>
          </a:p>
          <a:p>
            <a:pPr>
              <a:buNone/>
            </a:pPr>
            <a:r>
              <a:rPr lang="ru-RU" sz="3700" b="1" dirty="0"/>
              <a:t>Методы исследования</a:t>
            </a:r>
            <a:r>
              <a:rPr lang="ru-RU" sz="3700" b="1" dirty="0" smtClean="0"/>
              <a:t>: </a:t>
            </a:r>
          </a:p>
          <a:p>
            <a:pPr>
              <a:buNone/>
            </a:pPr>
            <a:r>
              <a:rPr lang="ru-RU" sz="3700" dirty="0" smtClean="0"/>
              <a:t>1) теоретический </a:t>
            </a:r>
            <a:r>
              <a:rPr lang="ru-RU" sz="3700" dirty="0"/>
              <a:t>(обзор литературы по данному вопросу</a:t>
            </a:r>
            <a:r>
              <a:rPr lang="ru-RU" sz="3700" dirty="0" smtClean="0"/>
              <a:t>),</a:t>
            </a:r>
          </a:p>
          <a:p>
            <a:pPr>
              <a:buNone/>
            </a:pPr>
            <a:r>
              <a:rPr lang="ru-RU" sz="3700" dirty="0" smtClean="0"/>
              <a:t>2) эмпирические </a:t>
            </a:r>
            <a:r>
              <a:rPr lang="ru-RU" sz="3700" dirty="0"/>
              <a:t>(анкетирование, интервьюирование, обобщение и систематизация полученной информации)</a:t>
            </a:r>
          </a:p>
          <a:p>
            <a:pPr>
              <a:buNone/>
            </a:pPr>
            <a:r>
              <a:rPr lang="ru-RU" sz="3700" b="1" dirty="0"/>
              <a:t>Новизна: </a:t>
            </a:r>
            <a:r>
              <a:rPr lang="ru-RU" sz="3700" dirty="0"/>
              <a:t>расширение кругозора детей  и использование английского языка  на практике.</a:t>
            </a:r>
          </a:p>
          <a:p>
            <a:pPr>
              <a:buNone/>
            </a:pPr>
            <a:r>
              <a:rPr lang="ru-RU" sz="3700" b="1" dirty="0" smtClean="0"/>
              <a:t>Гипотеза:</a:t>
            </a:r>
            <a:r>
              <a:rPr lang="ru-RU" sz="3700" dirty="0" smtClean="0"/>
              <a:t> мы предполагаем, что современные дети умеют применять язык на практике.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3600" b="1" dirty="0"/>
              <a:t>История создания </a:t>
            </a:r>
            <a:r>
              <a:rPr lang="en-US" sz="3600" b="1" dirty="0"/>
              <a:t>McDonalds</a:t>
            </a:r>
            <a:r>
              <a:rPr lang="ru-RU" sz="3600" b="1" dirty="0"/>
              <a:t>.</a:t>
            </a:r>
            <a:endParaRPr lang="ru-RU" sz="3600" dirty="0"/>
          </a:p>
          <a:p>
            <a:pPr algn="just">
              <a:buNone/>
            </a:pPr>
            <a:r>
              <a:rPr lang="ru-RU" sz="2100" dirty="0"/>
              <a:t> </a:t>
            </a:r>
            <a:r>
              <a:rPr lang="ru-RU" sz="2100" dirty="0" smtClean="0"/>
              <a:t>          </a:t>
            </a:r>
            <a:r>
              <a:rPr lang="smj-NO" dirty="0" smtClean="0"/>
              <a:t>Бизнес </a:t>
            </a:r>
            <a:r>
              <a:rPr lang="smj-NO" dirty="0" smtClean="0"/>
              <a:t>начался </a:t>
            </a:r>
            <a:r>
              <a:rPr lang="ru-RU" dirty="0" smtClean="0"/>
              <a:t>в</a:t>
            </a:r>
            <a:r>
              <a:rPr lang="smj-NO" dirty="0" smtClean="0"/>
              <a:t> </a:t>
            </a:r>
            <a:r>
              <a:rPr lang="smj-NO" dirty="0" smtClean="0"/>
              <a:t>1940 году, когда </a:t>
            </a:r>
            <a:r>
              <a:rPr lang="smj-NO" dirty="0" smtClean="0"/>
              <a:t>два</a:t>
            </a:r>
            <a:r>
              <a:rPr lang="ru-RU" dirty="0" smtClean="0"/>
              <a:t> </a:t>
            </a:r>
            <a:r>
              <a:rPr lang="smj-NO" dirty="0" smtClean="0"/>
              <a:t>брата</a:t>
            </a:r>
            <a:r>
              <a:rPr lang="smj-NO" dirty="0" smtClean="0"/>
              <a:t> </a:t>
            </a:r>
            <a:r>
              <a:rPr lang="smj-NO" b="1" dirty="0" smtClean="0"/>
              <a:t>Дик и Мак Макдональды</a:t>
            </a:r>
            <a:r>
              <a:rPr lang="smj-NO" dirty="0" smtClean="0"/>
              <a:t> открыли первый ресторан барбекю в Сан-Бернардино, Калифорния. Они очень серьезно подходили к своему делу и небольшой ресторанчик на пересечении Четырнадцатой улицы и улицы «Е», обслуживающий в том числе и автомобилистов, </a:t>
            </a:r>
            <a:r>
              <a:rPr lang="smj-NO" dirty="0" smtClean="0"/>
              <a:t>к </a:t>
            </a:r>
            <a:r>
              <a:rPr lang="smj-NO" dirty="0" smtClean="0"/>
              <a:t>середине 40-х годов </a:t>
            </a:r>
            <a:r>
              <a:rPr lang="smj-NO" dirty="0" smtClean="0"/>
              <a:t>стал весьма </a:t>
            </a:r>
            <a:r>
              <a:rPr lang="smj-NO" dirty="0" smtClean="0"/>
              <a:t>популярным </a:t>
            </a:r>
            <a:r>
              <a:rPr lang="smj-NO" dirty="0" smtClean="0"/>
              <a:t>местом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smj-NO" dirty="0" smtClean="0"/>
              <a:t>К </a:t>
            </a:r>
            <a:r>
              <a:rPr lang="smj-NO" dirty="0" smtClean="0"/>
              <a:t>1958 году </a:t>
            </a:r>
            <a:r>
              <a:rPr lang="smj-NO" dirty="0" smtClean="0"/>
              <a:t>McDonald’s</a:t>
            </a:r>
            <a:endParaRPr lang="ru-RU" dirty="0" smtClean="0"/>
          </a:p>
          <a:p>
            <a:pPr>
              <a:buNone/>
            </a:pPr>
            <a:r>
              <a:rPr lang="smj-NO" dirty="0" smtClean="0"/>
              <a:t> </a:t>
            </a:r>
            <a:r>
              <a:rPr lang="ru-RU" dirty="0" smtClean="0"/>
              <a:t>  </a:t>
            </a:r>
            <a:r>
              <a:rPr lang="smj-NO" dirty="0" smtClean="0"/>
              <a:t>продал </a:t>
            </a:r>
            <a:r>
              <a:rPr lang="smj-NO" dirty="0" smtClean="0"/>
              <a:t>свой 100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smj-NO" dirty="0" smtClean="0"/>
              <a:t>миллионный </a:t>
            </a:r>
            <a:r>
              <a:rPr lang="smj-NO" dirty="0" smtClean="0"/>
              <a:t>гамбургер.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3418" y="3645024"/>
            <a:ext cx="4403038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467600" cy="83671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04664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err="1" smtClean="0"/>
              <a:t>Фастфуд</a:t>
            </a:r>
            <a:r>
              <a:rPr lang="ru-RU" sz="2800" b="1" dirty="0" smtClean="0"/>
              <a:t> </a:t>
            </a:r>
            <a:r>
              <a:rPr lang="ru-RU" sz="2800" b="1" dirty="0" smtClean="0"/>
              <a:t>в России</a:t>
            </a:r>
            <a:r>
              <a:rPr lang="ru-RU" sz="2800" b="1" dirty="0" smtClean="0"/>
              <a:t>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Фастфуд</a:t>
            </a:r>
            <a:r>
              <a:rPr lang="ru-RU" dirty="0" smtClean="0"/>
              <a:t> </a:t>
            </a:r>
            <a:r>
              <a:rPr lang="ru-RU" dirty="0" smtClean="0"/>
              <a:t>(англ. </a:t>
            </a:r>
            <a:r>
              <a:rPr lang="ru-RU" dirty="0" err="1" smtClean="0"/>
              <a:t>fastfood</a:t>
            </a:r>
            <a:r>
              <a:rPr lang="ru-RU" dirty="0" smtClean="0"/>
              <a:t>,- </a:t>
            </a:r>
            <a:r>
              <a:rPr lang="ru-RU" dirty="0" smtClean="0"/>
              <a:t>быстрое </a:t>
            </a:r>
            <a:r>
              <a:rPr lang="ru-RU" dirty="0" smtClean="0"/>
              <a:t>питание) - класс </a:t>
            </a:r>
            <a:r>
              <a:rPr lang="ru-RU" dirty="0" smtClean="0"/>
              <a:t>блюд быстрого приготовления, обычно предлагаемых специализированными </a:t>
            </a:r>
            <a:r>
              <a:rPr lang="ru-RU" dirty="0" smtClean="0"/>
              <a:t>заведениями.</a:t>
            </a:r>
          </a:p>
          <a:p>
            <a:pPr>
              <a:buNone/>
            </a:pPr>
            <a:r>
              <a:rPr lang="ru-RU" dirty="0" smtClean="0"/>
              <a:t>.</a:t>
            </a:r>
            <a:r>
              <a:rPr lang="ru-RU" dirty="0" smtClean="0"/>
              <a:t> </a:t>
            </a:r>
            <a:r>
              <a:rPr lang="ru-RU" dirty="0" smtClean="0"/>
              <a:t>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</a:t>
            </a:r>
            <a:r>
              <a:rPr lang="smj-NO" dirty="0" smtClean="0"/>
              <a:t>31 </a:t>
            </a:r>
            <a:r>
              <a:rPr lang="smj-NO" dirty="0" smtClean="0"/>
              <a:t>января 1990 </a:t>
            </a:r>
            <a:r>
              <a:rPr lang="smj-NO" dirty="0" smtClean="0"/>
              <a:t>года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  </a:t>
            </a:r>
            <a:r>
              <a:rPr lang="smj-NO" dirty="0" smtClean="0"/>
              <a:t>открылся </a:t>
            </a:r>
            <a:r>
              <a:rPr lang="smj-NO" b="1" dirty="0" smtClean="0"/>
              <a:t>первый в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     </a:t>
            </a:r>
            <a:r>
              <a:rPr lang="smj-NO" b="1" dirty="0" smtClean="0"/>
              <a:t>СССР </a:t>
            </a:r>
            <a:r>
              <a:rPr lang="smj-NO" b="1" dirty="0" smtClean="0"/>
              <a:t>ресторан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                                        </a:t>
            </a:r>
            <a:r>
              <a:rPr lang="smj-NO" b="1" dirty="0" smtClean="0"/>
              <a:t>Макдональдс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                                    </a:t>
            </a:r>
            <a:endParaRPr lang="ru-RU" dirty="0"/>
          </a:p>
        </p:txBody>
      </p:sp>
      <p:pic>
        <p:nvPicPr>
          <p:cNvPr id="4" name="Рисунок 3" descr="Moscow-McDonalds-Openin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5085484" cy="32910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147248" cy="64807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Товарный знак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smj-NO" dirty="0" smtClean="0"/>
              <a:t>Макдональдса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О</a:t>
            </a:r>
            <a:r>
              <a:rPr lang="smj-NO" dirty="0" smtClean="0"/>
              <a:t>ригинальный персонаж</a:t>
            </a:r>
            <a:endParaRPr lang="ru-RU" dirty="0" smtClean="0"/>
          </a:p>
          <a:p>
            <a:pPr algn="r">
              <a:buNone/>
            </a:pPr>
            <a:r>
              <a:rPr lang="smj-NO" dirty="0" smtClean="0"/>
              <a:t> </a:t>
            </a:r>
            <a:r>
              <a:rPr lang="smj-NO" dirty="0" smtClean="0"/>
              <a:t>Макдональдса — </a:t>
            </a:r>
            <a:r>
              <a:rPr lang="ru-RU" dirty="0" smtClean="0"/>
              <a:t>Рональд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smj-NO" dirty="0" smtClean="0"/>
              <a:t>«</a:t>
            </a:r>
            <a:r>
              <a:rPr lang="en-US" dirty="0" smtClean="0"/>
              <a:t>Happy meal</a:t>
            </a:r>
            <a:r>
              <a:rPr lang="ru-RU" dirty="0" smtClean="0"/>
              <a:t>»</a:t>
            </a:r>
            <a:r>
              <a:rPr lang="smj-NO" dirty="0" smtClean="0"/>
              <a:t>- «Счастливая еда»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smj-NO" dirty="0" smtClean="0"/>
              <a:t>Игрушки выпускаютсериями после </a:t>
            </a:r>
            <a:endParaRPr lang="ru-RU" dirty="0" smtClean="0"/>
          </a:p>
          <a:p>
            <a:pPr>
              <a:buNone/>
            </a:pPr>
            <a:r>
              <a:rPr lang="smj-NO" dirty="0" smtClean="0"/>
              <a:t>выхода очередного мультика или фильма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Посещение </a:t>
            </a:r>
            <a:r>
              <a:rPr lang="en-US" sz="3600" b="1" dirty="0" smtClean="0">
                <a:solidFill>
                  <a:schemeClr val="tx1"/>
                </a:solidFill>
              </a:rPr>
              <a:t>McDonalds</a:t>
            </a:r>
            <a:r>
              <a:rPr lang="ru-RU" sz="3600" b="1" dirty="0" smtClean="0">
                <a:solidFill>
                  <a:schemeClr val="tx1"/>
                </a:solidFill>
              </a:rPr>
              <a:t>, знакомство с меню.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91264" cy="549322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Мы </a:t>
            </a:r>
            <a:r>
              <a:rPr lang="ru-RU" dirty="0" smtClean="0"/>
              <a:t>посетили самое популярное место нашего города – </a:t>
            </a:r>
            <a:r>
              <a:rPr lang="en-US" b="1" dirty="0" smtClean="0">
                <a:solidFill>
                  <a:srgbClr val="FF0000"/>
                </a:solidFill>
              </a:rPr>
              <a:t>McDonalds</a:t>
            </a:r>
            <a:r>
              <a:rPr lang="ru-RU" dirty="0" smtClean="0"/>
              <a:t>, и познакомились с меню данного заведения. Нами было выяснено, что названия всех блюд – это англицизмы, слова, взятые из английского языка. Ниже предоставлена таблица, в которой вы можете найти часто заказываемые блюда, с переводом на русский язык.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6340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Интервью с работником </a:t>
            </a:r>
            <a:r>
              <a:rPr lang="ru-RU" b="1" dirty="0" smtClean="0">
                <a:solidFill>
                  <a:srgbClr val="FF0000"/>
                </a:solidFill>
              </a:rPr>
              <a:t>Макдональдс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sz="2600" b="1" dirty="0" smtClean="0"/>
          </a:p>
          <a:p>
            <a:pPr algn="ctr">
              <a:buNone/>
            </a:pPr>
            <a:r>
              <a:rPr lang="ru-RU" sz="2600" b="1" dirty="0" smtClean="0"/>
              <a:t>Были предложены следующие вопросы:</a:t>
            </a:r>
          </a:p>
          <a:p>
            <a:endParaRPr lang="ru-RU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2"/>
          </p:nvPr>
        </p:nvSpPr>
        <p:spPr>
          <a:xfrm>
            <a:off x="4499992" y="1412776"/>
            <a:ext cx="4464496" cy="54452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Какое блюдо самое </a:t>
            </a:r>
            <a:r>
              <a:rPr lang="ru-RU" dirty="0" smtClean="0"/>
              <a:t>популярное? </a:t>
            </a:r>
          </a:p>
          <a:p>
            <a:pPr algn="ctr"/>
            <a:r>
              <a:rPr lang="ru-RU" dirty="0" smtClean="0"/>
              <a:t>Как </a:t>
            </a:r>
            <a:r>
              <a:rPr lang="ru-RU" dirty="0" smtClean="0"/>
              <a:t>вы </a:t>
            </a:r>
            <a:r>
              <a:rPr lang="ru-RU" dirty="0" smtClean="0"/>
              <a:t>думаете, </a:t>
            </a:r>
            <a:r>
              <a:rPr lang="ru-RU" dirty="0" smtClean="0"/>
              <a:t>это русские </a:t>
            </a:r>
            <a:r>
              <a:rPr lang="ru-RU" dirty="0" smtClean="0"/>
              <a:t>названия </a:t>
            </a:r>
            <a:r>
              <a:rPr lang="ru-RU" dirty="0" smtClean="0"/>
              <a:t>блюд </a:t>
            </a:r>
            <a:r>
              <a:rPr lang="ru-RU" dirty="0" smtClean="0"/>
              <a:t>или англицизмы(т.е</a:t>
            </a:r>
            <a:r>
              <a:rPr lang="ru-RU" dirty="0" smtClean="0"/>
              <a:t>. слова, пришедшие из английского языка) и вошедшие в обиход нашей речи?</a:t>
            </a:r>
          </a:p>
          <a:p>
            <a:pPr lvl="0" algn="ctr"/>
            <a:r>
              <a:rPr lang="ru-RU" dirty="0" smtClean="0"/>
              <a:t>Как часто дети сами заказывают блюдо?</a:t>
            </a:r>
          </a:p>
          <a:p>
            <a:pPr lvl="0" algn="ctr"/>
            <a:r>
              <a:rPr lang="ru-RU" dirty="0" smtClean="0"/>
              <a:t>Осознано ли они это делают? Понимают ли они значение этих слов?</a:t>
            </a:r>
          </a:p>
          <a:p>
            <a:pPr lvl="0" algn="ctr"/>
            <a:r>
              <a:rPr lang="ru-RU" dirty="0" smtClean="0"/>
              <a:t>Знаете ли Вы как переводится на русский язык </a:t>
            </a:r>
            <a:r>
              <a:rPr lang="en-US" dirty="0" smtClean="0"/>
              <a:t>chicken</a:t>
            </a:r>
            <a:r>
              <a:rPr lang="ru-RU" dirty="0" smtClean="0"/>
              <a:t>, </a:t>
            </a:r>
            <a:r>
              <a:rPr lang="en-US" dirty="0" smtClean="0"/>
              <a:t>cheese</a:t>
            </a:r>
            <a:r>
              <a:rPr lang="ru-RU" dirty="0" smtClean="0"/>
              <a:t>, </a:t>
            </a:r>
            <a:r>
              <a:rPr lang="en-US" dirty="0" smtClean="0"/>
              <a:t>roll</a:t>
            </a:r>
            <a:r>
              <a:rPr lang="ru-RU" dirty="0" smtClean="0"/>
              <a:t>, </a:t>
            </a:r>
            <a:r>
              <a:rPr lang="en-US" dirty="0" smtClean="0"/>
              <a:t>muffin</a:t>
            </a:r>
            <a:r>
              <a:rPr lang="ru-RU" dirty="0" smtClean="0"/>
              <a:t>?</a:t>
            </a:r>
          </a:p>
          <a:p>
            <a:endParaRPr lang="ru-RU" dirty="0"/>
          </a:p>
        </p:txBody>
      </p:sp>
      <p:pic>
        <p:nvPicPr>
          <p:cNvPr id="8" name="Рисунок 7" descr="DSC_05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4302700" cy="28803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315</TotalTime>
  <Words>713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Империя McDonalds: «English или English по-русски?» </vt:lpstr>
      <vt:lpstr>Слайд 2</vt:lpstr>
      <vt:lpstr>Слайд 3</vt:lpstr>
      <vt:lpstr>Слайд 4</vt:lpstr>
      <vt:lpstr>Слайд 5</vt:lpstr>
      <vt:lpstr>Слайд 6</vt:lpstr>
      <vt:lpstr>Слайд 7</vt:lpstr>
      <vt:lpstr>  Посещение McDonalds, знакомство с меню. </vt:lpstr>
      <vt:lpstr>Интервью с работником Макдональдс.</vt:lpstr>
      <vt:lpstr>Слайд 10</vt:lpstr>
      <vt:lpstr>Анкетирование учащихся. </vt:lpstr>
      <vt:lpstr>Выводы: </vt:lpstr>
      <vt:lpstr>                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Империя McDonalds: «English или English по-русски?» </dc:title>
  <dc:creator>Пользователь</dc:creator>
  <cp:lastModifiedBy>Пользователь</cp:lastModifiedBy>
  <cp:revision>2</cp:revision>
  <dcterms:created xsi:type="dcterms:W3CDTF">2014-12-16T16:42:54Z</dcterms:created>
  <dcterms:modified xsi:type="dcterms:W3CDTF">2014-12-17T21:03:28Z</dcterms:modified>
</cp:coreProperties>
</file>