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8" r:id="rId2"/>
    <p:sldId id="259" r:id="rId3"/>
    <p:sldId id="260" r:id="rId4"/>
    <p:sldId id="261" r:id="rId5"/>
    <p:sldId id="262" r:id="rId6"/>
    <p:sldId id="274" r:id="rId7"/>
    <p:sldId id="256" r:id="rId8"/>
    <p:sldId id="263" r:id="rId9"/>
    <p:sldId id="264" r:id="rId10"/>
    <p:sldId id="265" r:id="rId11"/>
    <p:sldId id="276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730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680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415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5797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1613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382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747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055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219200" y="277813"/>
            <a:ext cx="10363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19200" y="1600201"/>
            <a:ext cx="508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502400" y="1600201"/>
            <a:ext cx="508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219200" y="3941763"/>
            <a:ext cx="508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941763"/>
            <a:ext cx="508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6BAD99-0722-4ED6-A985-7A84FEED10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984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937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054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566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63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594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734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964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741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865FA-2B33-46F7-99FD-6C3FAD3F2F0E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FF2BD11-30C3-4E34-BA39-87B3512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053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package" Target="../embeddings/_________Microsoft_Word1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1487" y="1163298"/>
            <a:ext cx="9866810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«Исследовательская </a:t>
            </a:r>
            <a:r>
              <a:rPr lang="ru-RU" sz="3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- как </a:t>
            </a:r>
            <a:r>
              <a:rPr lang="ru-RU" sz="36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одна из эффективных форм развития познавательной компетентности»</a:t>
            </a:r>
            <a:endParaRPr lang="ru-RU" sz="3600" b="1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30538" y="4798423"/>
            <a:ext cx="52713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Светлана Николаевна Яркова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учитель истории и обществознания </a:t>
            </a:r>
            <a:endParaRPr lang="ru-RU" dirty="0" smtClean="0"/>
          </a:p>
          <a:p>
            <a:r>
              <a:rPr lang="ru-RU" dirty="0" smtClean="0"/>
              <a:t>МБОУ </a:t>
            </a:r>
            <a:r>
              <a:rPr lang="ru-RU" dirty="0"/>
              <a:t>«СОШ №30 с УИПОО «Физическая культура».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914" y="3517384"/>
            <a:ext cx="3096344" cy="2711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56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9175" y="212468"/>
            <a:ext cx="5237652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творческой атмосферы</a:t>
            </a:r>
            <a:endParaRPr lang="ru-RU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3050" y="988202"/>
            <a:ext cx="6096000" cy="225138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-функционирует школьное научное общество</a:t>
            </a:r>
            <a:r>
              <a:rPr lang="ru-RU" dirty="0" smtClean="0">
                <a:solidFill>
                  <a:srgbClr val="44444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-ежегодная научно-практическая конференция «Виват Россия»;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-ведется исследовательская и поисковая деятельность;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-работа школьного музея боевой славы и большая работа по гражданско-патриотическому воспитанию.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1336" y="212468"/>
            <a:ext cx="3712157" cy="27841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6340" y="3296523"/>
            <a:ext cx="4627153" cy="34703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3541" y="3788227"/>
            <a:ext cx="3675017" cy="275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3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7702" y="4820232"/>
            <a:ext cx="7848600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554329" y="489092"/>
            <a:ext cx="5673725" cy="1143000"/>
          </a:xfrm>
        </p:spPr>
        <p:txBody>
          <a:bodyPr/>
          <a:lstStyle/>
          <a:p>
            <a:pPr algn="ctr" eaLnBrk="1" hangingPunct="1"/>
            <a:r>
              <a:rPr lang="ru-RU" altLang="ru-RU" sz="3600" b="1" dirty="0">
                <a:solidFill>
                  <a:schemeClr val="accent1">
                    <a:lumMod val="50000"/>
                  </a:schemeClr>
                </a:solidFill>
              </a:rPr>
              <a:t>На раскопках</a:t>
            </a:r>
          </a:p>
        </p:txBody>
      </p:sp>
      <p:pic>
        <p:nvPicPr>
          <p:cNvPr id="4099" name="Рисунок 14" descr="IMGA0275"/>
          <p:cNvPicPr>
            <a:picLocks noGrp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7105" y="489092"/>
            <a:ext cx="3614330" cy="2456861"/>
          </a:xfrm>
          <a:noFill/>
        </p:spPr>
      </p:pic>
      <p:pic>
        <p:nvPicPr>
          <p:cNvPr id="4100" name="Рисунок 18" descr="IMGA0263"/>
          <p:cNvPicPr>
            <a:picLocks noGrp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5597" y="4169668"/>
            <a:ext cx="3523615" cy="2443208"/>
          </a:xfrm>
          <a:noFill/>
        </p:spPr>
      </p:pic>
      <p:pic>
        <p:nvPicPr>
          <p:cNvPr id="4101" name="Рисунок 13" descr="IMGA0273"/>
          <p:cNvPicPr>
            <a:picLocks noGrp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8446" y="4268181"/>
            <a:ext cx="2621507" cy="1536325"/>
          </a:xfrm>
          <a:noFill/>
        </p:spPr>
      </p:pic>
      <p:sp>
        <p:nvSpPr>
          <p:cNvPr id="3" name="Объект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3" name="Рисунок 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3881" y="300931"/>
            <a:ext cx="1944688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05" y="332143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dirty="0"/>
              <a:t>Экспедиции на места Великой Отечественной войны,  территория </a:t>
            </a:r>
            <a:r>
              <a:rPr lang="ru-RU" altLang="ru-RU" b="1" dirty="0"/>
              <a:t>Псковской области Островского района </a:t>
            </a:r>
          </a:p>
        </p:txBody>
      </p:sp>
      <p:pic>
        <p:nvPicPr>
          <p:cNvPr id="11" name="Рисунок 10" descr="C:\Documents and Settings\Светлана\Рабочий стол\исследование\Новая папка\IMG_0134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0324" y="1136982"/>
            <a:ext cx="3521077" cy="2765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659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3121" y="637112"/>
            <a:ext cx="3371885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Систематичность </a:t>
            </a:r>
            <a:endParaRPr lang="ru-RU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67378" y="1212836"/>
            <a:ext cx="65782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24406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индивидуальная программа работы с каждым учеником</a:t>
            </a:r>
            <a:endParaRPr lang="ru-RU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71937" y="1930762"/>
            <a:ext cx="2032086" cy="2312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326" y="1612946"/>
            <a:ext cx="3808916" cy="25323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5006" y="3235102"/>
            <a:ext cx="4958572" cy="3300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66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5444" y="715491"/>
            <a:ext cx="2633798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Сотворчество</a:t>
            </a:r>
            <a:endParaRPr lang="ru-RU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68686" y="1054901"/>
            <a:ext cx="6096000" cy="26407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 должен сам быть творческой личностью.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 должен постоянно заниматься самообразованием.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Должен занимать активную педагогическую позицию, иметь собственное стремление к исследовательской деятельности.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Должен уметь прогнозировать перспективу собственной деятельности, так и деятельности учащегося.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5788" y="4054730"/>
            <a:ext cx="3501316" cy="24045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4358" y="3892732"/>
            <a:ext cx="4362350" cy="25665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145" y="1202673"/>
            <a:ext cx="4119533" cy="273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19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6023" y="458097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9705" indent="450215" algn="just">
              <a:spcAft>
                <a:spcPts val="0"/>
              </a:spcAft>
              <a:tabLst>
                <a:tab pos="339090" algn="l"/>
                <a:tab pos="2499360" algn="l"/>
                <a:tab pos="3399155" algn="l"/>
                <a:tab pos="4299585" algn="l"/>
                <a:tab pos="4889500" algn="l"/>
                <a:tab pos="5859780" algn="l"/>
              </a:tabLst>
            </a:pP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оценивания сочинения-эссе на Всероссийской </a:t>
            </a:r>
            <a:r>
              <a:rPr lang="ru-RU" sz="28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олимпиаде школьников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79705" indent="450215" algn="just">
              <a:spcAft>
                <a:spcPts val="0"/>
              </a:spcAft>
              <a:tabLst>
                <a:tab pos="339090" algn="l"/>
                <a:tab pos="2499360" algn="l"/>
                <a:tab pos="3399155" algn="l"/>
                <a:tab pos="4299585" algn="l"/>
                <a:tab pos="4889500" algn="l"/>
                <a:tab pos="5859780" algn="l"/>
              </a:tabLst>
            </a:pP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ПИСЬМЕННАЯ </a:t>
            </a:r>
            <a:r>
              <a:rPr lang="ru-RU" sz="28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РАБОТА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2136339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9705" indent="450215">
              <a:spcAft>
                <a:spcPts val="0"/>
              </a:spcAft>
              <a:tabLst>
                <a:tab pos="339090" algn="l"/>
                <a:tab pos="2499360" algn="l"/>
                <a:tab pos="3399155" algn="l"/>
                <a:tab pos="4299585" algn="l"/>
                <a:tab pos="4889500" algn="l"/>
                <a:tab pos="585978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Знание исторических фактов.</a:t>
            </a:r>
          </a:p>
          <a:p>
            <a:pPr marL="179705" indent="450215">
              <a:spcAft>
                <a:spcPts val="0"/>
              </a:spcAft>
              <a:tabLst>
                <a:tab pos="339090" algn="l"/>
                <a:tab pos="2499360" algn="l"/>
                <a:tab pos="3399155" algn="l"/>
                <a:tab pos="4299585" algn="l"/>
                <a:tab pos="4889500" algn="l"/>
                <a:tab pos="585978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Владение теоретическим материалом (понятия, термины и др.).</a:t>
            </a:r>
          </a:p>
          <a:p>
            <a:pPr marL="179705" indent="450215">
              <a:spcAft>
                <a:spcPts val="0"/>
              </a:spcAft>
              <a:tabLst>
                <a:tab pos="339090" algn="l"/>
                <a:tab pos="2499360" algn="l"/>
                <a:tab pos="3399155" algn="l"/>
                <a:tab pos="4299585" algn="l"/>
                <a:tab pos="4889500" algn="l"/>
                <a:tab pos="585978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Аргументированность суждений и выводов.</a:t>
            </a:r>
          </a:p>
          <a:p>
            <a:pPr marL="179705" indent="450215">
              <a:spcAft>
                <a:spcPts val="0"/>
              </a:spcAft>
              <a:tabLst>
                <a:tab pos="339090" algn="l"/>
                <a:tab pos="2499360" algn="l"/>
                <a:tab pos="3399155" algn="l"/>
                <a:tab pos="4299585" algn="l"/>
                <a:tab pos="4889500" algn="l"/>
                <a:tab pos="5859780" algn="l"/>
              </a:tabLs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Знание историографии проблемы, мнений историков.</a:t>
            </a:r>
          </a:p>
          <a:p>
            <a:pPr marL="179705" indent="450215">
              <a:spcAft>
                <a:spcPts val="0"/>
              </a:spcAft>
              <a:tabLst>
                <a:tab pos="339090" algn="l"/>
                <a:tab pos="2499360" algn="l"/>
                <a:tab pos="3399155" algn="l"/>
                <a:tab pos="4299585" algn="l"/>
                <a:tab pos="4889500" algn="l"/>
                <a:tab pos="5859780" algn="l"/>
              </a:tabLst>
            </a:pP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Внутреннее смысловое единство, соответствие теме.</a:t>
            </a:r>
          </a:p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6. Оригинальность решения проблемы, аргументации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3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52205" y="1479102"/>
            <a:ext cx="6096000" cy="473751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оценивании ответа жюри также выделяет следующие элементы: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представление собственной точки зрения (позиции, отношения) при раскрытии проблемы;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раскрытие проблемы на теоретическом уровне, с корректным использованием исторических понятий в контексте ответа;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аргументация своей позиции с опорой на факты истории, концепции исторического развития и т.д.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78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8011" y="436060"/>
            <a:ext cx="6096000" cy="136652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сследовательский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проект:</a:t>
            </a:r>
            <a:endParaRPr lang="ru-RU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о церковном землевладении в правительственной политике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XYI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века»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20688" y="2270433"/>
            <a:ext cx="6096000" cy="346332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«Слово иное», полемическое произведение 1503 года;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Б. Выдержки из приговора Стоглавого собора 11 мая 1551г;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 Выдержка из Соборного приложения 1572г.;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 Выдержка из Соборного приговора 1581г.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46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9029" y="1396609"/>
            <a:ext cx="5965371" cy="4512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Постановка проблемы. 10 б.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Характеристика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источника. 5б.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Проследить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изменения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законодательном регулировании. 12 б.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Изменения в аргументации. 8б.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Сторонники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противники изменений.10б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Выводы.5б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74423" y="809897"/>
            <a:ext cx="2809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План исследования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37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6812" y="237444"/>
            <a:ext cx="6096000" cy="603857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Предложения </a:t>
            </a:r>
            <a:endParaRPr lang="ru-RU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ключить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работу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уровне города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написанию исследовательского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 в рамках подготовки к ВОШ;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ире включать на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занятиях по подготовке школы для одарённых детей рассмотрение исторических концепций и современные подходы историков к трудным, проблемным вопросам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истории;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зучить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 подготовки исследовательского проекта на обучающем семинаре, практикуме с приглашением преподавателей Университета.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92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55186" y="2967335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672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264" y="2092757"/>
            <a:ext cx="4066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лобальная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информатизация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90011" y="4052413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омпетенция в переводе с латинского означает </a:t>
            </a: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круг вопросов, в которых человек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хорошо осведомлен, обладает познаниями и опытом.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86803" y="3086033"/>
            <a:ext cx="46917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Профессиональный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универсализм</a:t>
            </a:r>
            <a:endParaRPr lang="ru-RU" sz="24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666309" y="2658789"/>
            <a:ext cx="548639" cy="343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347063" y="3631474"/>
            <a:ext cx="714103" cy="4209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917972" y="407428"/>
            <a:ext cx="41200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Актуальность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01" y="3795625"/>
            <a:ext cx="4071315" cy="270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5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42857" y="477839"/>
            <a:ext cx="6096000" cy="15474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Исследовать - значит видеть то, что видели все, и думать так, как не думал никто» А. </a:t>
            </a:r>
            <a:r>
              <a:rPr lang="ru-RU" sz="28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Сент-Дьердьи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80754" y="2489201"/>
            <a:ext cx="861277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Исследовательская деятельность обучающихся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 — деятельность учащихся, связанная с решением учащимися творческой, исследовательской задачи с заранее неизвестным решением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3107" y="492572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b="1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Исследование - поиск истины или неизвестного, п</a:t>
            </a: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онимается преимущественно,  как процесс выработки новых знаний, </a:t>
            </a:r>
            <a:r>
              <a:rPr lang="ru-RU" b="1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проектирование - решение определенной, ясно осознаваемой задачи.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5657" y="4147390"/>
            <a:ext cx="2431835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7803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66309" y="1455273"/>
            <a:ext cx="6096000" cy="48705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ставить цель и пояснить её, организовывать ее достижение;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организовывать планирование, анализ, рефлексию, самооценку своей учебно-познавательной деятельности;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задавать вопросы к наблюдаемым фактам, отыскивать причины явлений, обозначать свое понимание по отношению к изучаемой проблеме;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работать с инструкциями, использовать элементы статистических методов познания, описывать результаты, формулировать выводы;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выступать устно и письменно о результатах своего исследования с использованием компьютерных средств и технологий (текстовые и графические редакторы, презентации);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иметь опыт восприятия картины мира.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07852" y="189301"/>
            <a:ext cx="9438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Познавательные компетенции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696" y="1685054"/>
            <a:ext cx="2808312" cy="406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020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82834" y="425587"/>
            <a:ext cx="6096000" cy="91493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Каковы же условия для организации исследовательской деятельности?</a:t>
            </a:r>
            <a:endParaRPr lang="ru-RU" sz="24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91516" y="985900"/>
            <a:ext cx="3910301" cy="10519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Учёт возрастных </a:t>
            </a:r>
            <a:endParaRPr lang="ru-RU" sz="28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особенностей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sz="2800" b="1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85211" y="1781950"/>
            <a:ext cx="6096000" cy="16850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работать с рекомендованной литературой.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критически осмысливать материал, представленный в книге.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чётко и ясно излагать свои мысли.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67245" y="3249312"/>
            <a:ext cx="6096000" cy="29592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Направления: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300"/>
              <a:buFont typeface="Arial" panose="020B0604020202020204" pitchFamily="34" charset="0"/>
              <a:buChar char="•"/>
            </a:pPr>
            <a:r>
              <a:rPr lang="ru-RU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мой дом (изучение родословного древа семей учащихся); </a:t>
            </a:r>
            <a:endParaRPr lang="ru-RU" sz="1400" dirty="0"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300"/>
              <a:buFont typeface="Arial" panose="020B0604020202020204" pitchFamily="34" charset="0"/>
              <a:buChar char="•"/>
            </a:pPr>
            <a:r>
              <a:rPr lang="ru-RU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мой город (прошлое, настоящее, перспективы развития);</a:t>
            </a:r>
            <a:endParaRPr lang="ru-RU" sz="1400" dirty="0"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300"/>
              <a:buFont typeface="Arial" panose="020B0604020202020204" pitchFamily="34" charset="0"/>
              <a:buChar char="•"/>
            </a:pPr>
            <a:r>
              <a:rPr lang="ru-RU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я и природа (комплексное изучение особенностей родного края, его экологических проблем);</a:t>
            </a:r>
            <a:endParaRPr lang="ru-RU" sz="1400" dirty="0"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300"/>
              <a:buFont typeface="Arial" panose="020B0604020202020204" pitchFamily="34" charset="0"/>
              <a:buChar char="•"/>
            </a:pPr>
            <a:r>
              <a:rPr lang="ru-RU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история школы, ее традиции;</a:t>
            </a:r>
            <a:endParaRPr lang="ru-RU" sz="1400" dirty="0"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300"/>
              <a:buFont typeface="Arial" panose="020B0604020202020204" pitchFamily="34" charset="0"/>
              <a:buChar char="•"/>
            </a:pPr>
            <a:r>
              <a:rPr lang="ru-RU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выдающиеся земляки (биография известных людей города и края).</a:t>
            </a:r>
            <a:endParaRPr lang="ru-RU" sz="1400" dirty="0"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90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47" name="Object 79"/>
          <p:cNvGraphicFramePr>
            <a:graphicFrameLocks noChangeAspect="1"/>
          </p:cNvGraphicFramePr>
          <p:nvPr/>
        </p:nvGraphicFramePr>
        <p:xfrm>
          <a:off x="1725361" y="928670"/>
          <a:ext cx="8869828" cy="4929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Документ" r:id="rId4" imgW="10140124" imgH="5634004" progId="Word.Document.12">
                  <p:embed/>
                </p:oleObj>
              </mc:Choice>
              <mc:Fallback>
                <p:oleObj name="Документ" r:id="rId4" imgW="10140124" imgH="5634004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5361" y="928670"/>
                        <a:ext cx="8869828" cy="4929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Прямоугольник 59"/>
          <p:cNvSpPr/>
          <p:nvPr/>
        </p:nvSpPr>
        <p:spPr>
          <a:xfrm>
            <a:off x="2954332" y="0"/>
            <a:ext cx="62233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Родословная семьи</a:t>
            </a:r>
          </a:p>
        </p:txBody>
      </p:sp>
    </p:spTree>
    <p:extLst>
      <p:ext uri="{BB962C8B-B14F-4D97-AF65-F5344CB8AC3E}">
        <p14:creationId xmlns:p14="http://schemas.microsoft.com/office/powerpoint/2010/main" val="86467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038" y="1587119"/>
            <a:ext cx="4321508" cy="35748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1187" y="3766438"/>
            <a:ext cx="4186646" cy="2791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1187" y="692356"/>
            <a:ext cx="4186646" cy="279109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1956" y="291732"/>
            <a:ext cx="3552254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Целенаправленность</a:t>
            </a:r>
            <a:endParaRPr lang="ru-RU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3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192" y="795250"/>
            <a:ext cx="3450881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Мотивированность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747" y="2288568"/>
            <a:ext cx="2625813" cy="264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4008" y="420782"/>
            <a:ext cx="3857625" cy="5595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8073" y="500697"/>
            <a:ext cx="4545935" cy="3409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6639" y="3929741"/>
            <a:ext cx="3651793" cy="2738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162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6147" y="364678"/>
            <a:ext cx="3224665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Преемственность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789" y="999704"/>
            <a:ext cx="3997010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уровень – </a:t>
            </a:r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Базовый (достаточный) уровень,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репродуктивный, включающий элемент вхождения в поисковую, научно-исследовательскую деятельность через систему олимпиад, </a:t>
            </a:r>
            <a:r>
              <a:rPr lang="ru-RU" sz="1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конкурсов,в</a:t>
            </a:r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том числе дистанционных; </a:t>
            </a:r>
            <a:r>
              <a:rPr lang="ru-RU" sz="1600" dirty="0">
                <a:solidFill>
                  <a:srgbClr val="383A3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степень включенности учащегося в исследование при реализации задач работы до 50</a:t>
            </a:r>
            <a:r>
              <a:rPr lang="ru-RU" sz="1600" dirty="0" smtClean="0">
                <a:solidFill>
                  <a:srgbClr val="383A3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1" y="3723359"/>
            <a:ext cx="6096000" cy="26152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уровень –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Продуктивный (повышенный) уровень,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эмпирико-практический, включающий создание </a:t>
            </a:r>
            <a:r>
              <a:rPr lang="ru-RU" dirty="0">
                <a:solidFill>
                  <a:srgbClr val="383A3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исследовательских (проектных) работ с обязательным применением методов эмпирического (практического) исследования, умение моделировать презентацию работы на основе защитной речи, а также умение вести дискуссию по теме работы; степень включенности учащегося в исследование при реализации задач работы до 75 </a:t>
            </a:r>
            <a:r>
              <a:rPr lang="ru-RU" dirty="0" smtClean="0">
                <a:solidFill>
                  <a:srgbClr val="383A3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%,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71360" y="364678"/>
            <a:ext cx="4389121" cy="487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уровень –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Творческий уровень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исследовательский, продуктивно-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экспериментальный, включающий </a:t>
            </a:r>
            <a:r>
              <a:rPr lang="ru-RU" dirty="0">
                <a:solidFill>
                  <a:srgbClr val="383A3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формулирования нового знания, обсуждения и оценки полученных результатов, определения перспективы применения результатов исследования в новых (изменённых) условиях; степень включенности учащегося в исследование до 100%.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83A3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Творческий уровень предполагает владение выпускником школы культурой исследовательской деятельности, необходимой для дальнейшего успешного обучения в вузе.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8950" y="623210"/>
            <a:ext cx="2192410" cy="2565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094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</TotalTime>
  <Words>743</Words>
  <Application>Microsoft Office PowerPoint</Application>
  <PresentationFormat>Широкоэкранный</PresentationFormat>
  <Paragraphs>84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Calibri</vt:lpstr>
      <vt:lpstr>Symbol</vt:lpstr>
      <vt:lpstr>Times New Roman</vt:lpstr>
      <vt:lpstr>Trebuchet MS</vt:lpstr>
      <vt:lpstr>Wingdings</vt:lpstr>
      <vt:lpstr>Wingdings 3</vt:lpstr>
      <vt:lpstr>Грань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раскопках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26</cp:revision>
  <dcterms:created xsi:type="dcterms:W3CDTF">2015-03-09T07:13:48Z</dcterms:created>
  <dcterms:modified xsi:type="dcterms:W3CDTF">2016-11-27T15:30:08Z</dcterms:modified>
</cp:coreProperties>
</file>