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7EC"/>
    <a:srgbClr val="481D00"/>
    <a:srgbClr val="4246E6"/>
    <a:srgbClr val="676AEB"/>
    <a:srgbClr val="8588EF"/>
    <a:srgbClr val="FF3F3F"/>
    <a:srgbClr val="F391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D2B473-C5D6-4BD9-9007-0178ACF62076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D0788AA-727F-4272-90E9-433DC049D5E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373216"/>
            <a:ext cx="2750840" cy="809316"/>
          </a:xfrm>
        </p:spPr>
        <p:txBody>
          <a:bodyPr/>
          <a:lstStyle/>
          <a:p>
            <a:pPr algn="r"/>
            <a:r>
              <a:rPr lang="ru-RU" sz="1400" dirty="0" smtClean="0">
                <a:solidFill>
                  <a:schemeClr val="accent4"/>
                </a:solidFill>
              </a:rPr>
              <a:t>Презентацию выполнила ученица 2 «Б» класса </a:t>
            </a:r>
          </a:p>
          <a:p>
            <a:pPr algn="r"/>
            <a:r>
              <a:rPr lang="ru-RU" sz="1400" dirty="0" smtClean="0">
                <a:solidFill>
                  <a:schemeClr val="accent4"/>
                </a:solidFill>
              </a:rPr>
              <a:t>Чучуева Полина</a:t>
            </a:r>
            <a:endParaRPr lang="ru-RU" sz="1400" dirty="0">
              <a:solidFill>
                <a:schemeClr val="accent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36912"/>
            <a:ext cx="8147248" cy="85002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6350" stA="50000" endA="295" endPos="92000" dist="101600" dir="5400000" sy="-100000" algn="bl" rotWithShape="0"/>
          </a:effectLst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История слова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628800"/>
            <a:ext cx="4186808" cy="4464496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l"/>
            <a:r>
              <a:rPr lang="ru-RU" dirty="0" smtClean="0">
                <a:solidFill>
                  <a:srgbClr val="481D00"/>
                </a:solidFill>
              </a:rPr>
              <a:t>Лошадь </a:t>
            </a:r>
            <a:r>
              <a:rPr lang="ru-RU" dirty="0" smtClean="0">
                <a:solidFill>
                  <a:srgbClr val="481D00"/>
                </a:solidFill>
              </a:rPr>
              <a:t>- непарнокопытное </a:t>
            </a:r>
            <a:r>
              <a:rPr lang="ru-RU" dirty="0" smtClean="0">
                <a:solidFill>
                  <a:srgbClr val="481D00"/>
                </a:solidFill>
              </a:rPr>
              <a:t>травоядное млекопитающее, рода лошадиных или однокопытных. Древнейший прародитель лошади- </a:t>
            </a:r>
            <a:r>
              <a:rPr lang="ru-RU" dirty="0" smtClean="0">
                <a:solidFill>
                  <a:srgbClr val="481D00"/>
                </a:solidFill>
              </a:rPr>
              <a:t>это эогиппус, </a:t>
            </a:r>
            <a:r>
              <a:rPr lang="ru-RU" dirty="0" smtClean="0">
                <a:solidFill>
                  <a:srgbClr val="481D00"/>
                </a:solidFill>
              </a:rPr>
              <a:t>живших около 50 </a:t>
            </a:r>
            <a:r>
              <a:rPr lang="ru-RU" dirty="0" smtClean="0">
                <a:solidFill>
                  <a:srgbClr val="481D00"/>
                </a:solidFill>
              </a:rPr>
              <a:t>миллионов </a:t>
            </a:r>
            <a:r>
              <a:rPr lang="ru-RU" dirty="0" smtClean="0">
                <a:solidFill>
                  <a:srgbClr val="481D00"/>
                </a:solidFill>
              </a:rPr>
              <a:t>лет назад в </a:t>
            </a:r>
            <a:r>
              <a:rPr lang="ru-RU" dirty="0" smtClean="0">
                <a:solidFill>
                  <a:srgbClr val="481D00"/>
                </a:solidFill>
              </a:rPr>
              <a:t>Северной Америке. Он </a:t>
            </a:r>
            <a:r>
              <a:rPr lang="ru-RU" dirty="0" smtClean="0">
                <a:solidFill>
                  <a:srgbClr val="481D00"/>
                </a:solidFill>
              </a:rPr>
              <a:t>был ростом с лисицу, имел на передних конечностях по 4 хорошо развитых пальца, а на задних по 3.</a:t>
            </a:r>
            <a:endParaRPr lang="ru-RU" dirty="0">
              <a:solidFill>
                <a:srgbClr val="481D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305800" cy="792088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1003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</a:rPr>
              <a:t>Кто такая лошадь?</a:t>
            </a:r>
            <a:endParaRPr lang="ru-RU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Рисунок 7" descr="1342446345_horse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437112"/>
            <a:ext cx="3168352" cy="19802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loshad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3329934" cy="24208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700808"/>
            <a:ext cx="4330824" cy="4536504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l"/>
            <a:r>
              <a:rPr lang="ru-RU" dirty="0" smtClean="0">
                <a:solidFill>
                  <a:srgbClr val="481D00"/>
                </a:solidFill>
              </a:rPr>
              <a:t>Древнерусское существительное </a:t>
            </a:r>
            <a:r>
              <a:rPr lang="ru-RU" b="1" dirty="0" smtClean="0">
                <a:solidFill>
                  <a:srgbClr val="481D00"/>
                </a:solidFill>
              </a:rPr>
              <a:t>лошадь</a:t>
            </a:r>
            <a:r>
              <a:rPr lang="ru-RU" dirty="0" smtClean="0">
                <a:solidFill>
                  <a:srgbClr val="481D00"/>
                </a:solidFill>
              </a:rPr>
              <a:t> </a:t>
            </a:r>
            <a:r>
              <a:rPr lang="ru-RU" dirty="0" smtClean="0">
                <a:solidFill>
                  <a:srgbClr val="481D00"/>
                </a:solidFill>
              </a:rPr>
              <a:t>-"</a:t>
            </a:r>
            <a:r>
              <a:rPr lang="ru-RU" dirty="0" smtClean="0">
                <a:solidFill>
                  <a:srgbClr val="481D00"/>
                </a:solidFill>
              </a:rPr>
              <a:t>домашнее животное, находящееся в упряжи или под </a:t>
            </a:r>
            <a:r>
              <a:rPr lang="ru-RU" dirty="0" smtClean="0">
                <a:solidFill>
                  <a:srgbClr val="481D00"/>
                </a:solidFill>
              </a:rPr>
              <a:t>седлом«, </a:t>
            </a:r>
            <a:r>
              <a:rPr lang="ru-RU" dirty="0" smtClean="0">
                <a:solidFill>
                  <a:srgbClr val="481D00"/>
                </a:solidFill>
              </a:rPr>
              <a:t>образовано от заимствованного из тюркского </a:t>
            </a:r>
            <a:r>
              <a:rPr lang="ru-RU" dirty="0" smtClean="0">
                <a:solidFill>
                  <a:srgbClr val="481D00"/>
                </a:solidFill>
              </a:rPr>
              <a:t>языка. От слова  «</a:t>
            </a:r>
            <a:r>
              <a:rPr lang="ru-RU" dirty="0" err="1" smtClean="0">
                <a:solidFill>
                  <a:srgbClr val="481D00"/>
                </a:solidFill>
              </a:rPr>
              <a:t>лоша</a:t>
            </a:r>
            <a:r>
              <a:rPr lang="ru-RU" dirty="0" smtClean="0">
                <a:solidFill>
                  <a:srgbClr val="481D00"/>
                </a:solidFill>
              </a:rPr>
              <a:t>» с </a:t>
            </a:r>
            <a:r>
              <a:rPr lang="ru-RU" dirty="0" smtClean="0">
                <a:solidFill>
                  <a:srgbClr val="481D00"/>
                </a:solidFill>
              </a:rPr>
              <a:t>помощью суффикса </a:t>
            </a:r>
            <a:r>
              <a:rPr lang="ru-RU" dirty="0" err="1" smtClean="0">
                <a:solidFill>
                  <a:srgbClr val="481D00"/>
                </a:solidFill>
              </a:rPr>
              <a:t>адь</a:t>
            </a:r>
            <a:r>
              <a:rPr lang="ru-RU" dirty="0" smtClean="0">
                <a:solidFill>
                  <a:srgbClr val="481D00"/>
                </a:solidFill>
              </a:rPr>
              <a:t>.  </a:t>
            </a:r>
            <a:r>
              <a:rPr lang="ru-RU" dirty="0" smtClean="0">
                <a:solidFill>
                  <a:srgbClr val="481D00"/>
                </a:solidFill>
              </a:rPr>
              <a:t>В памятниках древней письменности слово лошадь отмечается с XII века.</a:t>
            </a:r>
            <a:endParaRPr lang="ru-RU" dirty="0">
              <a:solidFill>
                <a:srgbClr val="481D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76672"/>
            <a:ext cx="8305800" cy="864096"/>
          </a:xfrm>
          <a:effectLst>
            <a:glow rad="139700">
              <a:schemeClr val="accent4">
                <a:satMod val="175000"/>
                <a:alpha val="40000"/>
              </a:scheme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dirty="0" smtClean="0">
                <a:solidFill>
                  <a:srgbClr val="FF3F3F"/>
                </a:solidFill>
              </a:rPr>
              <a:t>Как появилось слово «Лошадь»?</a:t>
            </a:r>
            <a:endParaRPr lang="ru-RU" sz="4400" dirty="0">
              <a:solidFill>
                <a:srgbClr val="FF3F3F"/>
              </a:solidFill>
            </a:endParaRPr>
          </a:p>
        </p:txBody>
      </p:sp>
      <p:pic>
        <p:nvPicPr>
          <p:cNvPr id="4" name="Рисунок 3" descr="108205509_large_4809770_d16_1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628800"/>
            <a:ext cx="3312368" cy="2137420"/>
          </a:xfrm>
          <a:prstGeom prst="rect">
            <a:avLst/>
          </a:prstGeom>
          <a:effectLst>
            <a:glow rad="228600">
              <a:srgbClr val="7CB7EC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1332092518_1322-004-acaead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005064"/>
            <a:ext cx="3221421" cy="2166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628800"/>
            <a:ext cx="4186808" cy="4608512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l"/>
            <a:r>
              <a:rPr lang="ru-RU" sz="2000" dirty="0" smtClean="0">
                <a:solidFill>
                  <a:srgbClr val="481D00"/>
                </a:solidFill>
              </a:rPr>
              <a:t>Лошади с древних времен служили </a:t>
            </a:r>
            <a:r>
              <a:rPr lang="ru-RU" sz="2000" dirty="0" smtClean="0">
                <a:solidFill>
                  <a:srgbClr val="481D00"/>
                </a:solidFill>
              </a:rPr>
              <a:t>средством передвижения</a:t>
            </a:r>
            <a:r>
              <a:rPr lang="ru-RU" sz="2000" dirty="0" smtClean="0">
                <a:solidFill>
                  <a:srgbClr val="481D00"/>
                </a:solidFill>
              </a:rPr>
              <a:t>, </a:t>
            </a:r>
            <a:r>
              <a:rPr lang="ru-RU" sz="2000" dirty="0" smtClean="0">
                <a:solidFill>
                  <a:srgbClr val="481D00"/>
                </a:solidFill>
              </a:rPr>
              <a:t>помогали человеку в сельском хозяйстве и в промышленности, </a:t>
            </a:r>
            <a:r>
              <a:rPr lang="ru-RU" sz="2000" dirty="0" smtClean="0">
                <a:solidFill>
                  <a:srgbClr val="481D00"/>
                </a:solidFill>
              </a:rPr>
              <a:t>отдавали </a:t>
            </a:r>
            <a:r>
              <a:rPr lang="ru-RU" sz="2000" dirty="0" smtClean="0">
                <a:solidFill>
                  <a:srgbClr val="481D00"/>
                </a:solidFill>
              </a:rPr>
              <a:t>свои </a:t>
            </a:r>
            <a:r>
              <a:rPr lang="ru-RU" sz="2000" dirty="0" smtClean="0">
                <a:solidFill>
                  <a:srgbClr val="481D00"/>
                </a:solidFill>
              </a:rPr>
              <a:t>жизни, защищая своего </a:t>
            </a:r>
            <a:r>
              <a:rPr lang="ru-RU" sz="2000" dirty="0" smtClean="0">
                <a:solidFill>
                  <a:srgbClr val="481D00"/>
                </a:solidFill>
              </a:rPr>
              <a:t>всадника на войне! Без </a:t>
            </a:r>
            <a:r>
              <a:rPr lang="ru-RU" sz="2000" dirty="0" smtClean="0">
                <a:solidFill>
                  <a:srgbClr val="481D00"/>
                </a:solidFill>
              </a:rPr>
              <a:t>них не </a:t>
            </a:r>
            <a:r>
              <a:rPr lang="ru-RU" sz="2000" dirty="0" smtClean="0">
                <a:solidFill>
                  <a:srgbClr val="481D00"/>
                </a:solidFill>
              </a:rPr>
              <a:t>обходиться ни одно </a:t>
            </a:r>
            <a:r>
              <a:rPr lang="ru-RU" sz="2000" dirty="0" smtClean="0">
                <a:solidFill>
                  <a:srgbClr val="481D00"/>
                </a:solidFill>
              </a:rPr>
              <a:t>соревнование</a:t>
            </a:r>
            <a:r>
              <a:rPr lang="ru-RU" sz="2000" dirty="0" smtClean="0">
                <a:solidFill>
                  <a:srgbClr val="481D00"/>
                </a:solidFill>
              </a:rPr>
              <a:t>, праздник или </a:t>
            </a:r>
            <a:r>
              <a:rPr lang="ru-RU" sz="2000" dirty="0" smtClean="0">
                <a:solidFill>
                  <a:srgbClr val="481D00"/>
                </a:solidFill>
              </a:rPr>
              <a:t>турнир. А </a:t>
            </a:r>
            <a:r>
              <a:rPr lang="ru-RU" sz="2000" dirty="0" smtClean="0">
                <a:solidFill>
                  <a:srgbClr val="481D00"/>
                </a:solidFill>
              </a:rPr>
              <a:t>ещё лошади помогают больным людям и детям вылечиться, ведь существует такое замечательное лекарство - лечебная верховая езда!</a:t>
            </a:r>
            <a:endParaRPr lang="ru-RU" sz="2000" dirty="0">
              <a:solidFill>
                <a:srgbClr val="481D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05800" cy="936104"/>
          </a:xfr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Зачем нужна лошадь?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Рисунок 3" descr="1313338402_boze_narodzenie_2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484784"/>
            <a:ext cx="3017534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173050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933056"/>
            <a:ext cx="2664296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4-01-03_05-00-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F7C890"/>
      </a:dk2>
      <a:lt2>
        <a:srgbClr val="E1BAC7"/>
      </a:lt2>
      <a:accent1>
        <a:srgbClr val="A5B592"/>
      </a:accent1>
      <a:accent2>
        <a:srgbClr val="F3A447"/>
      </a:accent2>
      <a:accent3>
        <a:srgbClr val="E7BC29"/>
      </a:accent3>
      <a:accent4>
        <a:srgbClr val="B55475"/>
      </a:accent4>
      <a:accent5>
        <a:srgbClr val="D1BCE1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176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История слова</vt:lpstr>
      <vt:lpstr>Кто такая лошадь?</vt:lpstr>
      <vt:lpstr>Как появилось слово «Лошадь»?</vt:lpstr>
      <vt:lpstr>Зачем нужна лошадь?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слова</dc:title>
  <dc:creator>Настя</dc:creator>
  <cp:lastModifiedBy>Настя</cp:lastModifiedBy>
  <cp:revision>13</cp:revision>
  <dcterms:created xsi:type="dcterms:W3CDTF">2015-02-01T14:04:25Z</dcterms:created>
  <dcterms:modified xsi:type="dcterms:W3CDTF">2015-02-01T15:30:16Z</dcterms:modified>
</cp:coreProperties>
</file>