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8" r:id="rId1"/>
  </p:sldMasterIdLst>
  <p:sldIdLst>
    <p:sldId id="264" r:id="rId2"/>
    <p:sldId id="256" r:id="rId3"/>
    <p:sldId id="258" r:id="rId4"/>
    <p:sldId id="259" r:id="rId5"/>
    <p:sldId id="261" r:id="rId6"/>
    <p:sldId id="262" r:id="rId7"/>
    <p:sldId id="265" r:id="rId8"/>
    <p:sldId id="266" r:id="rId9"/>
    <p:sldId id="260" r:id="rId1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81" autoAdjust="0"/>
    <p:restoredTop sz="94660"/>
  </p:normalViewPr>
  <p:slideViewPr>
    <p:cSldViewPr snapToGrid="0">
      <p:cViewPr varScale="1">
        <p:scale>
          <a:sx n="81" d="100"/>
          <a:sy n="81" d="100"/>
        </p:scale>
        <p:origin x="78" y="7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1FC2A07-570D-4A66-83C4-4A21E02F10C4}" type="datetimeFigureOut">
              <a:rPr lang="ru-RU" smtClean="0"/>
              <a:t>25.03.2016</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250267DE-DA2D-4596-ADC7-945FD76BDE27}" type="slidenum">
              <a:rPr lang="ru-RU" smtClean="0"/>
              <a:t>‹#›</a:t>
            </a:fld>
            <a:endParaRPr lang="ru-RU"/>
          </a:p>
        </p:txBody>
      </p:sp>
    </p:spTree>
    <p:extLst>
      <p:ext uri="{BB962C8B-B14F-4D97-AF65-F5344CB8AC3E}">
        <p14:creationId xmlns:p14="http://schemas.microsoft.com/office/powerpoint/2010/main" val="3848401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1FC2A07-570D-4A66-83C4-4A21E02F10C4}" type="datetimeFigureOut">
              <a:rPr lang="ru-RU" smtClean="0"/>
              <a:t>25.03.2016</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50267DE-DA2D-4596-ADC7-945FD76BDE27}" type="slidenum">
              <a:rPr lang="ru-RU" smtClean="0"/>
              <a:t>‹#›</a:t>
            </a:fld>
            <a:endParaRPr lang="ru-RU"/>
          </a:p>
        </p:txBody>
      </p:sp>
    </p:spTree>
    <p:extLst>
      <p:ext uri="{BB962C8B-B14F-4D97-AF65-F5344CB8AC3E}">
        <p14:creationId xmlns:p14="http://schemas.microsoft.com/office/powerpoint/2010/main" val="3156148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1FC2A07-570D-4A66-83C4-4A21E02F10C4}" type="datetimeFigureOut">
              <a:rPr lang="ru-RU" smtClean="0"/>
              <a:t>25.03.2016</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50267DE-DA2D-4596-ADC7-945FD76BDE27}"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517826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41FC2A07-570D-4A66-83C4-4A21E02F10C4}" type="datetimeFigureOut">
              <a:rPr lang="ru-RU" smtClean="0"/>
              <a:t>25.03.2016</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50267DE-DA2D-4596-ADC7-945FD76BDE27}" type="slidenum">
              <a:rPr lang="ru-RU" smtClean="0"/>
              <a:t>‹#›</a:t>
            </a:fld>
            <a:endParaRPr lang="ru-RU"/>
          </a:p>
        </p:txBody>
      </p:sp>
    </p:spTree>
    <p:extLst>
      <p:ext uri="{BB962C8B-B14F-4D97-AF65-F5344CB8AC3E}">
        <p14:creationId xmlns:p14="http://schemas.microsoft.com/office/powerpoint/2010/main" val="25043566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41FC2A07-570D-4A66-83C4-4A21E02F10C4}" type="datetimeFigureOut">
              <a:rPr lang="ru-RU" smtClean="0"/>
              <a:t>25.03.2016</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50267DE-DA2D-4596-ADC7-945FD76BDE27}"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750313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41FC2A07-570D-4A66-83C4-4A21E02F10C4}" type="datetimeFigureOut">
              <a:rPr lang="ru-RU" smtClean="0"/>
              <a:t>25.03.2016</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50267DE-DA2D-4596-ADC7-945FD76BDE27}" type="slidenum">
              <a:rPr lang="ru-RU" smtClean="0"/>
              <a:t>‹#›</a:t>
            </a:fld>
            <a:endParaRPr lang="ru-RU"/>
          </a:p>
        </p:txBody>
      </p:sp>
    </p:spTree>
    <p:extLst>
      <p:ext uri="{BB962C8B-B14F-4D97-AF65-F5344CB8AC3E}">
        <p14:creationId xmlns:p14="http://schemas.microsoft.com/office/powerpoint/2010/main" val="3110256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1FC2A07-570D-4A66-83C4-4A21E02F10C4}" type="datetimeFigureOut">
              <a:rPr lang="ru-RU" smtClean="0"/>
              <a:t>25.03.2016</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50267DE-DA2D-4596-ADC7-945FD76BDE27}" type="slidenum">
              <a:rPr lang="ru-RU" smtClean="0"/>
              <a:t>‹#›</a:t>
            </a:fld>
            <a:endParaRPr lang="ru-RU"/>
          </a:p>
        </p:txBody>
      </p:sp>
    </p:spTree>
    <p:extLst>
      <p:ext uri="{BB962C8B-B14F-4D97-AF65-F5344CB8AC3E}">
        <p14:creationId xmlns:p14="http://schemas.microsoft.com/office/powerpoint/2010/main" val="15902550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1FC2A07-570D-4A66-83C4-4A21E02F10C4}" type="datetimeFigureOut">
              <a:rPr lang="ru-RU" smtClean="0"/>
              <a:t>25.03.2016</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50267DE-DA2D-4596-ADC7-945FD76BDE27}" type="slidenum">
              <a:rPr lang="ru-RU" smtClean="0"/>
              <a:t>‹#›</a:t>
            </a:fld>
            <a:endParaRPr lang="ru-RU"/>
          </a:p>
        </p:txBody>
      </p:sp>
    </p:spTree>
    <p:extLst>
      <p:ext uri="{BB962C8B-B14F-4D97-AF65-F5344CB8AC3E}">
        <p14:creationId xmlns:p14="http://schemas.microsoft.com/office/powerpoint/2010/main" val="1532164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1FC2A07-570D-4A66-83C4-4A21E02F10C4}" type="datetimeFigureOut">
              <a:rPr lang="ru-RU" smtClean="0"/>
              <a:t>25.03.2016</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50267DE-DA2D-4596-ADC7-945FD76BDE27}" type="slidenum">
              <a:rPr lang="ru-RU" smtClean="0"/>
              <a:t>‹#›</a:t>
            </a:fld>
            <a:endParaRPr lang="ru-RU"/>
          </a:p>
        </p:txBody>
      </p:sp>
    </p:spTree>
    <p:extLst>
      <p:ext uri="{BB962C8B-B14F-4D97-AF65-F5344CB8AC3E}">
        <p14:creationId xmlns:p14="http://schemas.microsoft.com/office/powerpoint/2010/main" val="273199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1FC2A07-570D-4A66-83C4-4A21E02F10C4}" type="datetimeFigureOut">
              <a:rPr lang="ru-RU" smtClean="0"/>
              <a:t>25.03.2016</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50267DE-DA2D-4596-ADC7-945FD76BDE27}" type="slidenum">
              <a:rPr lang="ru-RU" smtClean="0"/>
              <a:t>‹#›</a:t>
            </a:fld>
            <a:endParaRPr lang="ru-RU"/>
          </a:p>
        </p:txBody>
      </p:sp>
    </p:spTree>
    <p:extLst>
      <p:ext uri="{BB962C8B-B14F-4D97-AF65-F5344CB8AC3E}">
        <p14:creationId xmlns:p14="http://schemas.microsoft.com/office/powerpoint/2010/main" val="2251820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1FC2A07-570D-4A66-83C4-4A21E02F10C4}" type="datetimeFigureOut">
              <a:rPr lang="ru-RU" smtClean="0"/>
              <a:t>25.03.2016</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250267DE-DA2D-4596-ADC7-945FD76BDE27}" type="slidenum">
              <a:rPr lang="ru-RU" smtClean="0"/>
              <a:t>‹#›</a:t>
            </a:fld>
            <a:endParaRPr lang="ru-RU"/>
          </a:p>
        </p:txBody>
      </p:sp>
    </p:spTree>
    <p:extLst>
      <p:ext uri="{BB962C8B-B14F-4D97-AF65-F5344CB8AC3E}">
        <p14:creationId xmlns:p14="http://schemas.microsoft.com/office/powerpoint/2010/main" val="12541301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1FC2A07-570D-4A66-83C4-4A21E02F10C4}" type="datetimeFigureOut">
              <a:rPr lang="ru-RU" smtClean="0"/>
              <a:t>25.03.2016</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50267DE-DA2D-4596-ADC7-945FD76BDE27}" type="slidenum">
              <a:rPr lang="ru-RU" smtClean="0"/>
              <a:t>‹#›</a:t>
            </a:fld>
            <a:endParaRPr lang="ru-RU"/>
          </a:p>
        </p:txBody>
      </p:sp>
    </p:spTree>
    <p:extLst>
      <p:ext uri="{BB962C8B-B14F-4D97-AF65-F5344CB8AC3E}">
        <p14:creationId xmlns:p14="http://schemas.microsoft.com/office/powerpoint/2010/main" val="2979008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1FC2A07-570D-4A66-83C4-4A21E02F10C4}" type="datetimeFigureOut">
              <a:rPr lang="ru-RU" smtClean="0"/>
              <a:t>25.03.2016</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50267DE-DA2D-4596-ADC7-945FD76BDE27}" type="slidenum">
              <a:rPr lang="ru-RU" smtClean="0"/>
              <a:t>‹#›</a:t>
            </a:fld>
            <a:endParaRPr lang="ru-RU"/>
          </a:p>
        </p:txBody>
      </p:sp>
    </p:spTree>
    <p:extLst>
      <p:ext uri="{BB962C8B-B14F-4D97-AF65-F5344CB8AC3E}">
        <p14:creationId xmlns:p14="http://schemas.microsoft.com/office/powerpoint/2010/main" val="1142693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C2A07-570D-4A66-83C4-4A21E02F10C4}" type="datetimeFigureOut">
              <a:rPr lang="ru-RU" smtClean="0"/>
              <a:t>25.03.2016</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50267DE-DA2D-4596-ADC7-945FD76BDE27}" type="slidenum">
              <a:rPr lang="ru-RU" smtClean="0"/>
              <a:t>‹#›</a:t>
            </a:fld>
            <a:endParaRPr lang="ru-RU"/>
          </a:p>
        </p:txBody>
      </p:sp>
    </p:spTree>
    <p:extLst>
      <p:ext uri="{BB962C8B-B14F-4D97-AF65-F5344CB8AC3E}">
        <p14:creationId xmlns:p14="http://schemas.microsoft.com/office/powerpoint/2010/main" val="170791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1FC2A07-570D-4A66-83C4-4A21E02F10C4}" type="datetimeFigureOut">
              <a:rPr lang="ru-RU" smtClean="0"/>
              <a:t>25.03.2016</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50267DE-DA2D-4596-ADC7-945FD76BDE27}" type="slidenum">
              <a:rPr lang="ru-RU" smtClean="0"/>
              <a:t>‹#›</a:t>
            </a:fld>
            <a:endParaRPr lang="ru-RU"/>
          </a:p>
        </p:txBody>
      </p:sp>
    </p:spTree>
    <p:extLst>
      <p:ext uri="{BB962C8B-B14F-4D97-AF65-F5344CB8AC3E}">
        <p14:creationId xmlns:p14="http://schemas.microsoft.com/office/powerpoint/2010/main" val="32164192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1FC2A07-570D-4A66-83C4-4A21E02F10C4}" type="datetimeFigureOut">
              <a:rPr lang="ru-RU" smtClean="0"/>
              <a:t>25.03.2016</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50267DE-DA2D-4596-ADC7-945FD76BDE27}" type="slidenum">
              <a:rPr lang="ru-RU" smtClean="0"/>
              <a:t>‹#›</a:t>
            </a:fld>
            <a:endParaRPr lang="ru-RU"/>
          </a:p>
        </p:txBody>
      </p:sp>
    </p:spTree>
    <p:extLst>
      <p:ext uri="{BB962C8B-B14F-4D97-AF65-F5344CB8AC3E}">
        <p14:creationId xmlns:p14="http://schemas.microsoft.com/office/powerpoint/2010/main" val="35031255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5000">
              <a:schemeClr val="bg2">
                <a:tint val="90000"/>
                <a:satMod val="92000"/>
                <a:lumMod val="120000"/>
              </a:schemeClr>
            </a:gs>
            <a:gs pos="100000">
              <a:schemeClr val="bg2">
                <a:shade val="98000"/>
                <a:satMod val="120000"/>
                <a:lumMod val="98000"/>
              </a:schemeClr>
            </a:gs>
          </a:gsLst>
          <a:path path="circle">
            <a:fillToRect l="50000" t="50000" r="100000" b="100000"/>
          </a:path>
          <a:tileRect/>
        </a:gra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1FC2A07-570D-4A66-83C4-4A21E02F10C4}" type="datetimeFigureOut">
              <a:rPr lang="ru-RU" smtClean="0"/>
              <a:t>25.03.2016</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250267DE-DA2D-4596-ADC7-945FD76BDE27}" type="slidenum">
              <a:rPr lang="ru-RU" smtClean="0"/>
              <a:t>‹#›</a:t>
            </a:fld>
            <a:endParaRPr lang="ru-RU"/>
          </a:p>
        </p:txBody>
      </p:sp>
    </p:spTree>
    <p:extLst>
      <p:ext uri="{BB962C8B-B14F-4D97-AF65-F5344CB8AC3E}">
        <p14:creationId xmlns:p14="http://schemas.microsoft.com/office/powerpoint/2010/main" val="910389755"/>
      </p:ext>
    </p:extLst>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 id="2147483820" r:id="rId12"/>
    <p:sldLayoutId id="2147483821" r:id="rId13"/>
    <p:sldLayoutId id="2147483822" r:id="rId14"/>
    <p:sldLayoutId id="2147483823" r:id="rId15"/>
    <p:sldLayoutId id="2147483824"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05527" y="1339274"/>
            <a:ext cx="9999086" cy="1579418"/>
          </a:xfrm>
        </p:spPr>
        <p:txBody>
          <a:bodyPr>
            <a:noAutofit/>
          </a:bodyPr>
          <a:lstStyle/>
          <a:p>
            <a:pPr algn="ctr"/>
            <a:r>
              <a:rPr lang="ru-RU" dirty="0" smtClean="0">
                <a:solidFill>
                  <a:schemeClr val="accent1">
                    <a:lumMod val="75000"/>
                  </a:schemeClr>
                </a:solidFill>
              </a:rPr>
              <a:t>КОНТРОЛЬНО-ОЦЕНОЧНАЯ ДЕЯТЕЛЬНОСТЬ ПО ФГОС  </a:t>
            </a:r>
            <a:br>
              <a:rPr lang="ru-RU" dirty="0" smtClean="0">
                <a:solidFill>
                  <a:schemeClr val="accent1">
                    <a:lumMod val="75000"/>
                  </a:schemeClr>
                </a:solidFill>
              </a:rPr>
            </a:br>
            <a:r>
              <a:rPr lang="ru-RU" dirty="0" smtClean="0">
                <a:solidFill>
                  <a:schemeClr val="accent1">
                    <a:lumMod val="75000"/>
                  </a:schemeClr>
                </a:solidFill>
              </a:rPr>
              <a:t>В НАЧАЛЬНОЙ ШКОЛЕ</a:t>
            </a:r>
            <a:endParaRPr lang="ru-RU" dirty="0">
              <a:solidFill>
                <a:schemeClr val="accent1">
                  <a:lumMod val="75000"/>
                </a:schemeClr>
              </a:solidFill>
            </a:endParaRPr>
          </a:p>
        </p:txBody>
      </p:sp>
      <p:sp>
        <p:nvSpPr>
          <p:cNvPr id="4" name="TextBox 3"/>
          <p:cNvSpPr txBox="1"/>
          <p:nvPr/>
        </p:nvSpPr>
        <p:spPr>
          <a:xfrm>
            <a:off x="7878618" y="5052291"/>
            <a:ext cx="4313382" cy="1200329"/>
          </a:xfrm>
          <a:prstGeom prst="rect">
            <a:avLst/>
          </a:prstGeom>
          <a:noFill/>
        </p:spPr>
        <p:txBody>
          <a:bodyPr wrap="square" rtlCol="0">
            <a:spAutoFit/>
          </a:bodyPr>
          <a:lstStyle/>
          <a:p>
            <a:r>
              <a:rPr lang="ru-RU" dirty="0" smtClean="0"/>
              <a:t>Учителя начальных классов МОБУ СОШ №8 им. А.Г. Ломакина</a:t>
            </a:r>
          </a:p>
          <a:p>
            <a:r>
              <a:rPr lang="ru-RU" dirty="0" smtClean="0"/>
              <a:t>Т.Б. Бережная,</a:t>
            </a:r>
          </a:p>
          <a:p>
            <a:r>
              <a:rPr lang="ru-RU" dirty="0" smtClean="0"/>
              <a:t>Л.В. Петренко</a:t>
            </a:r>
            <a:endParaRPr lang="ru-RU" dirty="0"/>
          </a:p>
        </p:txBody>
      </p:sp>
    </p:spTree>
    <p:extLst>
      <p:ext uri="{BB962C8B-B14F-4D97-AF65-F5344CB8AC3E}">
        <p14:creationId xmlns:p14="http://schemas.microsoft.com/office/powerpoint/2010/main" val="8191425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967345" y="812800"/>
            <a:ext cx="9698181" cy="4154984"/>
          </a:xfrm>
          <a:prstGeom prst="rect">
            <a:avLst/>
          </a:prstGeom>
        </p:spPr>
        <p:txBody>
          <a:bodyPr wrap="square">
            <a:spAutoFit/>
          </a:bodyPr>
          <a:lstStyle/>
          <a:p>
            <a:r>
              <a:rPr lang="ru-RU" sz="2400" b="1" dirty="0" smtClean="0">
                <a:effectLst/>
                <a:latin typeface="Arial" panose="020B0604020202020204" pitchFamily="34" charset="0"/>
                <a:ea typeface="Times New Roman" panose="02020603050405020304" pitchFamily="18" charset="0"/>
              </a:rPr>
              <a:t>Основными документами, которые позволяют нам определить </a:t>
            </a:r>
            <a:r>
              <a:rPr lang="ru-RU" sz="2400" b="1" u="sng" dirty="0" smtClean="0">
                <a:effectLst/>
                <a:latin typeface="Arial" panose="020B0604020202020204" pitchFamily="34" charset="0"/>
                <a:ea typeface="Times New Roman" panose="02020603050405020304" pitchFamily="18" charset="0"/>
              </a:rPr>
              <a:t>место, роль, особенности и функции оценки </a:t>
            </a:r>
            <a:r>
              <a:rPr lang="ru-RU" sz="2400" b="1" dirty="0" smtClean="0">
                <a:effectLst/>
                <a:latin typeface="Arial" panose="020B0604020202020204" pitchFamily="34" charset="0"/>
                <a:ea typeface="Times New Roman" panose="02020603050405020304" pitchFamily="18" charset="0"/>
              </a:rPr>
              <a:t>предметных результатов, являются: </a:t>
            </a:r>
          </a:p>
          <a:p>
            <a:pPr marL="342900" indent="-342900">
              <a:buFont typeface="Arial" panose="020B0604020202020204" pitchFamily="34" charset="0"/>
              <a:buChar char="•"/>
            </a:pPr>
            <a:r>
              <a:rPr lang="ru-RU" sz="2400" b="1" dirty="0" smtClean="0">
                <a:effectLst/>
                <a:latin typeface="Arial" panose="020B0604020202020204" pitchFamily="34" charset="0"/>
                <a:ea typeface="Times New Roman" panose="02020603050405020304" pitchFamily="18" charset="0"/>
              </a:rPr>
              <a:t>ФГОС, </a:t>
            </a:r>
          </a:p>
          <a:p>
            <a:pPr marL="342900" indent="-342900">
              <a:buFont typeface="Arial" panose="020B0604020202020204" pitchFamily="34" charset="0"/>
              <a:buChar char="•"/>
            </a:pPr>
            <a:r>
              <a:rPr lang="ru-RU" sz="2400" b="1" dirty="0" smtClean="0">
                <a:effectLst/>
                <a:latin typeface="Arial" panose="020B0604020202020204" pitchFamily="34" charset="0"/>
                <a:ea typeface="Times New Roman" panose="02020603050405020304" pitchFamily="18" charset="0"/>
              </a:rPr>
              <a:t>Примерная ООП НОО раздел «СИСТЕМА ОЦЕНКИ ДОСТИЖЕНИЯ ПЛАНИРУЕМЫХ РЕЗУЛЬТАТОВ ОСВОЕНИЯ ОСНОВНОЙ ОБРАЗОВАТЕЛЬНОЙ ПРОГРАММЫ НАЧАЛЬНОГО ОБЩЕГО ОБРАЗОВАНИЯ», </a:t>
            </a:r>
          </a:p>
          <a:p>
            <a:pPr marL="342900" indent="-342900">
              <a:buFont typeface="Arial" panose="020B0604020202020204" pitchFamily="34" charset="0"/>
              <a:buChar char="•"/>
            </a:pPr>
            <a:r>
              <a:rPr lang="ru-RU" sz="2400" b="1" dirty="0" smtClean="0"/>
              <a:t>методическое </a:t>
            </a:r>
            <a:r>
              <a:rPr lang="ru-RU" sz="2400" b="1" dirty="0"/>
              <a:t>пособие «Оценка достижения планируемых результатов в начальной школе» (Под ред. Г.С. Ковалевой, О.Б. Логиновой)</a:t>
            </a:r>
          </a:p>
        </p:txBody>
      </p:sp>
    </p:spTree>
    <p:extLst>
      <p:ext uri="{BB962C8B-B14F-4D97-AF65-F5344CB8AC3E}">
        <p14:creationId xmlns:p14="http://schemas.microsoft.com/office/powerpoint/2010/main" val="6651082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p:cNvSpPr>
          <p:nvPr>
            <p:ph type="title"/>
          </p:nvPr>
        </p:nvSpPr>
        <p:spPr>
          <a:xfrm>
            <a:off x="2592925" y="624110"/>
            <a:ext cx="9188767" cy="1509489"/>
          </a:xfrm>
        </p:spPr>
        <p:txBody>
          <a:bodyPr>
            <a:noAutofit/>
          </a:bodyPr>
          <a:lstStyle/>
          <a:p>
            <a:pPr algn="ctr"/>
            <a:r>
              <a:rPr lang="ru-RU" altLang="ru-RU" sz="4000" b="1" i="1" dirty="0" smtClean="0">
                <a:solidFill>
                  <a:schemeClr val="accent5">
                    <a:lumMod val="50000"/>
                  </a:schemeClr>
                </a:solidFill>
              </a:rPr>
              <a:t>Проблема </a:t>
            </a:r>
            <a:r>
              <a:rPr lang="ru-RU" altLang="ru-RU" sz="4000" b="1" i="1" dirty="0" smtClean="0">
                <a:solidFill>
                  <a:schemeClr val="accent5">
                    <a:lumMod val="50000"/>
                  </a:schemeClr>
                </a:solidFill>
              </a:rPr>
              <a:t>оценивания в современной школе</a:t>
            </a:r>
            <a:r>
              <a:rPr lang="ru-RU" altLang="ru-RU" sz="4000" dirty="0" smtClean="0">
                <a:solidFill>
                  <a:schemeClr val="accent5">
                    <a:lumMod val="50000"/>
                  </a:schemeClr>
                </a:solidFill>
              </a:rPr>
              <a:t> </a:t>
            </a:r>
            <a:endParaRPr lang="ru-RU" altLang="ru-RU" sz="4000" dirty="0" smtClean="0">
              <a:solidFill>
                <a:schemeClr val="accent5">
                  <a:lumMod val="50000"/>
                </a:schemeClr>
              </a:solidFill>
            </a:endParaRPr>
          </a:p>
        </p:txBody>
      </p:sp>
      <p:sp>
        <p:nvSpPr>
          <p:cNvPr id="5" name="Rectangle 3"/>
          <p:cNvSpPr>
            <a:spLocks noGrp="1"/>
          </p:cNvSpPr>
          <p:nvPr>
            <p:ph idx="1"/>
          </p:nvPr>
        </p:nvSpPr>
        <p:spPr>
          <a:xfrm>
            <a:off x="2589212" y="2133599"/>
            <a:ext cx="9192480" cy="4173415"/>
          </a:xfrm>
        </p:spPr>
        <p:txBody>
          <a:bodyPr>
            <a:normAutofit/>
          </a:bodyPr>
          <a:lstStyle/>
          <a:p>
            <a:pPr marL="0" indent="0">
              <a:lnSpc>
                <a:spcPct val="80000"/>
              </a:lnSpc>
              <a:buNone/>
            </a:pPr>
            <a:endParaRPr lang="ru-RU" altLang="ru-RU" sz="2400" dirty="0" smtClean="0">
              <a:solidFill>
                <a:schemeClr val="accent4">
                  <a:lumMod val="50000"/>
                </a:schemeClr>
              </a:solidFill>
            </a:endParaRPr>
          </a:p>
          <a:p>
            <a:pPr marL="0" indent="0">
              <a:lnSpc>
                <a:spcPct val="120000"/>
              </a:lnSpc>
              <a:buNone/>
            </a:pPr>
            <a:r>
              <a:rPr lang="ru-RU" altLang="ru-RU" sz="3200" b="1" dirty="0" smtClean="0">
                <a:solidFill>
                  <a:schemeClr val="accent4">
                    <a:lumMod val="50000"/>
                  </a:schemeClr>
                </a:solidFill>
              </a:rPr>
              <a:t>Пятибалльные </a:t>
            </a:r>
            <a:r>
              <a:rPr lang="ru-RU" altLang="ru-RU" sz="3200" b="1" dirty="0" smtClean="0">
                <a:solidFill>
                  <a:schemeClr val="accent4">
                    <a:lumMod val="50000"/>
                  </a:schemeClr>
                </a:solidFill>
              </a:rPr>
              <a:t>отметки не отражают всего разнообразия качественных оценок</a:t>
            </a:r>
            <a:r>
              <a:rPr lang="ru-RU" altLang="ru-RU" sz="3200" b="1" dirty="0" smtClean="0">
                <a:solidFill>
                  <a:schemeClr val="accent4">
                    <a:lumMod val="50000"/>
                  </a:schemeClr>
                </a:solidFill>
              </a:rPr>
              <a:t>.</a:t>
            </a:r>
            <a:r>
              <a:rPr lang="ru-RU" sz="3200" b="1" dirty="0">
                <a:solidFill>
                  <a:schemeClr val="accent4">
                    <a:lumMod val="50000"/>
                  </a:schemeClr>
                </a:solidFill>
              </a:rPr>
              <a:t> </a:t>
            </a:r>
            <a:r>
              <a:rPr lang="ru-RU" sz="3200" b="1" dirty="0" smtClean="0">
                <a:solidFill>
                  <a:schemeClr val="accent4">
                    <a:lumMod val="50000"/>
                  </a:schemeClr>
                </a:solidFill>
              </a:rPr>
              <a:t>Пятибалльная система </a:t>
            </a:r>
            <a:r>
              <a:rPr lang="ru-RU" sz="3200" b="1" i="1" u="sng" dirty="0">
                <a:solidFill>
                  <a:schemeClr val="accent4">
                    <a:lumMod val="50000"/>
                  </a:schemeClr>
                </a:solidFill>
              </a:rPr>
              <a:t>в том виде, в котором она существует сегодня</a:t>
            </a:r>
            <a:r>
              <a:rPr lang="ru-RU" sz="3200" b="1" dirty="0">
                <a:solidFill>
                  <a:schemeClr val="accent4">
                    <a:lumMod val="50000"/>
                  </a:schemeClr>
                </a:solidFill>
              </a:rPr>
              <a:t>, противоречит требованиям к системе оценки, предъявляемым </a:t>
            </a:r>
            <a:r>
              <a:rPr lang="ru-RU" sz="3200" b="1" dirty="0" smtClean="0">
                <a:solidFill>
                  <a:schemeClr val="accent4">
                    <a:lumMod val="50000"/>
                  </a:schemeClr>
                </a:solidFill>
              </a:rPr>
              <a:t>Стандартом.</a:t>
            </a:r>
            <a:endParaRPr lang="ru-RU" altLang="ru-RU" sz="3200" b="1" dirty="0" smtClean="0">
              <a:solidFill>
                <a:srgbClr val="1E578A"/>
              </a:solidFill>
            </a:endParaRPr>
          </a:p>
          <a:p>
            <a:pPr>
              <a:lnSpc>
                <a:spcPct val="80000"/>
              </a:lnSpc>
            </a:pPr>
            <a:endParaRPr lang="ru-RU" altLang="ru-RU" sz="2400" b="1" dirty="0" smtClean="0">
              <a:solidFill>
                <a:srgbClr val="1E578A"/>
              </a:solidFill>
            </a:endParaRPr>
          </a:p>
        </p:txBody>
      </p:sp>
    </p:spTree>
    <p:extLst>
      <p:ext uri="{BB962C8B-B14F-4D97-AF65-F5344CB8AC3E}">
        <p14:creationId xmlns:p14="http://schemas.microsoft.com/office/powerpoint/2010/main" val="2161679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2532185" y="1699847"/>
            <a:ext cx="8135815" cy="47438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09600" indent="-609600" algn="just">
              <a:lnSpc>
                <a:spcPct val="80000"/>
              </a:lnSpc>
            </a:pPr>
            <a:r>
              <a:rPr lang="ru-RU" sz="2000" b="1" dirty="0" smtClean="0">
                <a:latin typeface="Times New Roman" pitchFamily="18" charset="0"/>
              </a:rPr>
              <a:t>Оценивается любое</a:t>
            </a:r>
            <a:r>
              <a:rPr lang="ru-RU" sz="2000" dirty="0" smtClean="0">
                <a:latin typeface="Times New Roman" pitchFamily="18" charset="0"/>
              </a:rPr>
              <a:t>, особенно </a:t>
            </a:r>
            <a:r>
              <a:rPr lang="ru-RU" sz="2000" b="1" dirty="0" smtClean="0">
                <a:latin typeface="Times New Roman" pitchFamily="18" charset="0"/>
              </a:rPr>
              <a:t>успешное действие</a:t>
            </a:r>
            <a:r>
              <a:rPr lang="ru-RU" sz="2000" dirty="0" smtClean="0">
                <a:latin typeface="Times New Roman" pitchFamily="18" charset="0"/>
              </a:rPr>
              <a:t>, а </a:t>
            </a:r>
            <a:r>
              <a:rPr lang="ru-RU" sz="2000" b="1" dirty="0" smtClean="0">
                <a:latin typeface="Times New Roman" pitchFamily="18" charset="0"/>
              </a:rPr>
              <a:t>фиксируется отметкой только решение полноценной задачи</a:t>
            </a:r>
            <a:r>
              <a:rPr lang="ru-RU" sz="2000" dirty="0" smtClean="0">
                <a:latin typeface="Times New Roman" pitchFamily="18" charset="0"/>
              </a:rPr>
              <a:t>, т.е. умения по использованию знаний.</a:t>
            </a:r>
          </a:p>
          <a:p>
            <a:pPr marL="609600" indent="-609600" algn="just">
              <a:lnSpc>
                <a:spcPct val="80000"/>
              </a:lnSpc>
            </a:pPr>
            <a:r>
              <a:rPr lang="ru-RU" sz="2000" b="1" dirty="0" smtClean="0">
                <a:latin typeface="Times New Roman" pitchFamily="18" charset="0"/>
              </a:rPr>
              <a:t>За задачи, решенные при изучении новой темы, отметка ставится только по желанию ученика</a:t>
            </a:r>
            <a:r>
              <a:rPr lang="ru-RU" sz="2000" dirty="0" smtClean="0">
                <a:latin typeface="Times New Roman" pitchFamily="18" charset="0"/>
              </a:rPr>
              <a:t>, так как в процессе овладения умениями и знаниями по теме он имеет право на ошибку. За каждую задачу проверочной (контрольной) работы по итогам темы отметки ставятся всем ученикам, так как каждый должен показать, как он овладел умениями и знаниями по теме. </a:t>
            </a:r>
          </a:p>
          <a:p>
            <a:pPr marL="609600" indent="-609600" algn="just">
              <a:lnSpc>
                <a:spcPct val="80000"/>
              </a:lnSpc>
            </a:pPr>
            <a:r>
              <a:rPr lang="ru-RU" sz="2000" b="1" dirty="0" smtClean="0">
                <a:latin typeface="Times New Roman" pitchFamily="18" charset="0"/>
              </a:rPr>
              <a:t>Оценка ученика определяется по универсальной шкале трех уровней успешности</a:t>
            </a:r>
            <a:r>
              <a:rPr lang="ru-RU" sz="2000" dirty="0" smtClean="0">
                <a:latin typeface="Times New Roman" pitchFamily="18" charset="0"/>
              </a:rPr>
              <a:t>: </a:t>
            </a:r>
            <a:r>
              <a:rPr lang="ru-RU" sz="2000" b="1" dirty="0" smtClean="0">
                <a:latin typeface="Times New Roman" pitchFamily="18" charset="0"/>
              </a:rPr>
              <a:t>необходимый (базовый) уровень</a:t>
            </a:r>
            <a:r>
              <a:rPr lang="ru-RU" sz="2000" dirty="0" smtClean="0">
                <a:latin typeface="Times New Roman" pitchFamily="18" charset="0"/>
              </a:rPr>
              <a:t> - знания, соответствующие государственному стандарту, это «удовлетворительно» и  «хорошо»; </a:t>
            </a:r>
            <a:r>
              <a:rPr lang="ru-RU" sz="2000" b="1" dirty="0" smtClean="0">
                <a:latin typeface="Times New Roman" pitchFamily="18" charset="0"/>
              </a:rPr>
              <a:t>программный (повышенный) уровень</a:t>
            </a:r>
            <a:r>
              <a:rPr lang="ru-RU" sz="2000" dirty="0" smtClean="0">
                <a:latin typeface="Times New Roman" pitchFamily="18" charset="0"/>
              </a:rPr>
              <a:t>–функциональной грамотности – «отлично»; </a:t>
            </a:r>
            <a:r>
              <a:rPr lang="ru-RU" sz="2000" b="1" dirty="0" smtClean="0">
                <a:latin typeface="Times New Roman" pitchFamily="18" charset="0"/>
              </a:rPr>
              <a:t>необязательный</a:t>
            </a:r>
            <a:r>
              <a:rPr lang="ru-RU" sz="2000" dirty="0" smtClean="0">
                <a:latin typeface="Times New Roman" pitchFamily="18" charset="0"/>
              </a:rPr>
              <a:t> </a:t>
            </a:r>
            <a:r>
              <a:rPr lang="ru-RU" sz="2000" b="1" dirty="0" smtClean="0">
                <a:latin typeface="Times New Roman" pitchFamily="18" charset="0"/>
              </a:rPr>
              <a:t>максимальный уровень- </a:t>
            </a:r>
            <a:r>
              <a:rPr lang="ru-RU" sz="2000" dirty="0" smtClean="0">
                <a:latin typeface="Times New Roman" pitchFamily="18" charset="0"/>
              </a:rPr>
              <a:t>«превосходно».</a:t>
            </a:r>
            <a:endParaRPr lang="ru-RU" sz="2000" dirty="0">
              <a:latin typeface="Times New Roman" pitchFamily="18" charset="0"/>
            </a:endParaRPr>
          </a:p>
        </p:txBody>
      </p:sp>
      <p:sp>
        <p:nvSpPr>
          <p:cNvPr id="5" name="Rectangle 2"/>
          <p:cNvSpPr txBox="1">
            <a:spLocks noChangeArrowheads="1"/>
          </p:cNvSpPr>
          <p:nvPr/>
        </p:nvSpPr>
        <p:spPr bwMode="auto">
          <a:xfrm>
            <a:off x="2637692" y="609600"/>
            <a:ext cx="8572774" cy="1242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a:lstStyle>
          <a:p>
            <a:r>
              <a:rPr lang="ru-RU" sz="2400" b="1" i="1" dirty="0">
                <a:effectLst/>
              </a:rPr>
              <a:t>Что предлагается в новой системе </a:t>
            </a:r>
            <a:r>
              <a:rPr lang="ru-RU" sz="2400" b="1" i="1" dirty="0" smtClean="0">
                <a:effectLst/>
              </a:rPr>
              <a:t>оценивания? </a:t>
            </a:r>
          </a:p>
          <a:p>
            <a:r>
              <a:rPr lang="ru-RU" sz="2400" b="1" i="1" dirty="0" smtClean="0">
                <a:effectLst/>
              </a:rPr>
              <a:t>Предлагаются </a:t>
            </a:r>
            <a:r>
              <a:rPr lang="ru-RU" sz="2400" b="1" i="1" dirty="0">
                <a:effectLst/>
              </a:rPr>
              <a:t>следующие уровни достижения планируемых результатов.</a:t>
            </a:r>
          </a:p>
          <a:p>
            <a:endParaRPr lang="ru-RU" sz="3200" i="1" kern="0" dirty="0">
              <a:effectLst/>
              <a:latin typeface="+mn-lt"/>
            </a:endParaRPr>
          </a:p>
        </p:txBody>
      </p:sp>
    </p:spTree>
    <p:extLst>
      <p:ext uri="{BB962C8B-B14F-4D97-AF65-F5344CB8AC3E}">
        <p14:creationId xmlns:p14="http://schemas.microsoft.com/office/powerpoint/2010/main" val="2789940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amond(in)">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diamond(in)">
                                      <p:cBhvr>
                                        <p:cTn id="12" dur="20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diamond(in)">
                                      <p:cBhvr>
                                        <p:cTn id="17" dur="2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i="1" dirty="0" smtClean="0"/>
              <a:t>По каким критериям оценивать?</a:t>
            </a:r>
            <a:r>
              <a:rPr lang="ru-RU" dirty="0"/>
              <a:t/>
            </a:r>
            <a:br>
              <a:rPr lang="ru-RU" dirty="0"/>
            </a:br>
            <a:endParaRPr lang="ru-RU" dirty="0"/>
          </a:p>
        </p:txBody>
      </p:sp>
      <p:sp>
        <p:nvSpPr>
          <p:cNvPr id="3" name="Объект 2"/>
          <p:cNvSpPr>
            <a:spLocks noGrp="1"/>
          </p:cNvSpPr>
          <p:nvPr>
            <p:ph idx="1"/>
          </p:nvPr>
        </p:nvSpPr>
        <p:spPr>
          <a:xfrm>
            <a:off x="2063262" y="1677466"/>
            <a:ext cx="9917379" cy="4758503"/>
          </a:xfrm>
        </p:spPr>
        <p:txBody>
          <a:bodyPr>
            <a:normAutofit fontScale="70000" lnSpcReduction="20000"/>
          </a:bodyPr>
          <a:lstStyle/>
          <a:p>
            <a:pPr lvl="0" fontAlgn="base"/>
            <a:r>
              <a:rPr lang="ru-RU" sz="3100" b="1" dirty="0" smtClean="0">
                <a:solidFill>
                  <a:schemeClr val="tx1"/>
                </a:solidFill>
              </a:rPr>
              <a:t>Необходимый </a:t>
            </a:r>
            <a:r>
              <a:rPr lang="ru-RU" sz="3100" b="1" dirty="0">
                <a:solidFill>
                  <a:schemeClr val="tx1"/>
                </a:solidFill>
              </a:rPr>
              <a:t>уровень</a:t>
            </a:r>
            <a:r>
              <a:rPr lang="ru-RU" sz="3100" dirty="0">
                <a:solidFill>
                  <a:schemeClr val="tx1"/>
                </a:solidFill>
              </a:rPr>
              <a:t> (базовый) – решение типовой задачи, их решали много раз, где требовались отработанные действия и усвоенные знания. Оценка - «</a:t>
            </a:r>
            <a:r>
              <a:rPr lang="ru-RU" sz="3100" dirty="0" smtClean="0">
                <a:solidFill>
                  <a:schemeClr val="tx1"/>
                </a:solidFill>
              </a:rPr>
              <a:t>хорошо».</a:t>
            </a:r>
            <a:endParaRPr lang="ru-RU" sz="3100" dirty="0">
              <a:solidFill>
                <a:schemeClr val="tx1"/>
              </a:solidFill>
            </a:endParaRPr>
          </a:p>
          <a:p>
            <a:pPr lvl="0" fontAlgn="base"/>
            <a:r>
              <a:rPr lang="ru-RU" sz="3100" b="1" dirty="0">
                <a:solidFill>
                  <a:schemeClr val="tx1"/>
                </a:solidFill>
              </a:rPr>
              <a:t>Повышенный уровень</a:t>
            </a:r>
            <a:r>
              <a:rPr lang="ru-RU" sz="3100" dirty="0">
                <a:solidFill>
                  <a:schemeClr val="tx1"/>
                </a:solidFill>
              </a:rPr>
              <a:t> (программный) – решение нестандартной задачи, где потребовалось:</a:t>
            </a:r>
          </a:p>
          <a:p>
            <a:pPr lvl="0" fontAlgn="base"/>
            <a:r>
              <a:rPr lang="ru-RU" sz="3100" dirty="0">
                <a:solidFill>
                  <a:schemeClr val="tx1"/>
                </a:solidFill>
              </a:rPr>
              <a:t>- либо действие в новой, непривычной ситуации;</a:t>
            </a:r>
          </a:p>
          <a:p>
            <a:pPr lvl="0" fontAlgn="base"/>
            <a:r>
              <a:rPr lang="ru-RU" sz="3100" dirty="0">
                <a:solidFill>
                  <a:schemeClr val="tx1"/>
                </a:solidFill>
              </a:rPr>
              <a:t>- либо использование новых, усваиваемых в данный момент знаний.</a:t>
            </a:r>
          </a:p>
          <a:p>
            <a:pPr lvl="0" fontAlgn="base"/>
            <a:r>
              <a:rPr lang="ru-RU" sz="3100" dirty="0">
                <a:solidFill>
                  <a:schemeClr val="tx1"/>
                </a:solidFill>
              </a:rPr>
              <a:t>Умение действовать в нестандартной ситуации . Оценка: «отлично».</a:t>
            </a:r>
          </a:p>
          <a:p>
            <a:pPr lvl="0" fontAlgn="base"/>
            <a:r>
              <a:rPr lang="ru-RU" sz="3100" b="1" dirty="0">
                <a:solidFill>
                  <a:schemeClr val="tx1"/>
                </a:solidFill>
              </a:rPr>
              <a:t>Максимальный уровень</a:t>
            </a:r>
            <a:r>
              <a:rPr lang="ru-RU" sz="3100" dirty="0">
                <a:solidFill>
                  <a:schemeClr val="tx1"/>
                </a:solidFill>
              </a:rPr>
              <a:t> (</a:t>
            </a:r>
            <a:r>
              <a:rPr lang="ru-RU" sz="3100" dirty="0" err="1">
                <a:solidFill>
                  <a:schemeClr val="tx1"/>
                </a:solidFill>
              </a:rPr>
              <a:t>НЕобязательный</a:t>
            </a:r>
            <a:r>
              <a:rPr lang="ru-RU" sz="3100" dirty="0">
                <a:solidFill>
                  <a:schemeClr val="tx1"/>
                </a:solidFill>
              </a:rPr>
              <a:t>) - решение не </a:t>
            </a:r>
            <a:r>
              <a:rPr lang="ru-RU" sz="3100" dirty="0" err="1">
                <a:solidFill>
                  <a:schemeClr val="tx1"/>
                </a:solidFill>
              </a:rPr>
              <a:t>изучавшейся</a:t>
            </a:r>
            <a:r>
              <a:rPr lang="ru-RU" sz="3100" dirty="0">
                <a:solidFill>
                  <a:schemeClr val="tx1"/>
                </a:solidFill>
              </a:rPr>
              <a:t> в классе «сверхзадачи», для которой потребовались либо самостоятельно добытые, не </a:t>
            </a:r>
            <a:r>
              <a:rPr lang="ru-RU" sz="3100" dirty="0" err="1">
                <a:solidFill>
                  <a:schemeClr val="tx1"/>
                </a:solidFill>
              </a:rPr>
              <a:t>изучавшиеся</a:t>
            </a:r>
            <a:r>
              <a:rPr lang="ru-RU" sz="3100" dirty="0">
                <a:solidFill>
                  <a:schemeClr val="tx1"/>
                </a:solidFill>
              </a:rPr>
              <a:t> знания, либо новые, самостоятельно усвоенные умения и действия, требуемые на следующих ступенях образования. Оценка - «превосходно</a:t>
            </a:r>
            <a:r>
              <a:rPr lang="ru-RU" sz="3100" dirty="0" smtClean="0">
                <a:solidFill>
                  <a:schemeClr val="tx1"/>
                </a:solidFill>
              </a:rPr>
              <a:t>». </a:t>
            </a:r>
            <a:endParaRPr lang="ru-RU" sz="3100" dirty="0">
              <a:solidFill>
                <a:schemeClr val="tx1"/>
              </a:solidFill>
            </a:endParaRPr>
          </a:p>
          <a:p>
            <a:endParaRPr lang="ru-RU" dirty="0"/>
          </a:p>
        </p:txBody>
      </p:sp>
    </p:spTree>
    <p:extLst>
      <p:ext uri="{BB962C8B-B14F-4D97-AF65-F5344CB8AC3E}">
        <p14:creationId xmlns:p14="http://schemas.microsoft.com/office/powerpoint/2010/main" val="31187371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1138683936"/>
              </p:ext>
            </p:extLst>
          </p:nvPr>
        </p:nvGraphicFramePr>
        <p:xfrm>
          <a:off x="82060" y="-35169"/>
          <a:ext cx="12109940" cy="6859765"/>
        </p:xfrm>
        <a:graphic>
          <a:graphicData uri="http://schemas.openxmlformats.org/drawingml/2006/table">
            <a:tbl>
              <a:tblPr firstRow="1" firstCol="1" bandRow="1">
                <a:tableStyleId>{5C22544A-7EE6-4342-B048-85BDC9FD1C3A}</a:tableStyleId>
              </a:tblPr>
              <a:tblGrid>
                <a:gridCol w="6054970"/>
                <a:gridCol w="6054970"/>
              </a:tblGrid>
              <a:tr h="448261">
                <a:tc>
                  <a:txBody>
                    <a:bodyPr/>
                    <a:lstStyle/>
                    <a:p>
                      <a:pPr marL="0" lvl="0" indent="0" algn="ctr" fontAlgn="base">
                        <a:lnSpc>
                          <a:spcPts val="1575"/>
                        </a:lnSpc>
                        <a:spcAft>
                          <a:spcPts val="0"/>
                        </a:spcAft>
                        <a:buSzPts val="1000"/>
                        <a:buFont typeface="Symbol" panose="05050102010706020507" pitchFamily="18" charset="2"/>
                        <a:buNone/>
                        <a:tabLst>
                          <a:tab pos="457200" algn="l"/>
                        </a:tabLst>
                      </a:pPr>
                      <a:r>
                        <a:rPr lang="ru-RU" sz="1800" i="1" u="sng" dirty="0">
                          <a:solidFill>
                            <a:schemeClr val="accent4">
                              <a:lumMod val="50000"/>
                            </a:schemeClr>
                          </a:solidFill>
                          <a:effectLst/>
                        </a:rPr>
                        <a:t>Уровни успешности</a:t>
                      </a:r>
                      <a:endParaRPr lang="ru-RU" sz="1800" i="1" u="sng" dirty="0">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23277" marR="23277" marT="23277" marB="23277" anchor="b">
                    <a:solidFill>
                      <a:schemeClr val="bg2">
                        <a:lumMod val="75000"/>
                      </a:schemeClr>
                    </a:solidFill>
                  </a:tcPr>
                </a:tc>
                <a:tc>
                  <a:txBody>
                    <a:bodyPr/>
                    <a:lstStyle/>
                    <a:p>
                      <a:pPr marL="0" lvl="0" indent="0" algn="ctr" fontAlgn="base">
                        <a:lnSpc>
                          <a:spcPts val="1575"/>
                        </a:lnSpc>
                        <a:spcAft>
                          <a:spcPts val="0"/>
                        </a:spcAft>
                        <a:buSzPts val="1000"/>
                        <a:buFont typeface="Symbol" panose="05050102010706020507" pitchFamily="18" charset="2"/>
                        <a:buNone/>
                        <a:tabLst>
                          <a:tab pos="457200" algn="l"/>
                        </a:tabLst>
                      </a:pPr>
                      <a:r>
                        <a:rPr lang="ru-RU" sz="1800" i="1" u="sng" dirty="0">
                          <a:solidFill>
                            <a:schemeClr val="accent4">
                              <a:lumMod val="50000"/>
                            </a:schemeClr>
                          </a:solidFill>
                          <a:effectLst/>
                        </a:rPr>
                        <a:t>5-балльная шкала</a:t>
                      </a:r>
                      <a:endParaRPr lang="ru-RU" sz="1800" i="1" u="sng" dirty="0">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23277" marR="23277" marT="23277" marB="23277" anchor="b">
                    <a:solidFill>
                      <a:schemeClr val="bg2">
                        <a:lumMod val="75000"/>
                      </a:schemeClr>
                    </a:solidFill>
                  </a:tcPr>
                </a:tc>
              </a:tr>
              <a:tr h="1700375">
                <a:tc>
                  <a:txBody>
                    <a:bodyPr/>
                    <a:lstStyle/>
                    <a:p>
                      <a:pPr marL="0" lvl="0" indent="0" algn="ctr" fontAlgn="base">
                        <a:lnSpc>
                          <a:spcPts val="1575"/>
                        </a:lnSpc>
                        <a:spcAft>
                          <a:spcPts val="0"/>
                        </a:spcAft>
                        <a:buSzPts val="1000"/>
                        <a:buFont typeface="Symbol" panose="05050102010706020507" pitchFamily="18" charset="2"/>
                        <a:buNone/>
                        <a:tabLst>
                          <a:tab pos="457200" algn="l"/>
                        </a:tabLst>
                      </a:pPr>
                      <a:r>
                        <a:rPr lang="ru-RU" sz="1800" dirty="0">
                          <a:solidFill>
                            <a:schemeClr val="accent4">
                              <a:lumMod val="50000"/>
                            </a:schemeClr>
                          </a:solidFill>
                          <a:effectLst/>
                        </a:rPr>
                        <a:t>Не достигнут необходимый уровень</a:t>
                      </a:r>
                    </a:p>
                    <a:p>
                      <a:pPr marL="0" lvl="0" indent="0" algn="ctr" fontAlgn="base">
                        <a:lnSpc>
                          <a:spcPts val="1575"/>
                        </a:lnSpc>
                        <a:spcAft>
                          <a:spcPts val="0"/>
                        </a:spcAft>
                        <a:buSzPts val="1000"/>
                        <a:buFont typeface="Symbol" panose="05050102010706020507" pitchFamily="18" charset="2"/>
                        <a:buNone/>
                        <a:tabLst>
                          <a:tab pos="457200" algn="l"/>
                        </a:tabLst>
                      </a:pPr>
                      <a:r>
                        <a:rPr lang="ru-RU" sz="1800" dirty="0">
                          <a:solidFill>
                            <a:schemeClr val="accent4">
                              <a:lumMod val="50000"/>
                            </a:schemeClr>
                          </a:solidFill>
                          <a:effectLst/>
                        </a:rPr>
                        <a:t>Не решена типовая, много раз отработанная </a:t>
                      </a:r>
                      <a:r>
                        <a:rPr lang="ru-RU" sz="1800" dirty="0" smtClean="0">
                          <a:solidFill>
                            <a:schemeClr val="accent4">
                              <a:lumMod val="50000"/>
                            </a:schemeClr>
                          </a:solidFill>
                          <a:effectLst/>
                        </a:rPr>
                        <a:t>задача.</a:t>
                      </a:r>
                      <a:r>
                        <a:rPr lang="ru-RU" dirty="0" smtClean="0">
                          <a:solidFill>
                            <a:schemeClr val="accent4">
                              <a:lumMod val="50000"/>
                            </a:schemeClr>
                          </a:solidFill>
                        </a:rPr>
                        <a:t> Учащимся не освоено даже и половины планируемых результатов, которые осваивает большинство обучающихся; о том, что имеются значительные пробелы в знаниях, дальнейшее обучение затруднено. Ученик пробует выполнять задания, но допускает ошибки.</a:t>
                      </a:r>
                      <a:endParaRPr lang="ru-RU" sz="1800" dirty="0">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23277" marR="23277" marT="23277" marB="23277" anchor="b">
                    <a:solidFill>
                      <a:schemeClr val="bg2">
                        <a:lumMod val="75000"/>
                      </a:schemeClr>
                    </a:solidFill>
                  </a:tcPr>
                </a:tc>
                <a:tc>
                  <a:txBody>
                    <a:bodyPr/>
                    <a:lstStyle/>
                    <a:p>
                      <a:pPr marL="190500" indent="-228600" algn="ctr" fontAlgn="base">
                        <a:lnSpc>
                          <a:spcPts val="1575"/>
                        </a:lnSpc>
                        <a:spcAft>
                          <a:spcPts val="0"/>
                        </a:spcAft>
                        <a:tabLst>
                          <a:tab pos="457200" algn="l"/>
                        </a:tabLst>
                      </a:pPr>
                      <a:r>
                        <a:rPr lang="ru-RU" sz="1800" b="1" dirty="0">
                          <a:solidFill>
                            <a:schemeClr val="accent4">
                              <a:lumMod val="50000"/>
                            </a:schemeClr>
                          </a:solidFill>
                          <a:effectLst/>
                        </a:rPr>
                        <a:t>«2» (или 0) </a:t>
                      </a:r>
                      <a:r>
                        <a:rPr lang="ru-RU" sz="1800" b="1" dirty="0">
                          <a:solidFill>
                            <a:schemeClr val="accent4">
                              <a:lumMod val="50000"/>
                            </a:schemeClr>
                          </a:solidFill>
                          <a:effectLst/>
                          <a:sym typeface="Symbol" panose="05050102010706020507" pitchFamily="18" charset="2"/>
                        </a:rPr>
                        <a:t></a:t>
                      </a:r>
                      <a:r>
                        <a:rPr lang="ru-RU" sz="1800" b="1" dirty="0">
                          <a:solidFill>
                            <a:schemeClr val="accent4">
                              <a:lumMod val="50000"/>
                            </a:schemeClr>
                          </a:solidFill>
                          <a:effectLst/>
                        </a:rPr>
                        <a:t>ниже нормы,</a:t>
                      </a:r>
                    </a:p>
                    <a:p>
                      <a:pPr marL="190500" indent="-228600" algn="ctr" fontAlgn="base">
                        <a:lnSpc>
                          <a:spcPts val="1575"/>
                        </a:lnSpc>
                        <a:spcAft>
                          <a:spcPts val="0"/>
                        </a:spcAft>
                        <a:tabLst>
                          <a:tab pos="457200" algn="l"/>
                        </a:tabLst>
                      </a:pPr>
                      <a:r>
                        <a:rPr lang="ru-RU" sz="1800" b="1" dirty="0">
                          <a:solidFill>
                            <a:schemeClr val="accent4">
                              <a:lumMod val="50000"/>
                            </a:schemeClr>
                          </a:solidFill>
                          <a:effectLst/>
                        </a:rPr>
                        <a:t>неудовлетворительно</a:t>
                      </a:r>
                      <a:endParaRPr lang="ru-RU" sz="1800" b="1" dirty="0">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23277" marR="23277" marT="23277" marB="23277" anchor="b">
                    <a:solidFill>
                      <a:schemeClr val="bg2">
                        <a:lumMod val="75000"/>
                      </a:schemeClr>
                    </a:solidFill>
                  </a:tcPr>
                </a:tc>
              </a:tr>
              <a:tr h="1400224">
                <a:tc>
                  <a:txBody>
                    <a:bodyPr/>
                    <a:lstStyle/>
                    <a:p>
                      <a:pPr marL="190500" indent="-228600" algn="ctr" fontAlgn="base">
                        <a:lnSpc>
                          <a:spcPts val="1575"/>
                        </a:lnSpc>
                        <a:spcAft>
                          <a:spcPts val="0"/>
                        </a:spcAft>
                        <a:tabLst>
                          <a:tab pos="457200" algn="l"/>
                        </a:tabLst>
                      </a:pPr>
                      <a:r>
                        <a:rPr lang="ru-RU" sz="1800" dirty="0">
                          <a:solidFill>
                            <a:schemeClr val="accent4">
                              <a:lumMod val="50000"/>
                            </a:schemeClr>
                          </a:solidFill>
                          <a:effectLst/>
                        </a:rPr>
                        <a:t>Необходимый (базовый) уровень</a:t>
                      </a:r>
                    </a:p>
                    <a:p>
                      <a:pPr marL="190500" indent="-228600" algn="ctr" fontAlgn="base">
                        <a:lnSpc>
                          <a:spcPts val="1575"/>
                        </a:lnSpc>
                        <a:spcAft>
                          <a:spcPts val="0"/>
                        </a:spcAft>
                        <a:tabLst>
                          <a:tab pos="457200" algn="l"/>
                        </a:tabLst>
                      </a:pPr>
                      <a:r>
                        <a:rPr lang="ru-RU" sz="1800" dirty="0">
                          <a:solidFill>
                            <a:schemeClr val="accent4">
                              <a:lumMod val="50000"/>
                            </a:schemeClr>
                          </a:solidFill>
                          <a:effectLst/>
                        </a:rPr>
                        <a:t> </a:t>
                      </a:r>
                    </a:p>
                    <a:p>
                      <a:pPr marL="190500" indent="-228600" algn="ctr" fontAlgn="base">
                        <a:lnSpc>
                          <a:spcPts val="1575"/>
                        </a:lnSpc>
                        <a:spcAft>
                          <a:spcPts val="0"/>
                        </a:spcAft>
                        <a:tabLst>
                          <a:tab pos="457200" algn="l"/>
                        </a:tabLst>
                      </a:pPr>
                      <a:r>
                        <a:rPr lang="ru-RU" sz="1800" dirty="0">
                          <a:solidFill>
                            <a:schemeClr val="accent4">
                              <a:lumMod val="50000"/>
                            </a:schemeClr>
                          </a:solidFill>
                          <a:effectLst/>
                        </a:rPr>
                        <a:t>Решение типовой задачи, подобной тем, что решали уже много раз, где требовались отработанные умения и уже усвоенные знания</a:t>
                      </a:r>
                    </a:p>
                    <a:p>
                      <a:pPr marL="190500" indent="-228600" algn="ctr" fontAlgn="base">
                        <a:lnSpc>
                          <a:spcPts val="1575"/>
                        </a:lnSpc>
                        <a:spcAft>
                          <a:spcPts val="0"/>
                        </a:spcAft>
                        <a:tabLst>
                          <a:tab pos="457200" algn="l"/>
                        </a:tabLst>
                      </a:pPr>
                      <a:r>
                        <a:rPr lang="ru-RU" sz="1800" dirty="0">
                          <a:solidFill>
                            <a:schemeClr val="accent4">
                              <a:lumMod val="50000"/>
                            </a:schemeClr>
                          </a:solidFill>
                          <a:effectLst/>
                        </a:rPr>
                        <a:t> </a:t>
                      </a:r>
                      <a:endParaRPr lang="ru-RU" sz="1800" dirty="0">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23277" marR="23277" marT="23277" marB="23277" anchor="b">
                    <a:solidFill>
                      <a:schemeClr val="bg2">
                        <a:lumMod val="75000"/>
                      </a:schemeClr>
                    </a:solidFill>
                  </a:tcPr>
                </a:tc>
                <a:tc>
                  <a:txBody>
                    <a:bodyPr/>
                    <a:lstStyle/>
                    <a:p>
                      <a:pPr marL="190500" indent="-228600" algn="ctr" fontAlgn="base">
                        <a:lnSpc>
                          <a:spcPts val="1575"/>
                        </a:lnSpc>
                        <a:spcAft>
                          <a:spcPts val="0"/>
                        </a:spcAft>
                        <a:tabLst>
                          <a:tab pos="457200" algn="l"/>
                        </a:tabLst>
                      </a:pPr>
                      <a:r>
                        <a:rPr lang="ru-RU" sz="1800" b="1" dirty="0">
                          <a:solidFill>
                            <a:schemeClr val="accent4">
                              <a:lumMod val="50000"/>
                            </a:schemeClr>
                          </a:solidFill>
                          <a:effectLst/>
                        </a:rPr>
                        <a:t>«3» </a:t>
                      </a:r>
                      <a:r>
                        <a:rPr lang="ru-RU" sz="1800" b="1" dirty="0">
                          <a:solidFill>
                            <a:schemeClr val="accent4">
                              <a:lumMod val="50000"/>
                            </a:schemeClr>
                          </a:solidFill>
                          <a:effectLst/>
                          <a:sym typeface="Symbol" panose="05050102010706020507" pitchFamily="18" charset="2"/>
                        </a:rPr>
                        <a:t></a:t>
                      </a:r>
                      <a:r>
                        <a:rPr lang="ru-RU" sz="1800" b="1" dirty="0">
                          <a:solidFill>
                            <a:schemeClr val="accent4">
                              <a:lumMod val="50000"/>
                            </a:schemeClr>
                          </a:solidFill>
                          <a:effectLst/>
                        </a:rPr>
                        <a:t>норма, зачёт, удовлетворительно.</a:t>
                      </a:r>
                    </a:p>
                    <a:p>
                      <a:pPr marL="190500" indent="-228600" algn="ctr" fontAlgn="base">
                        <a:lnSpc>
                          <a:spcPts val="1575"/>
                        </a:lnSpc>
                        <a:spcAft>
                          <a:spcPts val="0"/>
                        </a:spcAft>
                        <a:tabLst>
                          <a:tab pos="457200" algn="l"/>
                        </a:tabLst>
                      </a:pPr>
                      <a:r>
                        <a:rPr lang="ru-RU" sz="1800" b="1" dirty="0">
                          <a:solidFill>
                            <a:schemeClr val="accent4">
                              <a:lumMod val="50000"/>
                            </a:schemeClr>
                          </a:solidFill>
                          <a:effectLst/>
                        </a:rPr>
                        <a:t>Частично успешное решение (с незначительной, не влияющей на результат ошибкой или с посторонней помощью в какой-то момент решения)</a:t>
                      </a:r>
                      <a:endParaRPr lang="ru-RU" sz="1800" b="1" dirty="0">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23277" marR="23277" marT="23277" marB="23277" anchor="b">
                    <a:solidFill>
                      <a:schemeClr val="bg2">
                        <a:lumMod val="75000"/>
                      </a:schemeClr>
                    </a:solidFill>
                  </a:tcPr>
                </a:tc>
              </a:tr>
              <a:tr h="337754">
                <a:tc>
                  <a:txBody>
                    <a:bodyPr/>
                    <a:lstStyle/>
                    <a:p>
                      <a:pPr algn="ctr">
                        <a:lnSpc>
                          <a:spcPct val="107000"/>
                        </a:lnSpc>
                      </a:pPr>
                      <a:endParaRPr lang="ru-RU" sz="1800" dirty="0">
                        <a:solidFill>
                          <a:schemeClr val="accent4">
                            <a:lumMod val="50000"/>
                          </a:schemeClr>
                        </a:solidFill>
                        <a:effectLst/>
                        <a:latin typeface="Calibri" panose="020F0502020204030204" pitchFamily="34" charset="0"/>
                      </a:endParaRPr>
                    </a:p>
                  </a:txBody>
                  <a:tcPr marL="23277" marR="23277" marT="23277" marB="23277" anchor="b">
                    <a:solidFill>
                      <a:schemeClr val="bg2">
                        <a:lumMod val="75000"/>
                      </a:schemeClr>
                    </a:solidFill>
                  </a:tcPr>
                </a:tc>
                <a:tc>
                  <a:txBody>
                    <a:bodyPr/>
                    <a:lstStyle/>
                    <a:p>
                      <a:pPr marL="190500" marR="0" lvl="0" indent="-228600" algn="ctr" defTabSz="914400" rtl="0" eaLnBrk="1" fontAlgn="base" latinLnBrk="0" hangingPunct="1">
                        <a:lnSpc>
                          <a:spcPts val="1575"/>
                        </a:lnSpc>
                        <a:spcBef>
                          <a:spcPts val="0"/>
                        </a:spcBef>
                        <a:spcAft>
                          <a:spcPts val="0"/>
                        </a:spcAft>
                        <a:buClrTx/>
                        <a:buSzTx/>
                        <a:buFontTx/>
                        <a:buNone/>
                        <a:tabLst>
                          <a:tab pos="457200" algn="l"/>
                        </a:tabLst>
                        <a:defRPr/>
                      </a:pPr>
                      <a:r>
                        <a:rPr lang="ru-RU" sz="1800" b="1" dirty="0">
                          <a:solidFill>
                            <a:schemeClr val="accent4">
                              <a:lumMod val="50000"/>
                            </a:schemeClr>
                          </a:solidFill>
                          <a:effectLst/>
                        </a:rPr>
                        <a:t>«4» </a:t>
                      </a:r>
                      <a:r>
                        <a:rPr lang="ru-RU" sz="1800" b="1" dirty="0">
                          <a:solidFill>
                            <a:schemeClr val="accent4">
                              <a:lumMod val="50000"/>
                            </a:schemeClr>
                          </a:solidFill>
                          <a:effectLst/>
                          <a:sym typeface="Symbol" panose="05050102010706020507" pitchFamily="18" charset="2"/>
                        </a:rPr>
                        <a:t></a:t>
                      </a:r>
                      <a:r>
                        <a:rPr lang="ru-RU" sz="1800" b="1" dirty="0">
                          <a:solidFill>
                            <a:schemeClr val="accent4">
                              <a:lumMod val="50000"/>
                            </a:schemeClr>
                          </a:solidFill>
                          <a:effectLst/>
                        </a:rPr>
                        <a:t> </a:t>
                      </a:r>
                      <a:r>
                        <a:rPr lang="ru-RU" sz="1800" b="1" dirty="0" smtClean="0">
                          <a:solidFill>
                            <a:schemeClr val="accent4">
                              <a:lumMod val="50000"/>
                            </a:schemeClr>
                          </a:solidFill>
                          <a:effectLst/>
                        </a:rPr>
                        <a:t>хорошо</a:t>
                      </a:r>
                      <a:r>
                        <a:rPr lang="ru-RU" sz="1800" b="1" baseline="0" dirty="0" smtClean="0">
                          <a:solidFill>
                            <a:schemeClr val="accent4">
                              <a:lumMod val="50000"/>
                            </a:schemeClr>
                          </a:solidFill>
                          <a:effectLst/>
                        </a:rPr>
                        <a:t> </a:t>
                      </a:r>
                      <a:r>
                        <a:rPr lang="ru-RU" sz="1800" b="1" dirty="0" smtClean="0">
                          <a:solidFill>
                            <a:schemeClr val="accent4">
                              <a:lumMod val="50000"/>
                            </a:schemeClr>
                          </a:solidFill>
                          <a:effectLst/>
                        </a:rPr>
                        <a:t> (решение задачи с недочётами).</a:t>
                      </a:r>
                    </a:p>
                  </a:txBody>
                  <a:tcPr marL="23277" marR="23277" marT="23277" marB="23277" anchor="b">
                    <a:solidFill>
                      <a:schemeClr val="bg2">
                        <a:lumMod val="75000"/>
                      </a:schemeClr>
                    </a:solidFill>
                  </a:tcPr>
                </a:tc>
              </a:tr>
              <a:tr h="1496894">
                <a:tc>
                  <a:txBody>
                    <a:bodyPr/>
                    <a:lstStyle/>
                    <a:p>
                      <a:pPr marL="0" marR="0" lvl="0" indent="0" algn="ctr" defTabSz="457200" rtl="0" eaLnBrk="1" fontAlgn="base" latinLnBrk="0" hangingPunct="1">
                        <a:lnSpc>
                          <a:spcPts val="1575"/>
                        </a:lnSpc>
                        <a:spcBef>
                          <a:spcPts val="0"/>
                        </a:spcBef>
                        <a:spcAft>
                          <a:spcPts val="0"/>
                        </a:spcAft>
                        <a:buClrTx/>
                        <a:buSzPts val="1000"/>
                        <a:buFont typeface="Symbol" panose="05050102010706020507" pitchFamily="18" charset="2"/>
                        <a:buNone/>
                        <a:tabLst>
                          <a:tab pos="457200" algn="l"/>
                        </a:tabLst>
                        <a:defRPr/>
                      </a:pPr>
                      <a:r>
                        <a:rPr lang="ru-RU" sz="1800" dirty="0">
                          <a:solidFill>
                            <a:schemeClr val="accent4">
                              <a:lumMod val="50000"/>
                            </a:schemeClr>
                          </a:solidFill>
                          <a:effectLst/>
                        </a:rPr>
                        <a:t>Повышенный уровень (программный</a:t>
                      </a:r>
                      <a:r>
                        <a:rPr lang="ru-RU" sz="1800" dirty="0" smtClean="0">
                          <a:solidFill>
                            <a:schemeClr val="accent4">
                              <a:lumMod val="50000"/>
                            </a:schemeClr>
                          </a:solidFill>
                          <a:effectLst/>
                        </a:rPr>
                        <a:t>)</a:t>
                      </a:r>
                      <a:r>
                        <a:rPr lang="ru-RU" sz="1800" dirty="0" smtClean="0">
                          <a:solidFill>
                            <a:schemeClr val="accent4">
                              <a:lumMod val="50000"/>
                            </a:schemeClr>
                          </a:solidFill>
                        </a:rPr>
                        <a:t> – это превышение базового уровня. Решение нестандартной задачи, где потребовалось либо применить знания по новой, изучаемой в данный момент теме,  либо «старые» знания и умения, но в новой, непривычной ситуации. </a:t>
                      </a:r>
                    </a:p>
                    <a:p>
                      <a:pPr marL="0" lvl="0" indent="0" algn="ctr" fontAlgn="base">
                        <a:lnSpc>
                          <a:spcPts val="1575"/>
                        </a:lnSpc>
                        <a:spcAft>
                          <a:spcPts val="0"/>
                        </a:spcAft>
                        <a:buSzPts val="1000"/>
                        <a:buFont typeface="Symbol" panose="05050102010706020507" pitchFamily="18" charset="2"/>
                        <a:buNone/>
                        <a:tabLst>
                          <a:tab pos="457200" algn="l"/>
                        </a:tabLst>
                      </a:pPr>
                      <a:endParaRPr lang="ru-RU" sz="1800" dirty="0">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23277" marR="23277" marT="23277" marB="23277" anchor="b">
                    <a:solidFill>
                      <a:schemeClr val="bg2">
                        <a:lumMod val="75000"/>
                      </a:schemeClr>
                    </a:solidFill>
                  </a:tcPr>
                </a:tc>
                <a:tc>
                  <a:txBody>
                    <a:bodyPr/>
                    <a:lstStyle/>
                    <a:p>
                      <a:pPr marL="0" marR="0" lvl="0" indent="0" algn="ctr" defTabSz="914400" rtl="0" eaLnBrk="1" fontAlgn="base" latinLnBrk="0" hangingPunct="1">
                        <a:lnSpc>
                          <a:spcPts val="1575"/>
                        </a:lnSpc>
                        <a:spcBef>
                          <a:spcPts val="0"/>
                        </a:spcBef>
                        <a:spcAft>
                          <a:spcPts val="0"/>
                        </a:spcAft>
                        <a:buClrTx/>
                        <a:buSzPts val="1000"/>
                        <a:buFont typeface="Symbol" panose="05050102010706020507" pitchFamily="18" charset="2"/>
                        <a:buNone/>
                        <a:tabLst>
                          <a:tab pos="457200" algn="l"/>
                        </a:tabLst>
                        <a:defRPr/>
                      </a:pPr>
                      <a:r>
                        <a:rPr lang="ru-RU" sz="1800" b="1" dirty="0">
                          <a:solidFill>
                            <a:schemeClr val="accent4">
                              <a:lumMod val="50000"/>
                            </a:schemeClr>
                          </a:solidFill>
                          <a:effectLst/>
                        </a:rPr>
                        <a:t>«5» - «отлично» или «почти отлично</a:t>
                      </a:r>
                      <a:r>
                        <a:rPr lang="ru-RU" sz="1800" b="1" dirty="0" smtClean="0">
                          <a:solidFill>
                            <a:schemeClr val="accent4">
                              <a:lumMod val="50000"/>
                            </a:schemeClr>
                          </a:solidFill>
                          <a:effectLst/>
                        </a:rPr>
                        <a:t>». </a:t>
                      </a:r>
                      <a:r>
                        <a:rPr lang="ru-RU" sz="1800" b="1" dirty="0" smtClean="0">
                          <a:solidFill>
                            <a:schemeClr val="accent4">
                              <a:lumMod val="50000"/>
                            </a:schemeClr>
                          </a:solidFill>
                          <a:effectLst/>
                        </a:rPr>
                        <a:t>Полностью успешное решение (без ошибок и полностью самостоятельно)</a:t>
                      </a:r>
                      <a:endParaRPr lang="ru-RU" sz="1800" b="1" dirty="0" smtClean="0">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23277" marR="23277" marT="23277" marB="23277" anchor="b">
                    <a:solidFill>
                      <a:schemeClr val="bg2">
                        <a:lumMod val="75000"/>
                      </a:schemeClr>
                    </a:solidFill>
                  </a:tcPr>
                </a:tc>
              </a:tr>
              <a:tr h="1474491">
                <a:tc>
                  <a:txBody>
                    <a:bodyPr/>
                    <a:lstStyle/>
                    <a:p>
                      <a:pPr marL="0" marR="0" lvl="0" indent="0" algn="ctr" defTabSz="457200" rtl="0" eaLnBrk="1" fontAlgn="base" latinLnBrk="0" hangingPunct="1">
                        <a:lnSpc>
                          <a:spcPts val="1575"/>
                        </a:lnSpc>
                        <a:spcBef>
                          <a:spcPts val="0"/>
                        </a:spcBef>
                        <a:spcAft>
                          <a:spcPts val="0"/>
                        </a:spcAft>
                        <a:buClrTx/>
                        <a:buSzPts val="1000"/>
                        <a:buFont typeface="Symbol" panose="05050102010706020507" pitchFamily="18" charset="2"/>
                        <a:buNone/>
                        <a:tabLst>
                          <a:tab pos="457200" algn="l"/>
                        </a:tabLst>
                        <a:defRPr/>
                      </a:pPr>
                      <a:r>
                        <a:rPr lang="ru-RU" sz="1800" dirty="0">
                          <a:solidFill>
                            <a:schemeClr val="accent4">
                              <a:lumMod val="50000"/>
                            </a:schemeClr>
                          </a:solidFill>
                          <a:effectLst/>
                        </a:rPr>
                        <a:t>Максимальный </a:t>
                      </a:r>
                      <a:r>
                        <a:rPr lang="ru-RU" sz="1800" dirty="0" smtClean="0">
                          <a:solidFill>
                            <a:schemeClr val="accent4">
                              <a:lumMod val="50000"/>
                            </a:schemeClr>
                          </a:solidFill>
                          <a:effectLst/>
                        </a:rPr>
                        <a:t>уровень.</a:t>
                      </a:r>
                      <a:r>
                        <a:rPr lang="ru-RU" sz="1800" baseline="0" dirty="0" smtClean="0">
                          <a:solidFill>
                            <a:schemeClr val="accent4">
                              <a:lumMod val="50000"/>
                            </a:schemeClr>
                          </a:solidFill>
                          <a:effectLst/>
                        </a:rPr>
                        <a:t> </a:t>
                      </a:r>
                      <a:r>
                        <a:rPr lang="ru-RU" sz="1800" dirty="0" smtClean="0">
                          <a:solidFill>
                            <a:schemeClr val="accent4">
                              <a:lumMod val="50000"/>
                            </a:schemeClr>
                          </a:solidFill>
                        </a:rPr>
                        <a:t> Этот уровень демонстрирует </a:t>
                      </a:r>
                      <a:r>
                        <a:rPr lang="ru-RU" sz="1800" i="1" dirty="0" smtClean="0">
                          <a:solidFill>
                            <a:schemeClr val="accent4">
                              <a:lumMod val="50000"/>
                            </a:schemeClr>
                          </a:solidFill>
                        </a:rPr>
                        <a:t>исключительные успехи отдельных </a:t>
                      </a:r>
                      <a:r>
                        <a:rPr lang="ru-RU" sz="1800" dirty="0" smtClean="0">
                          <a:solidFill>
                            <a:schemeClr val="accent4">
                              <a:lumMod val="50000"/>
                            </a:schemeClr>
                          </a:solidFill>
                        </a:rPr>
                        <a:t>учеников - </a:t>
                      </a:r>
                      <a:r>
                        <a:rPr lang="ru-RU" sz="1800" dirty="0" err="1" smtClean="0">
                          <a:solidFill>
                            <a:schemeClr val="accent4">
                              <a:lumMod val="50000"/>
                            </a:schemeClr>
                          </a:solidFill>
                        </a:rPr>
                        <a:t>сверхшкольных</a:t>
                      </a:r>
                      <a:r>
                        <a:rPr lang="ru-RU" sz="1800" dirty="0" smtClean="0">
                          <a:solidFill>
                            <a:schemeClr val="accent4">
                              <a:lumMod val="50000"/>
                            </a:schemeClr>
                          </a:solidFill>
                        </a:rPr>
                        <a:t> требований,</a:t>
                      </a:r>
                      <a:r>
                        <a:rPr lang="ru-RU" sz="1800" baseline="0" dirty="0" smtClean="0">
                          <a:solidFill>
                            <a:schemeClr val="accent4">
                              <a:lumMod val="50000"/>
                            </a:schemeClr>
                          </a:solidFill>
                        </a:rPr>
                        <a:t> </a:t>
                      </a:r>
                      <a:r>
                        <a:rPr lang="ru-RU" sz="1800" dirty="0" smtClean="0">
                          <a:solidFill>
                            <a:schemeClr val="accent4">
                              <a:lumMod val="50000"/>
                            </a:schemeClr>
                          </a:solidFill>
                        </a:rPr>
                        <a:t>для которых потребовались либо самостоятельно добытые, не </a:t>
                      </a:r>
                      <a:r>
                        <a:rPr lang="ru-RU" sz="1800" dirty="0" err="1" smtClean="0">
                          <a:solidFill>
                            <a:schemeClr val="accent4">
                              <a:lumMod val="50000"/>
                            </a:schemeClr>
                          </a:solidFill>
                        </a:rPr>
                        <a:t>изучавшиеся</a:t>
                      </a:r>
                      <a:r>
                        <a:rPr lang="ru-RU" sz="1800" dirty="0" smtClean="0">
                          <a:solidFill>
                            <a:schemeClr val="accent4">
                              <a:lumMod val="50000"/>
                            </a:schemeClr>
                          </a:solidFill>
                        </a:rPr>
                        <a:t> знания, либо новые, самостоятельно усвоенные умения и действия, требуемые на следующих ступенях образования.</a:t>
                      </a:r>
                      <a:endParaRPr lang="ru-RU" sz="1800" dirty="0">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23277" marR="23277" marT="23277" marB="23277" anchor="b">
                    <a:solidFill>
                      <a:schemeClr val="bg2">
                        <a:lumMod val="75000"/>
                      </a:schemeClr>
                    </a:solidFill>
                  </a:tcPr>
                </a:tc>
                <a:tc>
                  <a:txBody>
                    <a:bodyPr/>
                    <a:lstStyle/>
                    <a:p>
                      <a:pPr marL="0" lvl="0" indent="0" algn="ctr" fontAlgn="base">
                        <a:lnSpc>
                          <a:spcPts val="1575"/>
                        </a:lnSpc>
                        <a:spcAft>
                          <a:spcPts val="0"/>
                        </a:spcAft>
                        <a:buSzPts val="1000"/>
                        <a:buFont typeface="Symbol" panose="05050102010706020507" pitchFamily="18" charset="2"/>
                        <a:buNone/>
                        <a:tabLst>
                          <a:tab pos="457200" algn="l"/>
                        </a:tabLst>
                      </a:pPr>
                      <a:r>
                        <a:rPr lang="ru-RU" sz="1800" b="1" dirty="0">
                          <a:solidFill>
                            <a:schemeClr val="accent4">
                              <a:lumMod val="50000"/>
                            </a:schemeClr>
                          </a:solidFill>
                          <a:effectLst/>
                        </a:rPr>
                        <a:t>«5» </a:t>
                      </a:r>
                      <a:r>
                        <a:rPr lang="ru-RU" sz="1800" b="1" dirty="0" smtClean="0">
                          <a:solidFill>
                            <a:schemeClr val="accent4">
                              <a:lumMod val="50000"/>
                            </a:schemeClr>
                          </a:solidFill>
                          <a:effectLst/>
                        </a:rPr>
                        <a:t>-</a:t>
                      </a:r>
                      <a:r>
                        <a:rPr lang="ru-RU" sz="1800" b="1" baseline="0" dirty="0" smtClean="0">
                          <a:solidFill>
                            <a:schemeClr val="accent4">
                              <a:lumMod val="50000"/>
                            </a:schemeClr>
                          </a:solidFill>
                          <a:effectLst/>
                        </a:rPr>
                        <a:t> «превосходно</a:t>
                      </a:r>
                      <a:r>
                        <a:rPr lang="ru-RU" sz="1800" b="1" dirty="0" smtClean="0">
                          <a:solidFill>
                            <a:schemeClr val="accent4">
                              <a:lumMod val="50000"/>
                            </a:schemeClr>
                          </a:solidFill>
                          <a:effectLst/>
                        </a:rPr>
                        <a:t>», дополнительная отметка</a:t>
                      </a:r>
                      <a:endParaRPr lang="ru-RU" sz="1800" b="1" dirty="0">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23277" marR="23277" marT="23277" marB="23277" anchor="b">
                    <a:solidFill>
                      <a:schemeClr val="bg2">
                        <a:lumMod val="75000"/>
                      </a:schemeClr>
                    </a:solidFill>
                  </a:tcPr>
                </a:tc>
              </a:tr>
            </a:tbl>
          </a:graphicData>
        </a:graphic>
      </p:graphicFrame>
      <p:sp>
        <p:nvSpPr>
          <p:cNvPr id="5" name="Rectangle 1"/>
          <p:cNvSpPr>
            <a:spLocks noChangeArrowheads="1"/>
          </p:cNvSpPr>
          <p:nvPr/>
        </p:nvSpPr>
        <p:spPr bwMode="auto">
          <a:xfrm>
            <a:off x="-12993130" y="2540820"/>
            <a:ext cx="2592403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ru-RU" sz="1400" b="1" i="0" u="none" strike="noStrike" cap="none" normalizeH="0" baseline="0" smtClean="0">
                <a:ln>
                  <a:noFill/>
                </a:ln>
                <a:solidFill>
                  <a:schemeClr val="tx1"/>
                </a:solidFill>
                <a:effectLst/>
                <a:latin typeface="inherit"/>
                <a:ea typeface="Times New Roman" panose="02020603050405020304" pitchFamily="18" charset="0"/>
                <a:cs typeface="Helvetica" panose="020B0604020202020204" pitchFamily="34" charset="0"/>
              </a:rPr>
              <a:t>РЕКОМЕНДАЦИИ</a:t>
            </a:r>
            <a:r>
              <a:rPr kumimoji="0" lang="ru-RU" sz="1400" b="1" i="0" u="none" strike="noStrike" cap="none" normalizeH="0" baseline="0" smtClean="0">
                <a:ln>
                  <a:noFill/>
                </a:ln>
                <a:solidFill>
                  <a:schemeClr val="tx1"/>
                </a:solidFill>
                <a:effectLst/>
                <a:latin typeface="Calibri" panose="020F0502020204030204" pitchFamily="34" charset="0"/>
                <a:ea typeface="Times New Roman" panose="02020603050405020304" pitchFamily="18" charset="0"/>
                <a:cs typeface="Helvetica" panose="020B0604020202020204" pitchFamily="34" charset="0"/>
              </a:rPr>
              <a:t> ПО 6-МУ ПРАВИЛУ</a:t>
            </a:r>
            <a:endParaRPr kumimoji="0" lang="ru-RU"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417851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07476" y="316236"/>
            <a:ext cx="4911969" cy="6340197"/>
          </a:xfrm>
          <a:prstGeom prst="rect">
            <a:avLst/>
          </a:prstGeom>
        </p:spPr>
        <p:txBody>
          <a:bodyPr wrap="square">
            <a:spAutoFit/>
          </a:bodyPr>
          <a:lstStyle/>
          <a:p>
            <a:pPr algn="ctr">
              <a:spcAft>
                <a:spcPts val="0"/>
              </a:spcAft>
            </a:pPr>
            <a:r>
              <a:rPr lang="ru-RU" sz="1400" b="1" dirty="0" smtClean="0">
                <a:effectLst/>
                <a:latin typeface="Times New Roman" panose="02020603050405020304" pitchFamily="18" charset="0"/>
                <a:ea typeface="Times New Roman" panose="02020603050405020304" pitchFamily="18" charset="0"/>
              </a:rPr>
              <a:t>Диктант.</a:t>
            </a:r>
            <a:endParaRPr lang="ru-RU" sz="1400" dirty="0" smtClean="0">
              <a:effectLst/>
              <a:latin typeface="Times New Roman" panose="02020603050405020304" pitchFamily="18" charset="0"/>
              <a:ea typeface="Times New Roman" panose="02020603050405020304" pitchFamily="18" charset="0"/>
            </a:endParaRPr>
          </a:p>
          <a:p>
            <a:pPr algn="ctr">
              <a:spcAft>
                <a:spcPts val="0"/>
              </a:spcAft>
            </a:pPr>
            <a:r>
              <a:rPr lang="ru-RU" sz="1400" b="1" dirty="0" smtClean="0">
                <a:effectLst/>
                <a:latin typeface="Times New Roman" panose="02020603050405020304" pitchFamily="18" charset="0"/>
                <a:ea typeface="Times New Roman" panose="02020603050405020304" pitchFamily="18" charset="0"/>
              </a:rPr>
              <a:t>Ранняя весна.</a:t>
            </a:r>
            <a:endParaRPr lang="ru-RU" sz="1400" dirty="0" smtClean="0">
              <a:effectLst/>
              <a:latin typeface="Times New Roman" panose="02020603050405020304" pitchFamily="18" charset="0"/>
              <a:ea typeface="Times New Roman" panose="02020603050405020304" pitchFamily="18" charset="0"/>
            </a:endParaRPr>
          </a:p>
          <a:p>
            <a:pPr>
              <a:spcAft>
                <a:spcPts val="0"/>
              </a:spcAft>
            </a:pPr>
            <a:r>
              <a:rPr lang="ru-RU" sz="1400" dirty="0" smtClean="0">
                <a:effectLst/>
                <a:latin typeface="Times New Roman" panose="02020603050405020304" pitchFamily="18" charset="0"/>
                <a:ea typeface="Times New Roman" panose="02020603050405020304" pitchFamily="18" charset="0"/>
              </a:rPr>
              <a:t> </a:t>
            </a:r>
          </a:p>
          <a:p>
            <a:pPr>
              <a:spcAft>
                <a:spcPts val="0"/>
              </a:spcAft>
            </a:pPr>
            <a:r>
              <a:rPr lang="ru-RU" sz="1400" dirty="0" smtClean="0">
                <a:effectLst/>
                <a:latin typeface="Times New Roman" panose="02020603050405020304" pitchFamily="18" charset="0"/>
                <a:ea typeface="Times New Roman" panose="02020603050405020304" pitchFamily="18" charset="0"/>
              </a:rPr>
              <a:t>С земли сошел последний снег. Наступает радостное время года. Земля холодная. Ласковое весеннее солнце согревает все вокруг. Синее небо высокое. По небу плывет легкое облачко. Крепкий лед на реке потемнел. Сонный лес стоит голый. Пахучие почки уже набухли. На вербах отпали тонкие чешуйки, показались серенькие барашки. На земле лежит прошлогодняя листва, сухие травинки. В вершинах деревьев шумит весенний ветер. Счастливое время!</a:t>
            </a:r>
          </a:p>
          <a:p>
            <a:pPr>
              <a:spcAft>
                <a:spcPts val="0"/>
              </a:spcAft>
            </a:pPr>
            <a:r>
              <a:rPr lang="ru-RU" sz="1400" dirty="0" smtClean="0">
                <a:effectLst/>
                <a:latin typeface="Times New Roman" panose="02020603050405020304" pitchFamily="18" charset="0"/>
                <a:ea typeface="Times New Roman" panose="02020603050405020304" pitchFamily="18" charset="0"/>
              </a:rPr>
              <a:t> </a:t>
            </a:r>
          </a:p>
          <a:p>
            <a:pPr>
              <a:spcAft>
                <a:spcPts val="0"/>
              </a:spcAft>
            </a:pPr>
            <a:r>
              <a:rPr lang="ru-RU" sz="1400" b="1" dirty="0" smtClean="0">
                <a:effectLst/>
                <a:latin typeface="Times New Roman" panose="02020603050405020304" pitchFamily="18" charset="0"/>
                <a:ea typeface="Times New Roman" panose="02020603050405020304" pitchFamily="18" charset="0"/>
              </a:rPr>
              <a:t>Слова для справок: прошлогодняя, чешуйки.</a:t>
            </a:r>
            <a:endParaRPr lang="ru-RU" sz="1400" dirty="0" smtClean="0">
              <a:effectLst/>
              <a:latin typeface="Times New Roman" panose="02020603050405020304" pitchFamily="18" charset="0"/>
              <a:ea typeface="Times New Roman" panose="02020603050405020304" pitchFamily="18" charset="0"/>
            </a:endParaRPr>
          </a:p>
          <a:p>
            <a:pPr>
              <a:spcAft>
                <a:spcPts val="0"/>
              </a:spcAft>
            </a:pPr>
            <a:r>
              <a:rPr lang="ru-RU" sz="1400" dirty="0" smtClean="0">
                <a:effectLst/>
                <a:latin typeface="Times New Roman" panose="02020603050405020304" pitchFamily="18" charset="0"/>
                <a:ea typeface="Times New Roman" panose="02020603050405020304" pitchFamily="18" charset="0"/>
              </a:rPr>
              <a:t> </a:t>
            </a:r>
          </a:p>
          <a:p>
            <a:pPr>
              <a:spcAft>
                <a:spcPts val="0"/>
              </a:spcAft>
            </a:pPr>
            <a:r>
              <a:rPr lang="ru-RU" sz="1400" b="1" dirty="0" smtClean="0">
                <a:effectLst/>
                <a:latin typeface="Times New Roman" panose="02020603050405020304" pitchFamily="18" charset="0"/>
                <a:ea typeface="Times New Roman" panose="02020603050405020304" pitchFamily="18" charset="0"/>
              </a:rPr>
              <a:t>Задание:</a:t>
            </a:r>
            <a:endParaRPr lang="ru-RU" sz="1400" dirty="0" smtClean="0">
              <a:effectLst/>
              <a:latin typeface="Times New Roman" panose="02020603050405020304" pitchFamily="18" charset="0"/>
              <a:ea typeface="Times New Roman" panose="02020603050405020304" pitchFamily="18" charset="0"/>
            </a:endParaRPr>
          </a:p>
          <a:p>
            <a:pPr marL="342900" lvl="0" indent="-342900">
              <a:spcAft>
                <a:spcPts val="0"/>
              </a:spcAft>
              <a:buFont typeface="+mj-lt"/>
              <a:buAutoNum type="arabicPeriod"/>
            </a:pPr>
            <a:r>
              <a:rPr lang="ru-RU" sz="1400" dirty="0" smtClean="0">
                <a:effectLst/>
                <a:latin typeface="Times New Roman" panose="02020603050405020304" pitchFamily="18" charset="0"/>
                <a:ea typeface="Times New Roman" panose="02020603050405020304" pitchFamily="18" charset="0"/>
              </a:rPr>
              <a:t>Выписать три словосочетания существительных (мужского, женского и среднего рода) с прилагательными. Выделить окончания.</a:t>
            </a:r>
          </a:p>
          <a:p>
            <a:pPr marL="342900" lvl="0" indent="-342900">
              <a:spcAft>
                <a:spcPts val="0"/>
              </a:spcAft>
              <a:buFont typeface="+mj-lt"/>
              <a:buAutoNum type="arabicPeriod"/>
            </a:pPr>
            <a:r>
              <a:rPr lang="ru-RU" sz="1400" dirty="0" smtClean="0">
                <a:effectLst/>
                <a:latin typeface="Times New Roman" panose="02020603050405020304" pitchFamily="18" charset="0"/>
                <a:ea typeface="Times New Roman" panose="02020603050405020304" pitchFamily="18" charset="0"/>
              </a:rPr>
              <a:t>Подобрать синоним и антоним к словам:</a:t>
            </a:r>
          </a:p>
          <a:p>
            <a:pPr>
              <a:spcAft>
                <a:spcPts val="0"/>
              </a:spcAft>
            </a:pPr>
            <a:r>
              <a:rPr lang="ru-RU" sz="1400" dirty="0" smtClean="0">
                <a:effectLst/>
                <a:latin typeface="Times New Roman" panose="02020603050405020304" pitchFamily="18" charset="0"/>
                <a:ea typeface="Times New Roman" panose="02020603050405020304" pitchFamily="18" charset="0"/>
              </a:rPr>
              <a:t> </a:t>
            </a:r>
          </a:p>
          <a:p>
            <a:pPr>
              <a:spcAft>
                <a:spcPts val="0"/>
              </a:spcAft>
            </a:pPr>
            <a:r>
              <a:rPr lang="en-US" sz="1400" dirty="0" smtClean="0">
                <a:effectLst/>
                <a:latin typeface="Times New Roman" panose="02020603050405020304" pitchFamily="18" charset="0"/>
                <a:ea typeface="Times New Roman" panose="02020603050405020304" pitchFamily="18" charset="0"/>
              </a:rPr>
              <a:t>I</a:t>
            </a:r>
            <a:r>
              <a:rPr lang="ru-RU" sz="1400" dirty="0" smtClean="0">
                <a:effectLst/>
                <a:latin typeface="Times New Roman" panose="02020603050405020304" pitchFamily="18" charset="0"/>
                <a:ea typeface="Times New Roman" panose="02020603050405020304" pitchFamily="18" charset="0"/>
              </a:rPr>
              <a:t> –вариант                                                                </a:t>
            </a:r>
            <a:r>
              <a:rPr lang="en-US" sz="1400" dirty="0" smtClean="0">
                <a:effectLst/>
                <a:latin typeface="Times New Roman" panose="02020603050405020304" pitchFamily="18" charset="0"/>
                <a:ea typeface="Times New Roman" panose="02020603050405020304" pitchFamily="18" charset="0"/>
              </a:rPr>
              <a:t>II</a:t>
            </a:r>
            <a:r>
              <a:rPr lang="ru-RU" sz="1400" dirty="0" smtClean="0">
                <a:effectLst/>
                <a:latin typeface="Times New Roman" panose="02020603050405020304" pitchFamily="18" charset="0"/>
                <a:ea typeface="Times New Roman" panose="02020603050405020304" pitchFamily="18" charset="0"/>
              </a:rPr>
              <a:t> - вариант</a:t>
            </a:r>
          </a:p>
          <a:p>
            <a:pPr>
              <a:spcAft>
                <a:spcPts val="0"/>
              </a:spcAft>
            </a:pPr>
            <a:r>
              <a:rPr lang="ru-RU" sz="1400" dirty="0" smtClean="0">
                <a:effectLst/>
                <a:latin typeface="Times New Roman" panose="02020603050405020304" pitchFamily="18" charset="0"/>
                <a:ea typeface="Times New Roman" panose="02020603050405020304" pitchFamily="18" charset="0"/>
              </a:rPr>
              <a:t>ЛАСКОВОЕ                                                          ТОНКИЕ</a:t>
            </a:r>
          </a:p>
          <a:p>
            <a:pPr>
              <a:spcAft>
                <a:spcPts val="0"/>
              </a:spcAft>
            </a:pPr>
            <a:r>
              <a:rPr lang="ru-RU" sz="1400" dirty="0" smtClean="0">
                <a:effectLst/>
                <a:latin typeface="Times New Roman" panose="02020603050405020304" pitchFamily="18" charset="0"/>
                <a:ea typeface="Times New Roman" panose="02020603050405020304" pitchFamily="18" charset="0"/>
              </a:rPr>
              <a:t> </a:t>
            </a:r>
          </a:p>
          <a:p>
            <a:pPr>
              <a:spcAft>
                <a:spcPts val="0"/>
              </a:spcAft>
            </a:pPr>
            <a:r>
              <a:rPr lang="ru-RU" sz="1400" b="1" dirty="0" smtClean="0">
                <a:effectLst/>
                <a:latin typeface="Times New Roman" panose="02020603050405020304" pitchFamily="18" charset="0"/>
                <a:ea typeface="Times New Roman" panose="02020603050405020304" pitchFamily="18" charset="0"/>
              </a:rPr>
              <a:t>Задание максимального уровня:</a:t>
            </a:r>
            <a:endParaRPr lang="ru-RU" sz="1400" dirty="0" smtClean="0">
              <a:effectLst/>
              <a:latin typeface="Times New Roman" panose="02020603050405020304" pitchFamily="18" charset="0"/>
              <a:ea typeface="Times New Roman" panose="02020603050405020304" pitchFamily="18" charset="0"/>
            </a:endParaRPr>
          </a:p>
          <a:p>
            <a:pPr marL="342900" lvl="0" indent="-342900">
              <a:spcAft>
                <a:spcPts val="0"/>
              </a:spcAft>
              <a:buFont typeface="+mj-lt"/>
              <a:buAutoNum type="arabicPeriod"/>
            </a:pPr>
            <a:r>
              <a:rPr lang="ru-RU" sz="1400" dirty="0" smtClean="0">
                <a:effectLst/>
                <a:latin typeface="Times New Roman" panose="02020603050405020304" pitchFamily="18" charset="0"/>
                <a:ea typeface="Times New Roman" panose="02020603050405020304" pitchFamily="18" charset="0"/>
              </a:rPr>
              <a:t>Морфологический разбор имен прилагательных.</a:t>
            </a:r>
          </a:p>
          <a:p>
            <a:pPr>
              <a:spcAft>
                <a:spcPts val="0"/>
              </a:spcAft>
            </a:pPr>
            <a:r>
              <a:rPr lang="ru-RU" sz="1400" dirty="0" smtClean="0">
                <a:effectLst/>
                <a:latin typeface="Times New Roman" panose="02020603050405020304" pitchFamily="18" charset="0"/>
                <a:ea typeface="Times New Roman" panose="02020603050405020304" pitchFamily="18" charset="0"/>
              </a:rPr>
              <a:t> </a:t>
            </a:r>
          </a:p>
          <a:p>
            <a:pPr>
              <a:spcAft>
                <a:spcPts val="0"/>
              </a:spcAft>
            </a:pPr>
            <a:r>
              <a:rPr lang="en-US" sz="1400" dirty="0" smtClean="0">
                <a:effectLst/>
                <a:latin typeface="Times New Roman" panose="02020603050405020304" pitchFamily="18" charset="0"/>
                <a:ea typeface="Times New Roman" panose="02020603050405020304" pitchFamily="18" charset="0"/>
              </a:rPr>
              <a:t>I</a:t>
            </a:r>
            <a:r>
              <a:rPr lang="ru-RU" sz="1400" dirty="0" smtClean="0">
                <a:effectLst/>
                <a:latin typeface="Times New Roman" panose="02020603050405020304" pitchFamily="18" charset="0"/>
                <a:ea typeface="Times New Roman" panose="02020603050405020304" pitchFamily="18" charset="0"/>
              </a:rPr>
              <a:t>-вариант                                                                        </a:t>
            </a:r>
            <a:r>
              <a:rPr lang="en-US" sz="1400" dirty="0" smtClean="0">
                <a:effectLst/>
                <a:latin typeface="Times New Roman" panose="02020603050405020304" pitchFamily="18" charset="0"/>
                <a:ea typeface="Times New Roman" panose="02020603050405020304" pitchFamily="18" charset="0"/>
              </a:rPr>
              <a:t>II</a:t>
            </a:r>
            <a:r>
              <a:rPr lang="ru-RU" sz="1400" dirty="0" smtClean="0">
                <a:effectLst/>
                <a:latin typeface="Times New Roman" panose="02020603050405020304" pitchFamily="18" charset="0"/>
                <a:ea typeface="Times New Roman" panose="02020603050405020304" pitchFamily="18" charset="0"/>
              </a:rPr>
              <a:t>-вариант</a:t>
            </a:r>
          </a:p>
          <a:p>
            <a:r>
              <a:rPr lang="ru-RU" sz="1400" dirty="0" smtClean="0">
                <a:effectLst/>
                <a:latin typeface="Times New Roman" panose="02020603050405020304" pitchFamily="18" charset="0"/>
                <a:ea typeface="Times New Roman" panose="02020603050405020304" pitchFamily="18" charset="0"/>
              </a:rPr>
              <a:t>ЛЕГКОЕ ОБЛАЧКО                              </a:t>
            </a:r>
            <a:r>
              <a:rPr lang="ru-RU" sz="1400" dirty="0" smtClean="0">
                <a:effectLst/>
                <a:latin typeface="Times New Roman" panose="02020603050405020304" pitchFamily="18" charset="0"/>
                <a:ea typeface="Times New Roman" panose="02020603050405020304" pitchFamily="18" charset="0"/>
              </a:rPr>
              <a:t>СЧАСТЛИВОЕ ВРЕМЯ</a:t>
            </a:r>
          </a:p>
          <a:p>
            <a:pPr>
              <a:spcAft>
                <a:spcPts val="0"/>
              </a:spcAft>
            </a:pPr>
            <a:r>
              <a:rPr lang="ru-RU" sz="1400" dirty="0" smtClean="0">
                <a:effectLst/>
                <a:latin typeface="Times New Roman" panose="02020603050405020304" pitchFamily="18" charset="0"/>
                <a:ea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2432957324"/>
              </p:ext>
            </p:extLst>
          </p:nvPr>
        </p:nvGraphicFramePr>
        <p:xfrm>
          <a:off x="6119446" y="695606"/>
          <a:ext cx="6072554" cy="6092056"/>
        </p:xfrm>
        <a:graphic>
          <a:graphicData uri="http://schemas.openxmlformats.org/drawingml/2006/table">
            <a:tbl>
              <a:tblPr firstRow="1" bandRow="1">
                <a:tableStyleId>{5C22544A-7EE6-4342-B048-85BDC9FD1C3A}</a:tableStyleId>
              </a:tblPr>
              <a:tblGrid>
                <a:gridCol w="1641232"/>
                <a:gridCol w="2168768"/>
                <a:gridCol w="1594340"/>
                <a:gridCol w="668214"/>
              </a:tblGrid>
              <a:tr h="1411852">
                <a:tc>
                  <a:txBody>
                    <a:bodyPr/>
                    <a:lstStyle/>
                    <a:p>
                      <a:r>
                        <a:rPr lang="ru-RU" sz="1400" dirty="0" smtClean="0"/>
                        <a:t>Уровень успешности</a:t>
                      </a:r>
                      <a:endParaRPr lang="ru-RU" sz="14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sz="1400" b="1" i="1" kern="1200" dirty="0" smtClean="0">
                          <a:solidFill>
                            <a:schemeClr val="lt1"/>
                          </a:solidFill>
                          <a:effectLst/>
                          <a:latin typeface="+mn-lt"/>
                          <a:ea typeface="+mn-ea"/>
                          <a:cs typeface="+mn-cs"/>
                        </a:rPr>
                        <a:t>Ученик научится</a:t>
                      </a:r>
                      <a:endParaRPr lang="ru-RU" sz="1400" b="1" kern="1200" dirty="0" smtClean="0">
                        <a:solidFill>
                          <a:schemeClr val="lt1"/>
                        </a:solidFill>
                        <a:effectLst/>
                        <a:latin typeface="+mn-lt"/>
                        <a:ea typeface="+mn-ea"/>
                        <a:cs typeface="+mn-cs"/>
                      </a:endParaRPr>
                    </a:p>
                    <a:p>
                      <a:endParaRPr lang="ru-RU" sz="1400" dirty="0"/>
                    </a:p>
                  </a:txBody>
                  <a:tcPr/>
                </a:tc>
                <a:tc>
                  <a:txBody>
                    <a:bodyPr/>
                    <a:lstStyle/>
                    <a:p>
                      <a:r>
                        <a:rPr lang="ru-RU" sz="1400" b="1" i="1" kern="1200" dirty="0" smtClean="0">
                          <a:solidFill>
                            <a:schemeClr val="lt1"/>
                          </a:solidFill>
                          <a:effectLst/>
                          <a:latin typeface="+mn-lt"/>
                          <a:ea typeface="+mn-ea"/>
                          <a:cs typeface="+mn-cs"/>
                        </a:rPr>
                        <a:t>Ученик получит возможность научиться</a:t>
                      </a:r>
                      <a:endParaRPr lang="ru-RU" sz="1400" dirty="0"/>
                    </a:p>
                  </a:txBody>
                  <a:tcPr/>
                </a:tc>
                <a:tc>
                  <a:txBody>
                    <a:bodyPr/>
                    <a:lstStyle/>
                    <a:p>
                      <a:r>
                        <a:rPr lang="ru-RU" sz="1400" dirty="0" smtClean="0"/>
                        <a:t>От</a:t>
                      </a:r>
                    </a:p>
                    <a:p>
                      <a:r>
                        <a:rPr lang="ru-RU" sz="1400" dirty="0" smtClean="0"/>
                        <a:t>метка</a:t>
                      </a:r>
                      <a:endParaRPr lang="ru-RU" sz="1400" dirty="0"/>
                    </a:p>
                  </a:txBody>
                  <a:tcPr/>
                </a:tc>
              </a:tr>
              <a:tr h="148683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sz="1400" b="1" dirty="0" smtClean="0">
                          <a:solidFill>
                            <a:schemeClr val="accent4">
                              <a:lumMod val="50000"/>
                            </a:schemeClr>
                          </a:solidFill>
                          <a:effectLst/>
                        </a:rPr>
                        <a:t>Необходимый (базовый) уровень «удовлетвори</a:t>
                      </a:r>
                    </a:p>
                    <a:p>
                      <a:pPr marL="0" marR="0" indent="0" algn="l" defTabSz="457200" rtl="0" eaLnBrk="1" fontAlgn="auto" latinLnBrk="0" hangingPunct="1">
                        <a:lnSpc>
                          <a:spcPct val="100000"/>
                        </a:lnSpc>
                        <a:spcBef>
                          <a:spcPts val="0"/>
                        </a:spcBef>
                        <a:spcAft>
                          <a:spcPts val="0"/>
                        </a:spcAft>
                        <a:buClrTx/>
                        <a:buSzTx/>
                        <a:buFontTx/>
                        <a:buNone/>
                        <a:tabLst/>
                        <a:defRPr/>
                      </a:pPr>
                      <a:r>
                        <a:rPr lang="ru-RU" sz="1400" b="1" dirty="0" err="1" smtClean="0">
                          <a:solidFill>
                            <a:schemeClr val="accent4">
                              <a:lumMod val="50000"/>
                            </a:schemeClr>
                          </a:solidFill>
                          <a:effectLst/>
                        </a:rPr>
                        <a:t>тельно</a:t>
                      </a:r>
                      <a:r>
                        <a:rPr lang="ru-RU" sz="1400" b="1" dirty="0" smtClean="0">
                          <a:solidFill>
                            <a:schemeClr val="accent4">
                              <a:lumMod val="50000"/>
                            </a:schemeClr>
                          </a:solidFill>
                          <a:effectLst/>
                        </a:rPr>
                        <a:t>» и «хорошо»</a:t>
                      </a:r>
                    </a:p>
                  </a:txBody>
                  <a:tcPr/>
                </a:tc>
                <a:tc>
                  <a:txBody>
                    <a:bodyPr/>
                    <a:lstStyle/>
                    <a:p>
                      <a:r>
                        <a:rPr lang="ru-RU" sz="1400" dirty="0" smtClean="0">
                          <a:effectLst/>
                          <a:latin typeface="Times New Roman" panose="02020603050405020304" pitchFamily="18" charset="0"/>
                          <a:ea typeface="Times New Roman" panose="02020603050405020304" pitchFamily="18" charset="0"/>
                        </a:rPr>
                        <a:t>Выписать три словосочетания существительных (мужского, женского и среднего рода) с прилагательными. </a:t>
                      </a:r>
                      <a:endParaRPr lang="ru-RU" sz="1400" dirty="0"/>
                    </a:p>
                  </a:txBody>
                  <a:tcPr/>
                </a:tc>
                <a:tc>
                  <a:txBody>
                    <a:bodyPr/>
                    <a:lstStyle/>
                    <a:p>
                      <a:endParaRPr lang="ru-RU" sz="1400" dirty="0"/>
                    </a:p>
                  </a:txBody>
                  <a:tcPr/>
                </a:tc>
                <a:tc>
                  <a:txBody>
                    <a:bodyPr/>
                    <a:lstStyle/>
                    <a:p>
                      <a:r>
                        <a:rPr lang="ru-RU" sz="1400" dirty="0" smtClean="0"/>
                        <a:t>3 или 4</a:t>
                      </a:r>
                      <a:endParaRPr lang="ru-RU" sz="1400" dirty="0"/>
                    </a:p>
                  </a:txBody>
                  <a:tcPr/>
                </a:tc>
              </a:tr>
              <a:tr h="131295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sz="1400" b="1" dirty="0" smtClean="0">
                          <a:solidFill>
                            <a:schemeClr val="accent4">
                              <a:lumMod val="50000"/>
                            </a:schemeClr>
                          </a:solidFill>
                          <a:effectLst/>
                        </a:rPr>
                        <a:t>Необходимый (базовый) уровень «удовлетвори</a:t>
                      </a:r>
                    </a:p>
                    <a:p>
                      <a:pPr marL="0" marR="0" indent="0" algn="l" defTabSz="457200" rtl="0" eaLnBrk="1" fontAlgn="auto" latinLnBrk="0" hangingPunct="1">
                        <a:lnSpc>
                          <a:spcPct val="100000"/>
                        </a:lnSpc>
                        <a:spcBef>
                          <a:spcPts val="0"/>
                        </a:spcBef>
                        <a:spcAft>
                          <a:spcPts val="0"/>
                        </a:spcAft>
                        <a:buClrTx/>
                        <a:buSzTx/>
                        <a:buFontTx/>
                        <a:buNone/>
                        <a:tabLst/>
                        <a:defRPr/>
                      </a:pPr>
                      <a:r>
                        <a:rPr lang="ru-RU" sz="1400" b="1" dirty="0" err="1" smtClean="0">
                          <a:solidFill>
                            <a:schemeClr val="accent4">
                              <a:lumMod val="50000"/>
                            </a:schemeClr>
                          </a:solidFill>
                          <a:effectLst/>
                        </a:rPr>
                        <a:t>тельно</a:t>
                      </a:r>
                      <a:r>
                        <a:rPr lang="ru-RU" sz="1400" b="1" dirty="0" smtClean="0">
                          <a:solidFill>
                            <a:schemeClr val="accent4">
                              <a:lumMod val="50000"/>
                            </a:schemeClr>
                          </a:solidFill>
                          <a:effectLst/>
                        </a:rPr>
                        <a:t>» и «хорошо</a:t>
                      </a:r>
                      <a:r>
                        <a:rPr lang="ru-RU" sz="1400" b="1" dirty="0" smtClean="0">
                          <a:solidFill>
                            <a:schemeClr val="accent4">
                              <a:lumMod val="50000"/>
                            </a:schemeClr>
                          </a:solidFill>
                          <a:effectLst/>
                        </a:rPr>
                        <a:t>»</a:t>
                      </a:r>
                      <a:endParaRPr lang="ru-RU" sz="1400" b="1" dirty="0" smtClean="0">
                        <a:solidFill>
                          <a:schemeClr val="accent4">
                            <a:lumMod val="50000"/>
                          </a:schemeClr>
                        </a:solidFill>
                        <a:effectLst/>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ru-RU" sz="1400" dirty="0" smtClean="0">
                          <a:effectLst/>
                          <a:latin typeface="Times New Roman" panose="02020603050405020304" pitchFamily="18" charset="0"/>
                          <a:ea typeface="Times New Roman" panose="02020603050405020304" pitchFamily="18" charset="0"/>
                        </a:rPr>
                        <a:t>Выделить окончания.</a:t>
                      </a:r>
                    </a:p>
                    <a:p>
                      <a:endParaRPr lang="ru-RU" sz="1400" dirty="0"/>
                    </a:p>
                  </a:txBody>
                  <a:tcPr/>
                </a:tc>
                <a:tc>
                  <a:txBody>
                    <a:bodyPr/>
                    <a:lstStyle/>
                    <a:p>
                      <a:endParaRPr lang="ru-RU" sz="1400" dirty="0"/>
                    </a:p>
                  </a:txBody>
                  <a:tcPr/>
                </a:tc>
                <a:tc>
                  <a:txBody>
                    <a:bodyPr/>
                    <a:lstStyle/>
                    <a:p>
                      <a:r>
                        <a:rPr lang="ru-RU" sz="1400" dirty="0" smtClean="0"/>
                        <a:t>3 или 4</a:t>
                      </a:r>
                      <a:endParaRPr lang="ru-RU" sz="1400" dirty="0"/>
                    </a:p>
                  </a:txBody>
                  <a:tcPr/>
                </a:tc>
              </a:tr>
              <a:tr h="937735">
                <a:tc>
                  <a:txBody>
                    <a:bodyPr/>
                    <a:lstStyle/>
                    <a:p>
                      <a:r>
                        <a:rPr lang="ru-RU" sz="1400" b="1" dirty="0" smtClean="0">
                          <a:solidFill>
                            <a:schemeClr val="accent4">
                              <a:lumMod val="50000"/>
                            </a:schemeClr>
                          </a:solidFill>
                          <a:effectLst/>
                        </a:rPr>
                        <a:t>Повышенный уровень (программный)</a:t>
                      </a:r>
                    </a:p>
                    <a:p>
                      <a:r>
                        <a:rPr lang="ru-RU" sz="1400" b="1" dirty="0" smtClean="0">
                          <a:solidFill>
                            <a:schemeClr val="accent4">
                              <a:lumMod val="50000"/>
                            </a:schemeClr>
                          </a:solidFill>
                          <a:effectLst/>
                        </a:rPr>
                        <a:t>«отлично»</a:t>
                      </a:r>
                      <a:r>
                        <a:rPr lang="ru-RU" sz="1400" b="1" dirty="0" smtClean="0">
                          <a:solidFill>
                            <a:schemeClr val="accent4">
                              <a:lumMod val="50000"/>
                            </a:schemeClr>
                          </a:solidFill>
                        </a:rPr>
                        <a:t> </a:t>
                      </a:r>
                      <a:endParaRPr lang="ru-RU" sz="1400" b="1" dirty="0"/>
                    </a:p>
                  </a:txBody>
                  <a:tcPr/>
                </a:tc>
                <a:tc>
                  <a:txBody>
                    <a:bodyPr/>
                    <a:lstStyle/>
                    <a:p>
                      <a:r>
                        <a:rPr lang="ru-RU" sz="1400" dirty="0" smtClean="0">
                          <a:effectLst/>
                          <a:latin typeface="Times New Roman" panose="02020603050405020304" pitchFamily="18" charset="0"/>
                          <a:ea typeface="Times New Roman" panose="02020603050405020304" pitchFamily="18" charset="0"/>
                        </a:rPr>
                        <a:t>Подобрать синоним и антоним к словам</a:t>
                      </a:r>
                      <a:endParaRPr lang="ru-RU" sz="1400" dirty="0"/>
                    </a:p>
                  </a:txBody>
                  <a:tcPr/>
                </a:tc>
                <a:tc>
                  <a:txBody>
                    <a:bodyPr/>
                    <a:lstStyle/>
                    <a:p>
                      <a:endParaRPr lang="ru-RU" sz="1400" dirty="0"/>
                    </a:p>
                  </a:txBody>
                  <a:tcPr/>
                </a:tc>
                <a:tc>
                  <a:txBody>
                    <a:bodyPr/>
                    <a:lstStyle/>
                    <a:p>
                      <a:r>
                        <a:rPr lang="ru-RU" sz="1400" dirty="0" smtClean="0"/>
                        <a:t>5</a:t>
                      </a:r>
                      <a:endParaRPr lang="ru-RU" sz="1400" dirty="0"/>
                    </a:p>
                  </a:txBody>
                  <a:tcPr/>
                </a:tc>
              </a:tr>
              <a:tr h="876886">
                <a:tc>
                  <a:txBody>
                    <a:bodyPr/>
                    <a:lstStyle/>
                    <a:p>
                      <a:r>
                        <a:rPr lang="ru-RU" sz="1400" b="1" dirty="0" smtClean="0">
                          <a:solidFill>
                            <a:schemeClr val="accent4">
                              <a:lumMod val="50000"/>
                            </a:schemeClr>
                          </a:solidFill>
                          <a:effectLst/>
                        </a:rPr>
                        <a:t>Максимальный уровень</a:t>
                      </a:r>
                      <a:r>
                        <a:rPr lang="ru-RU" sz="1400" b="1" baseline="0" dirty="0" smtClean="0">
                          <a:solidFill>
                            <a:schemeClr val="accent4">
                              <a:lumMod val="50000"/>
                            </a:schemeClr>
                          </a:solidFill>
                          <a:effectLst/>
                        </a:rPr>
                        <a:t> «превосходно»</a:t>
                      </a:r>
                    </a:p>
                  </a:txBody>
                  <a:tcPr/>
                </a:tc>
                <a:tc>
                  <a:txBody>
                    <a:bodyPr/>
                    <a:lstStyle/>
                    <a:p>
                      <a:endParaRPr lang="ru-RU" sz="1400" dirty="0"/>
                    </a:p>
                  </a:txBody>
                  <a:tcPr/>
                </a:tc>
                <a:tc>
                  <a:txBody>
                    <a:bodyPr/>
                    <a:lstStyle/>
                    <a:p>
                      <a:r>
                        <a:rPr lang="ru-RU" sz="1400" dirty="0" smtClean="0">
                          <a:effectLst/>
                          <a:latin typeface="Times New Roman" panose="02020603050405020304" pitchFamily="18" charset="0"/>
                          <a:ea typeface="Times New Roman" panose="02020603050405020304" pitchFamily="18" charset="0"/>
                        </a:rPr>
                        <a:t>Морфологический разбор имен прилагательных</a:t>
                      </a:r>
                      <a:endParaRPr lang="ru-RU" sz="1400" dirty="0"/>
                    </a:p>
                  </a:txBody>
                  <a:tcPr/>
                </a:tc>
                <a:tc>
                  <a:txBody>
                    <a:bodyPr/>
                    <a:lstStyle/>
                    <a:p>
                      <a:r>
                        <a:rPr lang="ru-RU" sz="1400" dirty="0" smtClean="0"/>
                        <a:t>5 </a:t>
                      </a:r>
                      <a:r>
                        <a:rPr lang="ru-RU" sz="1400" dirty="0" err="1" smtClean="0"/>
                        <a:t>дополн</a:t>
                      </a:r>
                      <a:r>
                        <a:rPr lang="ru-RU" sz="1400" dirty="0" smtClean="0"/>
                        <a:t>.</a:t>
                      </a:r>
                      <a:endParaRPr lang="ru-RU" sz="1400" dirty="0"/>
                    </a:p>
                  </a:txBody>
                  <a:tcPr/>
                </a:tc>
              </a:tr>
            </a:tbl>
          </a:graphicData>
        </a:graphic>
      </p:graphicFrame>
      <p:sp>
        <p:nvSpPr>
          <p:cNvPr id="6" name="Прямоугольник 5"/>
          <p:cNvSpPr/>
          <p:nvPr/>
        </p:nvSpPr>
        <p:spPr>
          <a:xfrm>
            <a:off x="7268308" y="316236"/>
            <a:ext cx="3212124" cy="410882"/>
          </a:xfrm>
          <a:prstGeom prst="rect">
            <a:avLst/>
          </a:prstGeom>
        </p:spPr>
        <p:txBody>
          <a:bodyPr wrap="square">
            <a:spAutoFit/>
          </a:bodyPr>
          <a:lstStyle/>
          <a:p>
            <a:pPr algn="just">
              <a:lnSpc>
                <a:spcPct val="115000"/>
              </a:lnSpc>
              <a:spcAft>
                <a:spcPts val="0"/>
              </a:spcAft>
            </a:pPr>
            <a:r>
              <a:rPr lang="ru-RU" b="1" dirty="0" smtClean="0">
                <a:effectLst/>
                <a:latin typeface="Times New Roman" panose="02020603050405020304" pitchFamily="18" charset="0"/>
                <a:ea typeface="Times New Roman" panose="02020603050405020304" pitchFamily="18" charset="0"/>
                <a:cs typeface="Times New Roman" panose="02020603050405020304" pitchFamily="18" charset="0"/>
              </a:rPr>
              <a:t>Предметные результаты</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718438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val="2854701704"/>
              </p:ext>
            </p:extLst>
          </p:nvPr>
        </p:nvGraphicFramePr>
        <p:xfrm>
          <a:off x="3176954" y="129419"/>
          <a:ext cx="9015046" cy="6514895"/>
        </p:xfrm>
        <a:graphic>
          <a:graphicData uri="http://schemas.openxmlformats.org/drawingml/2006/table">
            <a:tbl>
              <a:tblPr firstRow="1" bandRow="1">
                <a:tableStyleId>{5C22544A-7EE6-4342-B048-85BDC9FD1C3A}</a:tableStyleId>
              </a:tblPr>
              <a:tblGrid>
                <a:gridCol w="2436500"/>
                <a:gridCol w="3436761"/>
                <a:gridCol w="2149784"/>
                <a:gridCol w="992001"/>
              </a:tblGrid>
              <a:tr h="793225">
                <a:tc>
                  <a:txBody>
                    <a:bodyPr/>
                    <a:lstStyle/>
                    <a:p>
                      <a:r>
                        <a:rPr lang="ru-RU" sz="1200" dirty="0" smtClean="0"/>
                        <a:t>Уровень успешности</a:t>
                      </a:r>
                      <a:endParaRPr lang="ru-RU"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sz="1200" b="1" i="1" kern="1200" dirty="0" smtClean="0">
                          <a:solidFill>
                            <a:schemeClr val="lt1"/>
                          </a:solidFill>
                          <a:effectLst/>
                          <a:latin typeface="+mn-lt"/>
                          <a:ea typeface="+mn-ea"/>
                          <a:cs typeface="+mn-cs"/>
                        </a:rPr>
                        <a:t>Ученик научится</a:t>
                      </a:r>
                      <a:endParaRPr lang="ru-RU" sz="1200" b="1" kern="1200" dirty="0" smtClean="0">
                        <a:solidFill>
                          <a:schemeClr val="lt1"/>
                        </a:solidFill>
                        <a:effectLst/>
                        <a:latin typeface="+mn-lt"/>
                        <a:ea typeface="+mn-ea"/>
                        <a:cs typeface="+mn-cs"/>
                      </a:endParaRPr>
                    </a:p>
                    <a:p>
                      <a:endParaRPr lang="ru-RU" sz="1200" dirty="0"/>
                    </a:p>
                  </a:txBody>
                  <a:tcPr/>
                </a:tc>
                <a:tc>
                  <a:txBody>
                    <a:bodyPr/>
                    <a:lstStyle/>
                    <a:p>
                      <a:r>
                        <a:rPr lang="ru-RU" sz="1200" b="1" i="1" kern="1200" dirty="0" smtClean="0">
                          <a:solidFill>
                            <a:schemeClr val="lt1"/>
                          </a:solidFill>
                          <a:effectLst/>
                          <a:latin typeface="+mn-lt"/>
                          <a:ea typeface="+mn-ea"/>
                          <a:cs typeface="+mn-cs"/>
                        </a:rPr>
                        <a:t>Ученик получит возможность научиться</a:t>
                      </a:r>
                      <a:endParaRPr lang="ru-RU" sz="1200" dirty="0"/>
                    </a:p>
                  </a:txBody>
                  <a:tcPr/>
                </a:tc>
                <a:tc>
                  <a:txBody>
                    <a:bodyPr/>
                    <a:lstStyle/>
                    <a:p>
                      <a:r>
                        <a:rPr lang="ru-RU" sz="1200" dirty="0" smtClean="0"/>
                        <a:t>От</a:t>
                      </a:r>
                    </a:p>
                    <a:p>
                      <a:r>
                        <a:rPr lang="ru-RU" sz="1200" dirty="0" smtClean="0"/>
                        <a:t>метка</a:t>
                      </a:r>
                      <a:endParaRPr lang="ru-RU" sz="1200" dirty="0"/>
                    </a:p>
                  </a:txBody>
                  <a:tcPr/>
                </a:tc>
              </a:tr>
              <a:tr h="97649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sz="1200" b="1" dirty="0" smtClean="0">
                          <a:solidFill>
                            <a:schemeClr val="accent4">
                              <a:lumMod val="50000"/>
                            </a:schemeClr>
                          </a:solidFill>
                          <a:effectLst/>
                        </a:rPr>
                        <a:t>Необходимый (базовый) уровень «удовлетвори</a:t>
                      </a:r>
                    </a:p>
                    <a:p>
                      <a:pPr marL="0" marR="0" indent="0" algn="l" defTabSz="457200" rtl="0" eaLnBrk="1" fontAlgn="auto" latinLnBrk="0" hangingPunct="1">
                        <a:lnSpc>
                          <a:spcPct val="100000"/>
                        </a:lnSpc>
                        <a:spcBef>
                          <a:spcPts val="0"/>
                        </a:spcBef>
                        <a:spcAft>
                          <a:spcPts val="0"/>
                        </a:spcAft>
                        <a:buClrTx/>
                        <a:buSzTx/>
                        <a:buFontTx/>
                        <a:buNone/>
                        <a:tabLst/>
                        <a:defRPr/>
                      </a:pPr>
                      <a:r>
                        <a:rPr lang="ru-RU" sz="1200" b="1" dirty="0" err="1" smtClean="0">
                          <a:solidFill>
                            <a:schemeClr val="accent4">
                              <a:lumMod val="50000"/>
                            </a:schemeClr>
                          </a:solidFill>
                          <a:effectLst/>
                        </a:rPr>
                        <a:t>тельно</a:t>
                      </a:r>
                      <a:r>
                        <a:rPr lang="ru-RU" sz="1200" b="1" dirty="0" smtClean="0">
                          <a:solidFill>
                            <a:schemeClr val="accent4">
                              <a:lumMod val="50000"/>
                            </a:schemeClr>
                          </a:solidFill>
                          <a:effectLst/>
                        </a:rPr>
                        <a:t>» и «хорошо»</a:t>
                      </a:r>
                    </a:p>
                  </a:txBody>
                  <a:tcPr/>
                </a:tc>
                <a:tc>
                  <a:txBody>
                    <a:bodyPr/>
                    <a:lstStyle/>
                    <a:p>
                      <a:r>
                        <a:rPr lang="ru-RU" sz="1200" b="0" kern="1200" dirty="0" smtClean="0">
                          <a:solidFill>
                            <a:schemeClr val="dk1"/>
                          </a:solidFill>
                          <a:effectLst/>
                          <a:latin typeface="+mn-lt"/>
                          <a:ea typeface="+mn-ea"/>
                          <a:cs typeface="+mn-cs"/>
                        </a:rPr>
                        <a:t>1. Решать учебные задачи и задачи, связанные с повседневной жизнью, арифметическим способом (в 1—2 действия)</a:t>
                      </a:r>
                      <a:endParaRPr lang="ru-RU" sz="1200" b="0" dirty="0"/>
                    </a:p>
                  </a:txBody>
                  <a:tcPr/>
                </a:tc>
                <a:tc>
                  <a:txBody>
                    <a:bodyPr/>
                    <a:lstStyle/>
                    <a:p>
                      <a:endParaRPr lang="ru-RU" sz="1200" dirty="0"/>
                    </a:p>
                  </a:txBody>
                  <a:tcPr/>
                </a:tc>
                <a:tc>
                  <a:txBody>
                    <a:bodyPr/>
                    <a:lstStyle/>
                    <a:p>
                      <a:r>
                        <a:rPr lang="ru-RU" sz="1200" dirty="0" smtClean="0"/>
                        <a:t>3 или 4</a:t>
                      </a:r>
                      <a:endParaRPr lang="ru-RU" sz="1200" dirty="0"/>
                    </a:p>
                  </a:txBody>
                  <a:tcPr/>
                </a:tc>
              </a:tr>
              <a:tr h="79467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sz="1200" b="1" dirty="0" smtClean="0">
                          <a:solidFill>
                            <a:schemeClr val="accent4">
                              <a:lumMod val="50000"/>
                            </a:schemeClr>
                          </a:solidFill>
                          <a:effectLst/>
                        </a:rPr>
                        <a:t>Необходимый (базовый) уровень «удовлетвори</a:t>
                      </a:r>
                    </a:p>
                    <a:p>
                      <a:pPr marL="0" marR="0" indent="0" algn="l" defTabSz="457200" rtl="0" eaLnBrk="1" fontAlgn="auto" latinLnBrk="0" hangingPunct="1">
                        <a:lnSpc>
                          <a:spcPct val="100000"/>
                        </a:lnSpc>
                        <a:spcBef>
                          <a:spcPts val="0"/>
                        </a:spcBef>
                        <a:spcAft>
                          <a:spcPts val="0"/>
                        </a:spcAft>
                        <a:buClrTx/>
                        <a:buSzTx/>
                        <a:buFontTx/>
                        <a:buNone/>
                        <a:tabLst/>
                        <a:defRPr/>
                      </a:pPr>
                      <a:r>
                        <a:rPr lang="ru-RU" sz="1200" b="1" dirty="0" err="1" smtClean="0">
                          <a:solidFill>
                            <a:schemeClr val="accent4">
                              <a:lumMod val="50000"/>
                            </a:schemeClr>
                          </a:solidFill>
                          <a:effectLst/>
                        </a:rPr>
                        <a:t>тельно</a:t>
                      </a:r>
                      <a:r>
                        <a:rPr lang="ru-RU" sz="1200" b="1" dirty="0" smtClean="0">
                          <a:solidFill>
                            <a:schemeClr val="accent4">
                              <a:lumMod val="50000"/>
                            </a:schemeClr>
                          </a:solidFill>
                          <a:effectLst/>
                        </a:rPr>
                        <a:t>» и «хорошо»</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sz="1200" b="0" kern="1200" dirty="0" smtClean="0">
                          <a:solidFill>
                            <a:schemeClr val="dk1"/>
                          </a:solidFill>
                          <a:effectLst/>
                          <a:latin typeface="+mn-lt"/>
                          <a:ea typeface="+mn-ea"/>
                          <a:cs typeface="+mn-cs"/>
                        </a:rPr>
                        <a:t>2. Вычислять значение числового выражения (содержащего 2—3 арифметических действия, со скобками и без скобок).</a:t>
                      </a:r>
                    </a:p>
                  </a:txBody>
                  <a:tcPr/>
                </a:tc>
                <a:tc>
                  <a:txBody>
                    <a:bodyPr/>
                    <a:lstStyle/>
                    <a:p>
                      <a:endParaRPr lang="ru-RU" sz="1200" dirty="0"/>
                    </a:p>
                  </a:txBody>
                  <a:tcPr/>
                </a:tc>
                <a:tc>
                  <a:txBody>
                    <a:bodyPr/>
                    <a:lstStyle/>
                    <a:p>
                      <a:r>
                        <a:rPr lang="ru-RU" sz="1200" dirty="0" smtClean="0"/>
                        <a:t>3 или 4</a:t>
                      </a:r>
                      <a:endParaRPr lang="ru-RU" sz="1200" dirty="0"/>
                    </a:p>
                  </a:txBody>
                  <a:tcPr/>
                </a:tc>
              </a:tr>
              <a:tr h="103365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sz="1200" b="1" dirty="0" smtClean="0">
                          <a:solidFill>
                            <a:schemeClr val="accent4">
                              <a:lumMod val="50000"/>
                            </a:schemeClr>
                          </a:solidFill>
                          <a:effectLst/>
                        </a:rPr>
                        <a:t>Необходимый (базовый) уровень «удовлетвори</a:t>
                      </a:r>
                    </a:p>
                    <a:p>
                      <a:pPr marL="0" marR="0" indent="0" algn="l" defTabSz="457200" rtl="0" eaLnBrk="1" fontAlgn="auto" latinLnBrk="0" hangingPunct="1">
                        <a:lnSpc>
                          <a:spcPct val="100000"/>
                        </a:lnSpc>
                        <a:spcBef>
                          <a:spcPts val="0"/>
                        </a:spcBef>
                        <a:spcAft>
                          <a:spcPts val="0"/>
                        </a:spcAft>
                        <a:buClrTx/>
                        <a:buSzTx/>
                        <a:buFontTx/>
                        <a:buNone/>
                        <a:tabLst/>
                        <a:defRPr/>
                      </a:pPr>
                      <a:r>
                        <a:rPr lang="ru-RU" sz="1200" b="1" dirty="0" err="1" smtClean="0">
                          <a:solidFill>
                            <a:schemeClr val="accent4">
                              <a:lumMod val="50000"/>
                            </a:schemeClr>
                          </a:solidFill>
                          <a:effectLst/>
                        </a:rPr>
                        <a:t>тельно</a:t>
                      </a:r>
                      <a:r>
                        <a:rPr lang="ru-RU" sz="1200" b="1" dirty="0" smtClean="0">
                          <a:solidFill>
                            <a:schemeClr val="accent4">
                              <a:lumMod val="50000"/>
                            </a:schemeClr>
                          </a:solidFill>
                          <a:effectLst/>
                        </a:rPr>
                        <a:t>» и «хорошо»</a:t>
                      </a:r>
                    </a:p>
                  </a:txBody>
                  <a:tcPr/>
                </a:tc>
                <a:tc>
                  <a:txBody>
                    <a:bodyPr/>
                    <a:lstStyle/>
                    <a:p>
                      <a:r>
                        <a:rPr lang="ru-RU" sz="1200" b="0" kern="1200" dirty="0" smtClean="0">
                          <a:solidFill>
                            <a:schemeClr val="dk1"/>
                          </a:solidFill>
                          <a:effectLst/>
                          <a:latin typeface="+mn-lt"/>
                          <a:ea typeface="+mn-ea"/>
                          <a:cs typeface="+mn-cs"/>
                        </a:rPr>
                        <a:t>3. Выделять неизвестный компонент арифметического действия и находить его значение;</a:t>
                      </a:r>
                      <a:endParaRPr lang="ru-RU" sz="1200" b="0" dirty="0"/>
                    </a:p>
                  </a:txBody>
                  <a:tcPr/>
                </a:tc>
                <a:tc>
                  <a:txBody>
                    <a:bodyPr/>
                    <a:lstStyle/>
                    <a:p>
                      <a:r>
                        <a:rPr lang="ru-RU" sz="1200" b="0" dirty="0" smtClean="0"/>
                        <a:t>3. </a:t>
                      </a:r>
                      <a:r>
                        <a:rPr lang="ru-RU" sz="1200" b="0" kern="1200" dirty="0" smtClean="0">
                          <a:solidFill>
                            <a:schemeClr val="dk1"/>
                          </a:solidFill>
                          <a:effectLst/>
                          <a:latin typeface="+mn-lt"/>
                          <a:ea typeface="+mn-ea"/>
                          <a:cs typeface="+mn-cs"/>
                        </a:rPr>
                        <a:t>Проводить проверку правильности вычислений (с помощью обратного действия).</a:t>
                      </a:r>
                      <a:endParaRPr lang="ru-RU" sz="1200" b="0" dirty="0"/>
                    </a:p>
                  </a:txBody>
                  <a:tcPr/>
                </a:tc>
                <a:tc>
                  <a:txBody>
                    <a:bodyPr/>
                    <a:lstStyle/>
                    <a:p>
                      <a:r>
                        <a:rPr lang="ru-RU" sz="1200" dirty="0" smtClean="0"/>
                        <a:t>3 или 4</a:t>
                      </a:r>
                      <a:endParaRPr lang="ru-RU" sz="1200" dirty="0"/>
                    </a:p>
                  </a:txBody>
                  <a:tcPr/>
                </a:tc>
              </a:tr>
              <a:tr h="937735">
                <a:tc>
                  <a:txBody>
                    <a:bodyPr/>
                    <a:lstStyle/>
                    <a:p>
                      <a:r>
                        <a:rPr lang="ru-RU" sz="1200" b="1" dirty="0" smtClean="0">
                          <a:solidFill>
                            <a:schemeClr val="accent4">
                              <a:lumMod val="50000"/>
                            </a:schemeClr>
                          </a:solidFill>
                          <a:effectLst/>
                        </a:rPr>
                        <a:t>Повышенный уровень (программный)</a:t>
                      </a:r>
                    </a:p>
                    <a:p>
                      <a:r>
                        <a:rPr lang="ru-RU" sz="1200" b="1" dirty="0" smtClean="0">
                          <a:solidFill>
                            <a:schemeClr val="accent4">
                              <a:lumMod val="50000"/>
                            </a:schemeClr>
                          </a:solidFill>
                          <a:effectLst/>
                        </a:rPr>
                        <a:t>«отлично»</a:t>
                      </a:r>
                      <a:r>
                        <a:rPr lang="ru-RU" sz="1200" b="1" dirty="0" smtClean="0">
                          <a:solidFill>
                            <a:schemeClr val="accent4">
                              <a:lumMod val="50000"/>
                            </a:schemeClr>
                          </a:solidFill>
                        </a:rPr>
                        <a:t> </a:t>
                      </a:r>
                      <a:endParaRPr lang="ru-RU" sz="1200" b="1" dirty="0"/>
                    </a:p>
                  </a:txBody>
                  <a:tcPr/>
                </a:tc>
                <a:tc>
                  <a:txBody>
                    <a:bodyPr/>
                    <a:lstStyle/>
                    <a:p>
                      <a:r>
                        <a:rPr lang="ru-RU" sz="1200" b="0" kern="1200" dirty="0" smtClean="0">
                          <a:solidFill>
                            <a:schemeClr val="dk1"/>
                          </a:solidFill>
                          <a:effectLst/>
                          <a:latin typeface="+mn-lt"/>
                          <a:ea typeface="+mn-ea"/>
                          <a:cs typeface="+mn-cs"/>
                        </a:rPr>
                        <a:t>4. Использовать </a:t>
                      </a:r>
                      <a:r>
                        <a:rPr lang="ru-RU" sz="1200" b="0" kern="1200" dirty="0" smtClean="0">
                          <a:solidFill>
                            <a:schemeClr val="dk1"/>
                          </a:solidFill>
                          <a:effectLst/>
                          <a:latin typeface="+mn-lt"/>
                          <a:ea typeface="+mn-ea"/>
                          <a:cs typeface="+mn-cs"/>
                        </a:rPr>
                        <a:t>свойства прямоугольника и квадрата для решения не типовых задач. В</a:t>
                      </a:r>
                      <a:r>
                        <a:rPr lang="ru-RU" sz="1200" kern="1200" dirty="0" smtClean="0">
                          <a:solidFill>
                            <a:schemeClr val="dk1"/>
                          </a:solidFill>
                          <a:effectLst/>
                          <a:latin typeface="+mn-lt"/>
                          <a:ea typeface="+mn-ea"/>
                          <a:cs typeface="+mn-cs"/>
                        </a:rPr>
                        <a:t>ывести из набора ранее изученных алгоритмов подходящий для решения конкретной задачи. </a:t>
                      </a:r>
                      <a:endParaRPr lang="ru-RU" sz="1200" b="0" dirty="0"/>
                    </a:p>
                  </a:txBody>
                  <a:tcPr/>
                </a:tc>
                <a:tc>
                  <a:txBody>
                    <a:bodyPr/>
                    <a:lstStyle/>
                    <a:p>
                      <a:endParaRPr lang="ru-RU" sz="1200" dirty="0"/>
                    </a:p>
                  </a:txBody>
                  <a:tcPr/>
                </a:tc>
                <a:tc>
                  <a:txBody>
                    <a:bodyPr/>
                    <a:lstStyle/>
                    <a:p>
                      <a:r>
                        <a:rPr lang="ru-RU" sz="1200" dirty="0" smtClean="0"/>
                        <a:t>5</a:t>
                      </a:r>
                      <a:endParaRPr lang="ru-RU" sz="1200" dirty="0"/>
                    </a:p>
                  </a:txBody>
                  <a:tcPr/>
                </a:tc>
              </a:tr>
              <a:tr h="937735">
                <a:tc>
                  <a:txBody>
                    <a:bodyPr/>
                    <a:lstStyle/>
                    <a:p>
                      <a:r>
                        <a:rPr lang="ru-RU" sz="1200" b="1" dirty="0" smtClean="0">
                          <a:solidFill>
                            <a:schemeClr val="accent4">
                              <a:lumMod val="50000"/>
                            </a:schemeClr>
                          </a:solidFill>
                          <a:effectLst/>
                        </a:rPr>
                        <a:t>Повышенный уровень (программный)</a:t>
                      </a:r>
                    </a:p>
                    <a:p>
                      <a:r>
                        <a:rPr lang="ru-RU" sz="1200" b="1" dirty="0" smtClean="0">
                          <a:solidFill>
                            <a:schemeClr val="accent4">
                              <a:lumMod val="50000"/>
                            </a:schemeClr>
                          </a:solidFill>
                          <a:effectLst/>
                        </a:rPr>
                        <a:t>«отлично»</a:t>
                      </a:r>
                      <a:r>
                        <a:rPr lang="ru-RU" sz="1200" b="1" dirty="0" smtClean="0">
                          <a:solidFill>
                            <a:schemeClr val="accent4">
                              <a:lumMod val="50000"/>
                            </a:schemeClr>
                          </a:solidFill>
                        </a:rPr>
                        <a:t> </a:t>
                      </a:r>
                      <a:endParaRPr lang="ru-RU" sz="1200" b="1"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sz="1200" b="0" kern="1200" dirty="0" smtClean="0">
                          <a:solidFill>
                            <a:schemeClr val="dk1"/>
                          </a:solidFill>
                          <a:effectLst/>
                          <a:latin typeface="+mn-lt"/>
                          <a:ea typeface="+mn-ea"/>
                          <a:cs typeface="+mn-cs"/>
                        </a:rPr>
                        <a:t>5. Вычислять значение числового выражения (содержащего более 4 арифметических действия, со скобками и без скобок).</a:t>
                      </a:r>
                    </a:p>
                    <a:p>
                      <a:endParaRPr lang="ru-RU" sz="1200" b="0" dirty="0"/>
                    </a:p>
                  </a:txBody>
                  <a:tcPr/>
                </a:tc>
                <a:tc>
                  <a:txBody>
                    <a:bodyPr/>
                    <a:lstStyle/>
                    <a:p>
                      <a:endParaRPr lang="ru-RU" dirty="0"/>
                    </a:p>
                  </a:txBody>
                  <a:tcPr/>
                </a:tc>
                <a:tc>
                  <a:txBody>
                    <a:bodyPr/>
                    <a:lstStyle/>
                    <a:p>
                      <a:r>
                        <a:rPr lang="ru-RU" sz="1200" dirty="0" smtClean="0"/>
                        <a:t>5</a:t>
                      </a:r>
                      <a:endParaRPr lang="ru-RU" sz="1200" dirty="0"/>
                    </a:p>
                  </a:txBody>
                  <a:tcPr/>
                </a:tc>
              </a:tr>
              <a:tr h="876886">
                <a:tc>
                  <a:txBody>
                    <a:bodyPr/>
                    <a:lstStyle/>
                    <a:p>
                      <a:r>
                        <a:rPr lang="ru-RU" sz="1200" b="1" dirty="0" smtClean="0">
                          <a:solidFill>
                            <a:schemeClr val="accent4">
                              <a:lumMod val="50000"/>
                            </a:schemeClr>
                          </a:solidFill>
                          <a:effectLst/>
                        </a:rPr>
                        <a:t>Максимальный уровень</a:t>
                      </a:r>
                      <a:r>
                        <a:rPr lang="ru-RU" sz="1200" b="1" baseline="0" dirty="0" smtClean="0">
                          <a:solidFill>
                            <a:schemeClr val="accent4">
                              <a:lumMod val="50000"/>
                            </a:schemeClr>
                          </a:solidFill>
                          <a:effectLst/>
                        </a:rPr>
                        <a:t> «превосходно»</a:t>
                      </a:r>
                    </a:p>
                  </a:txBody>
                  <a:tcPr/>
                </a:tc>
                <a:tc>
                  <a:txBody>
                    <a:bodyPr/>
                    <a:lstStyle/>
                    <a:p>
                      <a:endParaRPr lang="ru-RU" dirty="0"/>
                    </a:p>
                  </a:txBody>
                  <a:tcPr/>
                </a:tc>
                <a:tc>
                  <a:txBody>
                    <a:bodyPr/>
                    <a:lstStyle/>
                    <a:p>
                      <a:r>
                        <a:rPr lang="ru-RU" sz="1200" dirty="0" smtClean="0"/>
                        <a:t>6. Составление </a:t>
                      </a:r>
                      <a:r>
                        <a:rPr lang="ru-RU" sz="1200" dirty="0" smtClean="0"/>
                        <a:t>буквенно-числового</a:t>
                      </a:r>
                      <a:r>
                        <a:rPr lang="ru-RU" sz="1200" baseline="0" dirty="0" smtClean="0"/>
                        <a:t> выражения для решения задачи в три действия</a:t>
                      </a:r>
                      <a:endParaRPr lang="ru-RU" sz="1200" dirty="0"/>
                    </a:p>
                  </a:txBody>
                  <a:tcPr/>
                </a:tc>
                <a:tc>
                  <a:txBody>
                    <a:bodyPr/>
                    <a:lstStyle/>
                    <a:p>
                      <a:r>
                        <a:rPr lang="ru-RU" sz="1200" dirty="0" smtClean="0"/>
                        <a:t>5 </a:t>
                      </a:r>
                      <a:r>
                        <a:rPr lang="ru-RU" sz="1200" dirty="0" err="1" smtClean="0"/>
                        <a:t>дополн</a:t>
                      </a:r>
                      <a:r>
                        <a:rPr lang="ru-RU" sz="1200" dirty="0" smtClean="0"/>
                        <a:t>.</a:t>
                      </a:r>
                      <a:endParaRPr lang="ru-RU" sz="1200" dirty="0"/>
                    </a:p>
                  </a:txBody>
                  <a:tcPr/>
                </a:tc>
              </a:tr>
            </a:tbl>
          </a:graphicData>
        </a:graphic>
      </p:graphicFrame>
      <p:sp>
        <p:nvSpPr>
          <p:cNvPr id="5" name="Прямоугольник 4"/>
          <p:cNvSpPr/>
          <p:nvPr/>
        </p:nvSpPr>
        <p:spPr>
          <a:xfrm>
            <a:off x="187569" y="231174"/>
            <a:ext cx="3106615" cy="6771084"/>
          </a:xfrm>
          <a:prstGeom prst="rect">
            <a:avLst/>
          </a:prstGeom>
        </p:spPr>
        <p:txBody>
          <a:bodyPr wrap="square">
            <a:spAutoFit/>
          </a:bodyPr>
          <a:lstStyle/>
          <a:p>
            <a:pPr marL="342900" lvl="0" indent="-342900">
              <a:spcAft>
                <a:spcPts val="0"/>
              </a:spcAft>
              <a:buFont typeface="+mj-lt"/>
              <a:buAutoNum type="arabicPeriod"/>
            </a:pPr>
            <a:r>
              <a:rPr lang="ru-RU" sz="1400" b="1" dirty="0" smtClean="0">
                <a:effectLst/>
                <a:latin typeface="Times New Roman" panose="02020603050405020304" pitchFamily="18" charset="0"/>
                <a:ea typeface="Times New Roman" panose="02020603050405020304" pitchFamily="18" charset="0"/>
              </a:rPr>
              <a:t>Задача:</a:t>
            </a:r>
            <a:endParaRPr lang="ru-RU" sz="1400" dirty="0" smtClean="0">
              <a:effectLst/>
              <a:latin typeface="Times New Roman" panose="02020603050405020304" pitchFamily="18" charset="0"/>
              <a:ea typeface="Times New Roman" panose="02020603050405020304" pitchFamily="18" charset="0"/>
            </a:endParaRPr>
          </a:p>
          <a:p>
            <a:pPr>
              <a:spcAft>
                <a:spcPts val="0"/>
              </a:spcAft>
            </a:pPr>
            <a:r>
              <a:rPr lang="ru-RU" sz="1400" dirty="0" smtClean="0">
                <a:effectLst/>
                <a:latin typeface="Times New Roman" panose="02020603050405020304" pitchFamily="18" charset="0"/>
                <a:ea typeface="Times New Roman" panose="02020603050405020304" pitchFamily="18" charset="0"/>
              </a:rPr>
              <a:t>От города до туристической базы 124 км. Мотоциклист ехал 4 ч со скоростью 22км/ч. Сколько км осталось проехать мотоциклисту?</a:t>
            </a:r>
          </a:p>
          <a:p>
            <a:pPr lvl="0">
              <a:spcAft>
                <a:spcPts val="0"/>
              </a:spcAft>
            </a:pPr>
            <a:r>
              <a:rPr lang="ru-RU" sz="1400" b="1" dirty="0" smtClean="0">
                <a:effectLst/>
                <a:latin typeface="Times New Roman" panose="02020603050405020304" pitchFamily="18" charset="0"/>
                <a:ea typeface="Times New Roman" panose="02020603050405020304" pitchFamily="18" charset="0"/>
              </a:rPr>
              <a:t>2.   Вычисли:</a:t>
            </a:r>
            <a:endParaRPr lang="ru-RU" sz="1400" dirty="0" smtClean="0">
              <a:effectLst/>
              <a:latin typeface="Times New Roman" panose="02020603050405020304" pitchFamily="18" charset="0"/>
              <a:ea typeface="Times New Roman" panose="02020603050405020304" pitchFamily="18" charset="0"/>
            </a:endParaRPr>
          </a:p>
          <a:p>
            <a:pPr>
              <a:spcAft>
                <a:spcPts val="0"/>
              </a:spcAft>
            </a:pPr>
            <a:r>
              <a:rPr lang="ru-RU" sz="1400" dirty="0" smtClean="0">
                <a:effectLst/>
                <a:latin typeface="Times New Roman" panose="02020603050405020304" pitchFamily="18" charset="0"/>
                <a:ea typeface="Times New Roman" panose="02020603050405020304" pitchFamily="18" charset="0"/>
              </a:rPr>
              <a:t>70 · (80000 – 76305) : 50=</a:t>
            </a:r>
          </a:p>
          <a:p>
            <a:pPr lvl="0">
              <a:spcAft>
                <a:spcPts val="0"/>
              </a:spcAft>
            </a:pPr>
            <a:r>
              <a:rPr lang="ru-RU" sz="1400" b="1" dirty="0" smtClean="0">
                <a:effectLst/>
                <a:latin typeface="Times New Roman" panose="02020603050405020304" pitchFamily="18" charset="0"/>
                <a:ea typeface="Times New Roman" panose="02020603050405020304" pitchFamily="18" charset="0"/>
              </a:rPr>
              <a:t>3.   Реши уравнение:</a:t>
            </a:r>
            <a:endParaRPr lang="ru-RU" sz="1400" dirty="0" smtClean="0">
              <a:effectLst/>
              <a:latin typeface="Times New Roman" panose="02020603050405020304" pitchFamily="18" charset="0"/>
              <a:ea typeface="Times New Roman" panose="02020603050405020304" pitchFamily="18" charset="0"/>
            </a:endParaRPr>
          </a:p>
          <a:p>
            <a:pPr>
              <a:spcAft>
                <a:spcPts val="0"/>
              </a:spcAft>
            </a:pPr>
            <a:r>
              <a:rPr lang="ru-RU" sz="1400" dirty="0" smtClean="0">
                <a:effectLst/>
                <a:latin typeface="Times New Roman" panose="02020603050405020304" pitchFamily="18" charset="0"/>
                <a:ea typeface="Times New Roman" panose="02020603050405020304" pitchFamily="18" charset="0"/>
              </a:rPr>
              <a:t>100 : х +10=30</a:t>
            </a:r>
          </a:p>
          <a:p>
            <a:pPr lvl="0">
              <a:spcAft>
                <a:spcPts val="0"/>
              </a:spcAft>
            </a:pPr>
            <a:r>
              <a:rPr lang="ru-RU" sz="1400" b="1" dirty="0" smtClean="0">
                <a:effectLst/>
                <a:latin typeface="Times New Roman" panose="02020603050405020304" pitchFamily="18" charset="0"/>
                <a:ea typeface="Times New Roman" panose="02020603050405020304" pitchFamily="18" charset="0"/>
              </a:rPr>
              <a:t>4.   Задача:</a:t>
            </a:r>
            <a:endParaRPr lang="ru-RU" sz="1400" dirty="0" smtClean="0">
              <a:effectLst/>
              <a:latin typeface="Times New Roman" panose="02020603050405020304" pitchFamily="18" charset="0"/>
              <a:ea typeface="Times New Roman" panose="02020603050405020304" pitchFamily="18" charset="0"/>
            </a:endParaRPr>
          </a:p>
          <a:p>
            <a:pPr>
              <a:spcAft>
                <a:spcPts val="0"/>
              </a:spcAft>
            </a:pPr>
            <a:r>
              <a:rPr lang="ru-RU" sz="1400" dirty="0" smtClean="0">
                <a:effectLst/>
                <a:latin typeface="Times New Roman" panose="02020603050405020304" pitchFamily="18" charset="0"/>
                <a:ea typeface="Times New Roman" panose="02020603050405020304" pitchFamily="18" charset="0"/>
              </a:rPr>
              <a:t>Периметр</a:t>
            </a:r>
            <a:r>
              <a:rPr lang="ru-RU" sz="1400" b="1" dirty="0" smtClean="0">
                <a:effectLst/>
                <a:latin typeface="Times New Roman" panose="02020603050405020304" pitchFamily="18" charset="0"/>
                <a:ea typeface="Times New Roman" panose="02020603050405020304" pitchFamily="18" charset="0"/>
              </a:rPr>
              <a:t> </a:t>
            </a:r>
            <a:r>
              <a:rPr lang="ru-RU" sz="1400" dirty="0" smtClean="0">
                <a:effectLst/>
                <a:latin typeface="Times New Roman" panose="02020603050405020304" pitchFamily="18" charset="0"/>
                <a:ea typeface="Times New Roman" panose="02020603050405020304" pitchFamily="18" charset="0"/>
              </a:rPr>
              <a:t>прямоугольника 32 см. Ширина 4 см. Найди площадь прямоугольника.</a:t>
            </a:r>
          </a:p>
          <a:p>
            <a:pPr lvl="0">
              <a:spcAft>
                <a:spcPts val="0"/>
              </a:spcAft>
            </a:pPr>
            <a:r>
              <a:rPr lang="ru-RU" sz="1400" b="1" dirty="0" smtClean="0">
                <a:effectLst/>
                <a:latin typeface="Times New Roman" panose="02020603050405020304" pitchFamily="18" charset="0"/>
                <a:ea typeface="Times New Roman" panose="02020603050405020304" pitchFamily="18" charset="0"/>
              </a:rPr>
              <a:t>5.   Найди значение выражения:</a:t>
            </a:r>
            <a:endParaRPr lang="ru-RU" sz="1400" dirty="0" smtClean="0">
              <a:effectLst/>
              <a:latin typeface="Times New Roman" panose="02020603050405020304" pitchFamily="18" charset="0"/>
              <a:ea typeface="Times New Roman" panose="02020603050405020304" pitchFamily="18" charset="0"/>
            </a:endParaRPr>
          </a:p>
          <a:p>
            <a:pPr>
              <a:spcAft>
                <a:spcPts val="0"/>
              </a:spcAft>
            </a:pPr>
            <a:r>
              <a:rPr lang="ru-RU" sz="1400" dirty="0" smtClean="0">
                <a:effectLst/>
                <a:latin typeface="Times New Roman" panose="02020603050405020304" pitchFamily="18" charset="0"/>
                <a:ea typeface="Times New Roman" panose="02020603050405020304" pitchFamily="18" charset="0"/>
              </a:rPr>
              <a:t>450 : (16 ·5 – 180 : 6) - 0 ·17 + 40 : (200 - 199) </a:t>
            </a:r>
          </a:p>
          <a:p>
            <a:pPr lvl="0">
              <a:spcAft>
                <a:spcPts val="0"/>
              </a:spcAft>
            </a:pPr>
            <a:endParaRPr lang="ru-RU" sz="1400" dirty="0">
              <a:latin typeface="Times New Roman" panose="02020603050405020304" pitchFamily="18" charset="0"/>
              <a:ea typeface="Times New Roman" panose="02020603050405020304" pitchFamily="18" charset="0"/>
            </a:endParaRPr>
          </a:p>
          <a:p>
            <a:pPr lvl="0">
              <a:spcAft>
                <a:spcPts val="0"/>
              </a:spcAft>
            </a:pPr>
            <a:r>
              <a:rPr lang="ru-RU" sz="1400" b="1" dirty="0">
                <a:latin typeface="Times New Roman" panose="02020603050405020304" pitchFamily="18" charset="0"/>
                <a:ea typeface="Times New Roman" panose="02020603050405020304" pitchFamily="18" charset="0"/>
              </a:rPr>
              <a:t>6</a:t>
            </a:r>
            <a:r>
              <a:rPr lang="ru-RU" sz="1400" b="1" dirty="0" smtClean="0">
                <a:effectLst/>
                <a:latin typeface="Times New Roman" panose="02020603050405020304" pitchFamily="18" charset="0"/>
                <a:ea typeface="Times New Roman" panose="02020603050405020304" pitchFamily="18" charset="0"/>
              </a:rPr>
              <a:t>.  *Составь выражение:</a:t>
            </a:r>
            <a:endParaRPr lang="ru-RU" sz="1400" dirty="0" smtClean="0">
              <a:effectLst/>
              <a:latin typeface="Times New Roman" panose="02020603050405020304" pitchFamily="18" charset="0"/>
              <a:ea typeface="Times New Roman" panose="02020603050405020304" pitchFamily="18" charset="0"/>
            </a:endParaRPr>
          </a:p>
          <a:p>
            <a:pPr indent="630555">
              <a:spcAft>
                <a:spcPts val="0"/>
              </a:spcAft>
            </a:pPr>
            <a:r>
              <a:rPr lang="ru-RU" sz="1400" dirty="0" smtClean="0">
                <a:effectLst/>
                <a:latin typeface="Times New Roman" panose="02020603050405020304" pitchFamily="18" charset="0"/>
                <a:ea typeface="Times New Roman" panose="02020603050405020304" pitchFamily="18" charset="0"/>
              </a:rPr>
              <a:t>Трактор проехал </a:t>
            </a:r>
            <a:r>
              <a:rPr lang="ru-RU" sz="1400" b="1" dirty="0" smtClean="0">
                <a:effectLst/>
                <a:latin typeface="Times New Roman" panose="02020603050405020304" pitchFamily="18" charset="0"/>
                <a:ea typeface="Times New Roman" panose="02020603050405020304" pitchFamily="18" charset="0"/>
              </a:rPr>
              <a:t>х км</a:t>
            </a:r>
            <a:r>
              <a:rPr lang="ru-RU" sz="1400" dirty="0" smtClean="0">
                <a:effectLst/>
                <a:latin typeface="Times New Roman" panose="02020603050405020304" pitchFamily="18" charset="0"/>
                <a:ea typeface="Times New Roman" panose="02020603050405020304" pitchFamily="18" charset="0"/>
              </a:rPr>
              <a:t> за </a:t>
            </a:r>
            <a:r>
              <a:rPr lang="ru-RU" sz="1400" b="1" dirty="0" smtClean="0">
                <a:effectLst/>
                <a:latin typeface="Times New Roman" panose="02020603050405020304" pitchFamily="18" charset="0"/>
                <a:ea typeface="Times New Roman" panose="02020603050405020304" pitchFamily="18" charset="0"/>
              </a:rPr>
              <a:t>5 ч,</a:t>
            </a:r>
            <a:r>
              <a:rPr lang="ru-RU" sz="1400" dirty="0" smtClean="0">
                <a:effectLst/>
                <a:latin typeface="Times New Roman" panose="02020603050405020304" pitchFamily="18" charset="0"/>
                <a:ea typeface="Times New Roman" panose="02020603050405020304" pitchFamily="18" charset="0"/>
              </a:rPr>
              <a:t> а грузовик это же расстояние </a:t>
            </a:r>
            <a:r>
              <a:rPr lang="ru-RU" sz="1400" b="1" dirty="0" smtClean="0">
                <a:effectLst/>
                <a:latin typeface="Times New Roman" panose="02020603050405020304" pitchFamily="18" charset="0"/>
                <a:ea typeface="Times New Roman" panose="02020603050405020304" pitchFamily="18" charset="0"/>
              </a:rPr>
              <a:t>за 3 ч</a:t>
            </a:r>
            <a:r>
              <a:rPr lang="ru-RU" sz="1400" dirty="0" smtClean="0">
                <a:effectLst/>
                <a:latin typeface="Times New Roman" panose="02020603050405020304" pitchFamily="18" charset="0"/>
                <a:ea typeface="Times New Roman" panose="02020603050405020304" pitchFamily="18" charset="0"/>
              </a:rPr>
              <a:t>. На сколько </a:t>
            </a:r>
            <a:r>
              <a:rPr lang="ru-RU" sz="1400" b="1" dirty="0" smtClean="0">
                <a:effectLst/>
                <a:latin typeface="Times New Roman" panose="02020603050405020304" pitchFamily="18" charset="0"/>
                <a:ea typeface="Times New Roman" panose="02020603050405020304" pitchFamily="18" charset="0"/>
              </a:rPr>
              <a:t>км/ч </a:t>
            </a:r>
            <a:r>
              <a:rPr lang="ru-RU" sz="1400" dirty="0" smtClean="0">
                <a:effectLst/>
                <a:latin typeface="Times New Roman" panose="02020603050405020304" pitchFamily="18" charset="0"/>
                <a:ea typeface="Times New Roman" panose="02020603050405020304" pitchFamily="18" charset="0"/>
              </a:rPr>
              <a:t>скорость грузовика больше?</a:t>
            </a:r>
          </a:p>
          <a:p>
            <a:pPr indent="630555">
              <a:spcAft>
                <a:spcPts val="0"/>
              </a:spcAft>
            </a:pPr>
            <a:endParaRPr lang="ru-RU" sz="1400" dirty="0" smtClean="0">
              <a:latin typeface="Times New Roman" panose="02020603050405020304" pitchFamily="18" charset="0"/>
              <a:ea typeface="Times New Roman" panose="02020603050405020304" pitchFamily="18" charset="0"/>
            </a:endParaRPr>
          </a:p>
          <a:p>
            <a:pPr indent="630555">
              <a:spcAft>
                <a:spcPts val="0"/>
              </a:spcAft>
            </a:pPr>
            <a:endParaRPr lang="ru-RU" sz="1400" dirty="0">
              <a:latin typeface="Times New Roman" panose="02020603050405020304" pitchFamily="18" charset="0"/>
              <a:ea typeface="Times New Roman" panose="02020603050405020304" pitchFamily="18" charset="0"/>
            </a:endParaRPr>
          </a:p>
          <a:p>
            <a:pPr indent="630555">
              <a:spcAft>
                <a:spcPts val="0"/>
              </a:spcAft>
            </a:pPr>
            <a:endParaRPr lang="ru-RU" sz="1400" dirty="0" smtClean="0">
              <a:latin typeface="Times New Roman" panose="02020603050405020304" pitchFamily="18" charset="0"/>
              <a:ea typeface="Times New Roman" panose="02020603050405020304" pitchFamily="18" charset="0"/>
            </a:endParaRPr>
          </a:p>
          <a:p>
            <a:pPr indent="630555">
              <a:spcAft>
                <a:spcPts val="0"/>
              </a:spcAft>
            </a:pPr>
            <a:endParaRPr lang="ru-RU" sz="1400" dirty="0">
              <a:latin typeface="Times New Roman" panose="02020603050405020304" pitchFamily="18" charset="0"/>
              <a:ea typeface="Times New Roman" panose="02020603050405020304" pitchFamily="18" charset="0"/>
            </a:endParaRPr>
          </a:p>
          <a:p>
            <a:pPr indent="630555">
              <a:spcAft>
                <a:spcPts val="0"/>
              </a:spcAft>
            </a:pPr>
            <a:endParaRPr lang="ru-RU" sz="1400" dirty="0" smtClean="0">
              <a:latin typeface="Times New Roman" panose="02020603050405020304" pitchFamily="18" charset="0"/>
              <a:ea typeface="Times New Roman" panose="02020603050405020304" pitchFamily="18" charset="0"/>
            </a:endParaRPr>
          </a:p>
          <a:p>
            <a:pPr indent="630555">
              <a:spcAft>
                <a:spcPts val="0"/>
              </a:spcAft>
            </a:pPr>
            <a:endParaRPr lang="ru-RU" sz="1400" dirty="0">
              <a:latin typeface="Times New Roman" panose="02020603050405020304" pitchFamily="18" charset="0"/>
              <a:ea typeface="Times New Roman" panose="02020603050405020304" pitchFamily="18" charset="0"/>
            </a:endParaRPr>
          </a:p>
          <a:p>
            <a:pPr indent="630555">
              <a:spcAft>
                <a:spcPts val="0"/>
              </a:spcAft>
            </a:pPr>
            <a:endParaRPr lang="ru-RU" sz="1400" dirty="0" smtClean="0">
              <a:latin typeface="Times New Roman" panose="02020603050405020304" pitchFamily="18" charset="0"/>
              <a:ea typeface="Times New Roman" panose="02020603050405020304" pitchFamily="18" charset="0"/>
            </a:endParaRPr>
          </a:p>
          <a:p>
            <a:pPr indent="630555">
              <a:spcAft>
                <a:spcPts val="0"/>
              </a:spcAft>
            </a:pPr>
            <a:endParaRPr lang="ru-RU" sz="1400" dirty="0">
              <a:latin typeface="Times New Roman" panose="02020603050405020304" pitchFamily="18" charset="0"/>
              <a:ea typeface="Times New Roman" panose="02020603050405020304" pitchFamily="18" charset="0"/>
            </a:endParaRPr>
          </a:p>
          <a:p>
            <a:pPr indent="630555">
              <a:spcAft>
                <a:spcPts val="0"/>
              </a:spcAft>
            </a:pPr>
            <a:endParaRPr lang="ru-RU" sz="1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8070347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sz="4400" i="1" dirty="0" smtClean="0"/>
              <a:t>Куда ставить несколько отметок, если в журнале только одна клеточка на один урок?</a:t>
            </a:r>
            <a:br>
              <a:rPr lang="ru-RU" sz="4400" i="1" dirty="0" smtClean="0"/>
            </a:br>
            <a:r>
              <a:rPr lang="ru-RU" i="1" dirty="0"/>
              <a:t/>
            </a:r>
            <a:br>
              <a:rPr lang="ru-RU" i="1" dirty="0"/>
            </a:br>
            <a:r>
              <a:rPr lang="ru-RU" dirty="0" smtClean="0"/>
              <a:t/>
            </a:r>
            <a:br>
              <a:rPr lang="ru-RU" dirty="0" smtClean="0"/>
            </a:br>
            <a:endParaRPr lang="ru-RU" dirty="0"/>
          </a:p>
        </p:txBody>
      </p:sp>
      <p:sp>
        <p:nvSpPr>
          <p:cNvPr id="3" name="Объект 2"/>
          <p:cNvSpPr>
            <a:spLocks noGrp="1"/>
          </p:cNvSpPr>
          <p:nvPr>
            <p:ph idx="1"/>
          </p:nvPr>
        </p:nvSpPr>
        <p:spPr>
          <a:xfrm>
            <a:off x="2460258" y="2520462"/>
            <a:ext cx="8915400" cy="3777622"/>
          </a:xfrm>
        </p:spPr>
        <p:txBody>
          <a:bodyPr/>
          <a:lstStyle/>
          <a:p>
            <a:pPr lvl="0" fontAlgn="base"/>
            <a:r>
              <a:rPr lang="ru-RU" sz="2800" b="1" i="1" dirty="0" smtClean="0">
                <a:solidFill>
                  <a:schemeClr val="accent4">
                    <a:lumMod val="50000"/>
                  </a:schemeClr>
                </a:solidFill>
              </a:rPr>
              <a:t>Можно </a:t>
            </a:r>
            <a:r>
              <a:rPr lang="ru-RU" sz="2800" b="1" i="1" dirty="0">
                <a:solidFill>
                  <a:schemeClr val="accent4">
                    <a:lumMod val="50000"/>
                  </a:schemeClr>
                </a:solidFill>
              </a:rPr>
              <a:t>выбрать один из двух вариантов:</a:t>
            </a:r>
          </a:p>
          <a:p>
            <a:pPr marL="0" lvl="0" indent="0" fontAlgn="base">
              <a:buNone/>
            </a:pPr>
            <a:r>
              <a:rPr lang="ru-RU" sz="2800" dirty="0"/>
              <a:t>1.Выставить в журнал все отметки (при согласии администрации школы): одну на текущее число, а другие на ближайшие уроки по этой же теме.</a:t>
            </a:r>
          </a:p>
          <a:p>
            <a:pPr marL="0" lvl="0" indent="0" fontAlgn="base">
              <a:buNone/>
            </a:pPr>
            <a:r>
              <a:rPr lang="ru-RU" sz="2800" dirty="0"/>
              <a:t>2.Выставить в журнал одну отметку (лучшую или усредненную), а </a:t>
            </a:r>
            <a:r>
              <a:rPr lang="ru-RU" sz="2800" dirty="0" smtClean="0"/>
              <a:t>все остальные </a:t>
            </a:r>
            <a:r>
              <a:rPr lang="ru-RU" sz="2800" dirty="0"/>
              <a:t>отметки – в </a:t>
            </a:r>
            <a:r>
              <a:rPr lang="ru-RU" sz="2800" dirty="0" smtClean="0"/>
              <a:t>оценочную таблицу </a:t>
            </a:r>
            <a:r>
              <a:rPr lang="ru-RU" sz="2800" dirty="0"/>
              <a:t>результатов по предмету.  </a:t>
            </a:r>
          </a:p>
          <a:p>
            <a:endParaRPr lang="ru-RU" dirty="0"/>
          </a:p>
        </p:txBody>
      </p:sp>
    </p:spTree>
    <p:extLst>
      <p:ext uri="{BB962C8B-B14F-4D97-AF65-F5344CB8AC3E}">
        <p14:creationId xmlns:p14="http://schemas.microsoft.com/office/powerpoint/2010/main" val="3956443942"/>
      </p:ext>
    </p:extLst>
  </p:cSld>
  <p:clrMapOvr>
    <a:masterClrMapping/>
  </p:clrMapOvr>
  <p:timing>
    <p:tnLst>
      <p:par>
        <p:cTn id="1" dur="indefinite" restart="never" nodeType="tmRoot"/>
      </p:par>
    </p:tn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259</TotalTime>
  <Words>942</Words>
  <Application>Microsoft Office PowerPoint</Application>
  <PresentationFormat>Широкоэкранный</PresentationFormat>
  <Paragraphs>135</Paragraphs>
  <Slides>9</Slides>
  <Notes>0</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9</vt:i4>
      </vt:variant>
    </vt:vector>
  </HeadingPairs>
  <TitlesOfParts>
    <vt:vector size="18" baseType="lpstr">
      <vt:lpstr>Arial</vt:lpstr>
      <vt:lpstr>Calibri</vt:lpstr>
      <vt:lpstr>Century Gothic</vt:lpstr>
      <vt:lpstr>Helvetica</vt:lpstr>
      <vt:lpstr>inherit</vt:lpstr>
      <vt:lpstr>Symbol</vt:lpstr>
      <vt:lpstr>Times New Roman</vt:lpstr>
      <vt:lpstr>Wingdings 3</vt:lpstr>
      <vt:lpstr>Легкий дым</vt:lpstr>
      <vt:lpstr>КОНТРОЛЬНО-ОЦЕНОЧНАЯ ДЕЯТЕЛЬНОСТЬ ПО ФГОС   В НАЧАЛЬНОЙ ШКОЛЕ</vt:lpstr>
      <vt:lpstr>Презентация PowerPoint</vt:lpstr>
      <vt:lpstr>Проблема оценивания в современной школе </vt:lpstr>
      <vt:lpstr>Презентация PowerPoint</vt:lpstr>
      <vt:lpstr>По каким критериям оценивать? </vt:lpstr>
      <vt:lpstr>Презентация PowerPoint</vt:lpstr>
      <vt:lpstr>Презентация PowerPoint</vt:lpstr>
      <vt:lpstr>Презентация PowerPoint</vt:lpstr>
      <vt:lpstr>Куда ставить несколько отметок, если в журнале только одна клеточка на один урок?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Cab8</dc:creator>
  <cp:lastModifiedBy>Cab8</cp:lastModifiedBy>
  <cp:revision>20</cp:revision>
  <dcterms:created xsi:type="dcterms:W3CDTF">2016-03-25T07:41:01Z</dcterms:created>
  <dcterms:modified xsi:type="dcterms:W3CDTF">2016-03-25T12:00:08Z</dcterms:modified>
</cp:coreProperties>
</file>